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524CF-5E7E-46E8-9D93-AFFAAFC3134F}" v="33" dt="2024-01-11T09:10:52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27D086-A2F6-4E7E-B12D-AB0B9C76D3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6EE94BF-B8D1-4D94-89C3-A8C8A9AE3557}">
      <dgm:prSet/>
      <dgm:spPr/>
      <dgm:t>
        <a:bodyPr/>
        <a:lstStyle/>
        <a:p>
          <a:r>
            <a:rPr lang="en-GB"/>
            <a:t>Encapsulation</a:t>
          </a:r>
          <a:endParaRPr lang="en-US"/>
        </a:p>
      </dgm:t>
    </dgm:pt>
    <dgm:pt modelId="{A4ADAFF5-15EE-4207-8E6B-473EC8CE85FA}" type="parTrans" cxnId="{CA00A2D8-CBA6-4807-9113-4C7593D29D6D}">
      <dgm:prSet/>
      <dgm:spPr/>
      <dgm:t>
        <a:bodyPr/>
        <a:lstStyle/>
        <a:p>
          <a:endParaRPr lang="en-US"/>
        </a:p>
      </dgm:t>
    </dgm:pt>
    <dgm:pt modelId="{6CADBAFF-1909-44D5-80A3-6BE956AA27CA}" type="sibTrans" cxnId="{CA00A2D8-CBA6-4807-9113-4C7593D29D6D}">
      <dgm:prSet/>
      <dgm:spPr/>
      <dgm:t>
        <a:bodyPr/>
        <a:lstStyle/>
        <a:p>
          <a:endParaRPr lang="en-US"/>
        </a:p>
      </dgm:t>
    </dgm:pt>
    <dgm:pt modelId="{EB663902-EA14-4C02-881C-E8FC3C9B06AA}">
      <dgm:prSet/>
      <dgm:spPr/>
      <dgm:t>
        <a:bodyPr/>
        <a:lstStyle/>
        <a:p>
          <a:r>
            <a:rPr lang="en-GB"/>
            <a:t>Abstraction</a:t>
          </a:r>
          <a:endParaRPr lang="en-US"/>
        </a:p>
      </dgm:t>
    </dgm:pt>
    <dgm:pt modelId="{6454C288-C764-4814-9F95-E0560B8232C1}" type="parTrans" cxnId="{676A15C9-6BB3-49EE-8899-92AC958B8EB5}">
      <dgm:prSet/>
      <dgm:spPr/>
      <dgm:t>
        <a:bodyPr/>
        <a:lstStyle/>
        <a:p>
          <a:endParaRPr lang="en-US"/>
        </a:p>
      </dgm:t>
    </dgm:pt>
    <dgm:pt modelId="{9A5CD61E-9F92-4FB1-8FB8-FBBABB1B3607}" type="sibTrans" cxnId="{676A15C9-6BB3-49EE-8899-92AC958B8EB5}">
      <dgm:prSet/>
      <dgm:spPr/>
      <dgm:t>
        <a:bodyPr/>
        <a:lstStyle/>
        <a:p>
          <a:endParaRPr lang="en-US"/>
        </a:p>
      </dgm:t>
    </dgm:pt>
    <dgm:pt modelId="{6F4F45D3-6309-4775-9B4E-D22886BD3B4A}">
      <dgm:prSet/>
      <dgm:spPr/>
      <dgm:t>
        <a:bodyPr/>
        <a:lstStyle/>
        <a:p>
          <a:r>
            <a:rPr lang="en-GB"/>
            <a:t>Inheritance</a:t>
          </a:r>
          <a:endParaRPr lang="en-US"/>
        </a:p>
      </dgm:t>
    </dgm:pt>
    <dgm:pt modelId="{9C6BEAAE-4CE7-44F2-BD49-1D22400160A5}" type="parTrans" cxnId="{E1D09A5B-6A78-4BE5-9520-941666958D98}">
      <dgm:prSet/>
      <dgm:spPr/>
      <dgm:t>
        <a:bodyPr/>
        <a:lstStyle/>
        <a:p>
          <a:endParaRPr lang="en-US"/>
        </a:p>
      </dgm:t>
    </dgm:pt>
    <dgm:pt modelId="{290BAF50-4A9C-4FFB-9D95-64ACAAA65A00}" type="sibTrans" cxnId="{E1D09A5B-6A78-4BE5-9520-941666958D98}">
      <dgm:prSet/>
      <dgm:spPr/>
      <dgm:t>
        <a:bodyPr/>
        <a:lstStyle/>
        <a:p>
          <a:endParaRPr lang="en-US"/>
        </a:p>
      </dgm:t>
    </dgm:pt>
    <dgm:pt modelId="{B73A6B0C-F7A6-4F70-A9C2-DC95CBF4518C}">
      <dgm:prSet/>
      <dgm:spPr/>
      <dgm:t>
        <a:bodyPr/>
        <a:lstStyle/>
        <a:p>
          <a:r>
            <a:rPr lang="en-GB"/>
            <a:t>Polymorphism</a:t>
          </a:r>
          <a:endParaRPr lang="en-US"/>
        </a:p>
      </dgm:t>
    </dgm:pt>
    <dgm:pt modelId="{E1881A13-0EC8-40B7-BD3C-12C9375A0495}" type="parTrans" cxnId="{DDDFABD9-C620-4CCF-8EDB-0CF64A18543F}">
      <dgm:prSet/>
      <dgm:spPr/>
      <dgm:t>
        <a:bodyPr/>
        <a:lstStyle/>
        <a:p>
          <a:endParaRPr lang="en-US"/>
        </a:p>
      </dgm:t>
    </dgm:pt>
    <dgm:pt modelId="{E8B70E9B-2B80-4D2A-AF22-063935D87C97}" type="sibTrans" cxnId="{DDDFABD9-C620-4CCF-8EDB-0CF64A18543F}">
      <dgm:prSet/>
      <dgm:spPr/>
      <dgm:t>
        <a:bodyPr/>
        <a:lstStyle/>
        <a:p>
          <a:endParaRPr lang="en-US"/>
        </a:p>
      </dgm:t>
    </dgm:pt>
    <dgm:pt modelId="{C2933724-0135-4206-B6A6-B6075DEFA1DF}" type="pres">
      <dgm:prSet presAssocID="{A627D086-A2F6-4E7E-B12D-AB0B9C76D345}" presName="linear" presStyleCnt="0">
        <dgm:presLayoutVars>
          <dgm:animLvl val="lvl"/>
          <dgm:resizeHandles val="exact"/>
        </dgm:presLayoutVars>
      </dgm:prSet>
      <dgm:spPr/>
    </dgm:pt>
    <dgm:pt modelId="{89CD0014-808F-43F8-A71C-892D64579E2C}" type="pres">
      <dgm:prSet presAssocID="{16EE94BF-B8D1-4D94-89C3-A8C8A9AE355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36D96D-072F-4C39-A229-35F2E5205140}" type="pres">
      <dgm:prSet presAssocID="{6CADBAFF-1909-44D5-80A3-6BE956AA27CA}" presName="spacer" presStyleCnt="0"/>
      <dgm:spPr/>
    </dgm:pt>
    <dgm:pt modelId="{25031812-F1BA-4158-97EE-9D1CB7B538D1}" type="pres">
      <dgm:prSet presAssocID="{EB663902-EA14-4C02-881C-E8FC3C9B06A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E7EE43F-55D4-49E5-88CC-F0F54099739C}" type="pres">
      <dgm:prSet presAssocID="{9A5CD61E-9F92-4FB1-8FB8-FBBABB1B3607}" presName="spacer" presStyleCnt="0"/>
      <dgm:spPr/>
    </dgm:pt>
    <dgm:pt modelId="{4E1FE6EC-E907-4E6A-866C-6B5A22CE9A38}" type="pres">
      <dgm:prSet presAssocID="{6F4F45D3-6309-4775-9B4E-D22886BD3B4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9F3C1DC-8106-4268-851C-8FBCD2D6F131}" type="pres">
      <dgm:prSet presAssocID="{290BAF50-4A9C-4FFB-9D95-64ACAAA65A00}" presName="spacer" presStyleCnt="0"/>
      <dgm:spPr/>
    </dgm:pt>
    <dgm:pt modelId="{48CDD222-15B2-43DA-AE83-4374D9C3F652}" type="pres">
      <dgm:prSet presAssocID="{B73A6B0C-F7A6-4F70-A9C2-DC95CBF4518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1D09A5B-6A78-4BE5-9520-941666958D98}" srcId="{A627D086-A2F6-4E7E-B12D-AB0B9C76D345}" destId="{6F4F45D3-6309-4775-9B4E-D22886BD3B4A}" srcOrd="2" destOrd="0" parTransId="{9C6BEAAE-4CE7-44F2-BD49-1D22400160A5}" sibTransId="{290BAF50-4A9C-4FFB-9D95-64ACAAA65A00}"/>
    <dgm:cxn modelId="{26525F66-1C98-4814-9C9A-18E924DFA158}" type="presOf" srcId="{EB663902-EA14-4C02-881C-E8FC3C9B06AA}" destId="{25031812-F1BA-4158-97EE-9D1CB7B538D1}" srcOrd="0" destOrd="0" presId="urn:microsoft.com/office/officeart/2005/8/layout/vList2"/>
    <dgm:cxn modelId="{7A2D4086-230F-4B5B-B5DA-E0D3A9AAA75D}" type="presOf" srcId="{A627D086-A2F6-4E7E-B12D-AB0B9C76D345}" destId="{C2933724-0135-4206-B6A6-B6075DEFA1DF}" srcOrd="0" destOrd="0" presId="urn:microsoft.com/office/officeart/2005/8/layout/vList2"/>
    <dgm:cxn modelId="{8EEE2292-E3A0-4C70-B283-C3C60321842F}" type="presOf" srcId="{B73A6B0C-F7A6-4F70-A9C2-DC95CBF4518C}" destId="{48CDD222-15B2-43DA-AE83-4374D9C3F652}" srcOrd="0" destOrd="0" presId="urn:microsoft.com/office/officeart/2005/8/layout/vList2"/>
    <dgm:cxn modelId="{2092B1A3-38B0-4E8F-BFD9-D73881702A93}" type="presOf" srcId="{16EE94BF-B8D1-4D94-89C3-A8C8A9AE3557}" destId="{89CD0014-808F-43F8-A71C-892D64579E2C}" srcOrd="0" destOrd="0" presId="urn:microsoft.com/office/officeart/2005/8/layout/vList2"/>
    <dgm:cxn modelId="{676A15C9-6BB3-49EE-8899-92AC958B8EB5}" srcId="{A627D086-A2F6-4E7E-B12D-AB0B9C76D345}" destId="{EB663902-EA14-4C02-881C-E8FC3C9B06AA}" srcOrd="1" destOrd="0" parTransId="{6454C288-C764-4814-9F95-E0560B8232C1}" sibTransId="{9A5CD61E-9F92-4FB1-8FB8-FBBABB1B3607}"/>
    <dgm:cxn modelId="{CA00A2D8-CBA6-4807-9113-4C7593D29D6D}" srcId="{A627D086-A2F6-4E7E-B12D-AB0B9C76D345}" destId="{16EE94BF-B8D1-4D94-89C3-A8C8A9AE3557}" srcOrd="0" destOrd="0" parTransId="{A4ADAFF5-15EE-4207-8E6B-473EC8CE85FA}" sibTransId="{6CADBAFF-1909-44D5-80A3-6BE956AA27CA}"/>
    <dgm:cxn modelId="{DDDFABD9-C620-4CCF-8EDB-0CF64A18543F}" srcId="{A627D086-A2F6-4E7E-B12D-AB0B9C76D345}" destId="{B73A6B0C-F7A6-4F70-A9C2-DC95CBF4518C}" srcOrd="3" destOrd="0" parTransId="{E1881A13-0EC8-40B7-BD3C-12C9375A0495}" sibTransId="{E8B70E9B-2B80-4D2A-AF22-063935D87C97}"/>
    <dgm:cxn modelId="{25AFE0EA-E5C1-4B31-9DBA-0A57A6D71329}" type="presOf" srcId="{6F4F45D3-6309-4775-9B4E-D22886BD3B4A}" destId="{4E1FE6EC-E907-4E6A-866C-6B5A22CE9A38}" srcOrd="0" destOrd="0" presId="urn:microsoft.com/office/officeart/2005/8/layout/vList2"/>
    <dgm:cxn modelId="{147FF773-9A97-4D9F-9DC7-FC4D38781CBD}" type="presParOf" srcId="{C2933724-0135-4206-B6A6-B6075DEFA1DF}" destId="{89CD0014-808F-43F8-A71C-892D64579E2C}" srcOrd="0" destOrd="0" presId="urn:microsoft.com/office/officeart/2005/8/layout/vList2"/>
    <dgm:cxn modelId="{652325CB-A473-4719-8FEA-5E8F1F870319}" type="presParOf" srcId="{C2933724-0135-4206-B6A6-B6075DEFA1DF}" destId="{0E36D96D-072F-4C39-A229-35F2E5205140}" srcOrd="1" destOrd="0" presId="urn:microsoft.com/office/officeart/2005/8/layout/vList2"/>
    <dgm:cxn modelId="{026182AD-37B2-47D1-97A4-D7F5EFCAB126}" type="presParOf" srcId="{C2933724-0135-4206-B6A6-B6075DEFA1DF}" destId="{25031812-F1BA-4158-97EE-9D1CB7B538D1}" srcOrd="2" destOrd="0" presId="urn:microsoft.com/office/officeart/2005/8/layout/vList2"/>
    <dgm:cxn modelId="{071557D2-D483-4FB9-AEFD-FBB89EEAE71B}" type="presParOf" srcId="{C2933724-0135-4206-B6A6-B6075DEFA1DF}" destId="{FE7EE43F-55D4-49E5-88CC-F0F54099739C}" srcOrd="3" destOrd="0" presId="urn:microsoft.com/office/officeart/2005/8/layout/vList2"/>
    <dgm:cxn modelId="{D2F4A35E-2F22-4760-869A-BF07C6468EF8}" type="presParOf" srcId="{C2933724-0135-4206-B6A6-B6075DEFA1DF}" destId="{4E1FE6EC-E907-4E6A-866C-6B5A22CE9A38}" srcOrd="4" destOrd="0" presId="urn:microsoft.com/office/officeart/2005/8/layout/vList2"/>
    <dgm:cxn modelId="{790389E6-1A71-460E-B483-4AFC33BF5F54}" type="presParOf" srcId="{C2933724-0135-4206-B6A6-B6075DEFA1DF}" destId="{E9F3C1DC-8106-4268-851C-8FBCD2D6F131}" srcOrd="5" destOrd="0" presId="urn:microsoft.com/office/officeart/2005/8/layout/vList2"/>
    <dgm:cxn modelId="{0A72A007-7E88-4E26-809C-65BA8361B72D}" type="presParOf" srcId="{C2933724-0135-4206-B6A6-B6075DEFA1DF}" destId="{48CDD222-15B2-43DA-AE83-4374D9C3F65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D0014-808F-43F8-A71C-892D64579E2C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Encapsulation</a:t>
          </a:r>
          <a:endParaRPr lang="en-US" sz="4100" kern="1200"/>
        </a:p>
      </dsp:txBody>
      <dsp:txXfrm>
        <a:off x="48005" y="79784"/>
        <a:ext cx="10419590" cy="887374"/>
      </dsp:txXfrm>
    </dsp:sp>
    <dsp:sp modelId="{25031812-F1BA-4158-97EE-9D1CB7B538D1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Abstraction</a:t>
          </a:r>
          <a:endParaRPr lang="en-US" sz="4100" kern="1200"/>
        </a:p>
      </dsp:txBody>
      <dsp:txXfrm>
        <a:off x="48005" y="1181249"/>
        <a:ext cx="10419590" cy="887374"/>
      </dsp:txXfrm>
    </dsp:sp>
    <dsp:sp modelId="{4E1FE6EC-E907-4E6A-866C-6B5A22CE9A38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Inheritance</a:t>
          </a:r>
          <a:endParaRPr lang="en-US" sz="4100" kern="1200"/>
        </a:p>
      </dsp:txBody>
      <dsp:txXfrm>
        <a:off x="48005" y="2282714"/>
        <a:ext cx="10419590" cy="887374"/>
      </dsp:txXfrm>
    </dsp:sp>
    <dsp:sp modelId="{48CDD222-15B2-43DA-AE83-4374D9C3F652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Polymorphism</a:t>
          </a:r>
          <a:endParaRPr lang="en-US" sz="4100" kern="1200"/>
        </a:p>
      </dsp:txBody>
      <dsp:txXfrm>
        <a:off x="48005" y="3384179"/>
        <a:ext cx="10419590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1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4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2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6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9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8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0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61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Lasse Haverinen 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18341-CE85-B802-1162-D83263BD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OOP Principles - Inheritance</a:t>
            </a:r>
            <a:endParaRPr lang="en-FI" sz="3600">
              <a:solidFill>
                <a:schemeClr val="tx2"/>
              </a:solidFill>
            </a:endParaRPr>
          </a:p>
        </p:txBody>
      </p:sp>
      <p:pic>
        <p:nvPicPr>
          <p:cNvPr id="21" name="Graphic 20" descr="Dog">
            <a:extLst>
              <a:ext uri="{FF2B5EF4-FFF2-40B4-BE49-F238E27FC236}">
                <a16:creationId xmlns:a16="http://schemas.microsoft.com/office/drawing/2014/main" id="{74259086-47D7-34CB-0209-D1942F4A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A0E2-BF18-608C-E88A-F9D739C2D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Allows you to derive an object from an another</a:t>
            </a:r>
          </a:p>
          <a:p>
            <a:r>
              <a:rPr lang="en-GB" sz="2400" dirty="0">
                <a:solidFill>
                  <a:schemeClr val="tx2"/>
                </a:solidFill>
              </a:rPr>
              <a:t>X can inherit Y and X will have all the methods and properties of Y</a:t>
            </a:r>
          </a:p>
          <a:p>
            <a:r>
              <a:rPr lang="en-GB" sz="2400" dirty="0">
                <a:solidFill>
                  <a:schemeClr val="tx2"/>
                </a:solidFill>
              </a:rPr>
              <a:t>Consider implementing cat, dog, lion and a horse to an application?</a:t>
            </a:r>
          </a:p>
          <a:p>
            <a:endParaRPr lang="en-GB" sz="2400" dirty="0">
              <a:solidFill>
                <a:schemeClr val="tx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Reduces redundant code!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664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FF64-5C35-604D-5344-DDBAA6B2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Principles - Polymorphism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23BDF-3D7B-A740-90E0-59EB273E6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Several forms</a:t>
            </a:r>
          </a:p>
          <a:p>
            <a:r>
              <a:rPr lang="en-GB" dirty="0"/>
              <a:t>Access/use different objects via same interface</a:t>
            </a:r>
          </a:p>
          <a:p>
            <a:r>
              <a:rPr lang="en-GB" dirty="0"/>
              <a:t>Consider a game where you have different weapons</a:t>
            </a:r>
            <a:endParaRPr lang="en-FI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8DB0B8-3585-E14C-ED99-3AAB018C1B25}"/>
              </a:ext>
            </a:extLst>
          </p:cNvPr>
          <p:cNvSpPr/>
          <p:nvPr/>
        </p:nvSpPr>
        <p:spPr>
          <a:xfrm>
            <a:off x="319747" y="3752901"/>
            <a:ext cx="2717823" cy="273997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1A279A-964F-E456-9585-9BCCB60DC387}"/>
              </a:ext>
            </a:extLst>
          </p:cNvPr>
          <p:cNvSpPr/>
          <p:nvPr/>
        </p:nvSpPr>
        <p:spPr>
          <a:xfrm>
            <a:off x="537622" y="5343660"/>
            <a:ext cx="2271349" cy="719847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80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somePrivateMethod</a:t>
            </a:r>
            <a:r>
              <a:rPr lang="en-GB" sz="180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()</a:t>
            </a:r>
            <a:endParaRPr lang="en-FI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2E01EE-371D-BCFB-A9CB-A22863C93F54}"/>
              </a:ext>
            </a:extLst>
          </p:cNvPr>
          <p:cNvSpPr/>
          <p:nvPr/>
        </p:nvSpPr>
        <p:spPr>
          <a:xfrm>
            <a:off x="537621" y="4089377"/>
            <a:ext cx="2271349" cy="7198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fire(Vec3d direction)</a:t>
            </a:r>
            <a:endParaRPr lang="en-FI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008848-BC61-2314-8D2E-94B6312AE918}"/>
              </a:ext>
            </a:extLst>
          </p:cNvPr>
          <p:cNvSpPr/>
          <p:nvPr/>
        </p:nvSpPr>
        <p:spPr>
          <a:xfrm>
            <a:off x="3273924" y="3767235"/>
            <a:ext cx="2717823" cy="273997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85E89-E82F-D99B-D697-5C5AF66E85C0}"/>
              </a:ext>
            </a:extLst>
          </p:cNvPr>
          <p:cNvSpPr/>
          <p:nvPr/>
        </p:nvSpPr>
        <p:spPr>
          <a:xfrm>
            <a:off x="3491799" y="5357994"/>
            <a:ext cx="2271349" cy="719847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80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somePrivateMethod</a:t>
            </a:r>
            <a:r>
              <a:rPr lang="en-GB" sz="180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()</a:t>
            </a:r>
            <a:endParaRPr lang="en-FI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14BFA-E6B1-1EF3-0F39-7CAF4968A53F}"/>
              </a:ext>
            </a:extLst>
          </p:cNvPr>
          <p:cNvSpPr/>
          <p:nvPr/>
        </p:nvSpPr>
        <p:spPr>
          <a:xfrm>
            <a:off x="3491798" y="4103711"/>
            <a:ext cx="2271349" cy="7198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fire(Vec3d direction)</a:t>
            </a:r>
            <a:endParaRPr lang="en-FI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D52431-CCA2-7B55-4970-9BD2A06C2B5B}"/>
              </a:ext>
            </a:extLst>
          </p:cNvPr>
          <p:cNvSpPr/>
          <p:nvPr/>
        </p:nvSpPr>
        <p:spPr>
          <a:xfrm>
            <a:off x="6222737" y="3762840"/>
            <a:ext cx="2717823" cy="273997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3E640B-903F-E80D-0AA4-0FF80D3419AA}"/>
              </a:ext>
            </a:extLst>
          </p:cNvPr>
          <p:cNvSpPr/>
          <p:nvPr/>
        </p:nvSpPr>
        <p:spPr>
          <a:xfrm>
            <a:off x="6440612" y="5353599"/>
            <a:ext cx="2271349" cy="719847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80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somePrivateMethod</a:t>
            </a:r>
            <a:r>
              <a:rPr lang="en-GB" sz="180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()</a:t>
            </a:r>
            <a:endParaRPr lang="en-FI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4A798-F32F-7CE4-73AC-389CF8C36C7E}"/>
              </a:ext>
            </a:extLst>
          </p:cNvPr>
          <p:cNvSpPr/>
          <p:nvPr/>
        </p:nvSpPr>
        <p:spPr>
          <a:xfrm>
            <a:off x="6440611" y="4099316"/>
            <a:ext cx="2271349" cy="7198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fire(Vec3d direction)</a:t>
            </a:r>
            <a:endParaRPr lang="en-FI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869EE84-7E74-7E7D-B2F4-CCABDFE9668C}"/>
              </a:ext>
            </a:extLst>
          </p:cNvPr>
          <p:cNvSpPr/>
          <p:nvPr/>
        </p:nvSpPr>
        <p:spPr>
          <a:xfrm>
            <a:off x="9150645" y="3752901"/>
            <a:ext cx="2717823" cy="273997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2B605-A95B-CB40-5D7C-5CAE2AD019FA}"/>
              </a:ext>
            </a:extLst>
          </p:cNvPr>
          <p:cNvSpPr/>
          <p:nvPr/>
        </p:nvSpPr>
        <p:spPr>
          <a:xfrm>
            <a:off x="9368520" y="5343660"/>
            <a:ext cx="2271349" cy="719847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80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somePrivateMethod</a:t>
            </a:r>
            <a:r>
              <a:rPr lang="en-GB" sz="180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()</a:t>
            </a:r>
            <a:endParaRPr lang="en-FI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DB796-F317-1CFA-33B9-A07788B8F484}"/>
              </a:ext>
            </a:extLst>
          </p:cNvPr>
          <p:cNvSpPr/>
          <p:nvPr/>
        </p:nvSpPr>
        <p:spPr>
          <a:xfrm>
            <a:off x="9373883" y="4157801"/>
            <a:ext cx="2271349" cy="7198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fire(Vec3d direction)</a:t>
            </a:r>
            <a:endParaRPr lang="en-FI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38F40E-B6A5-44BA-6F0B-393059281083}"/>
              </a:ext>
            </a:extLst>
          </p:cNvPr>
          <p:cNvSpPr txBox="1"/>
          <p:nvPr/>
        </p:nvSpPr>
        <p:spPr>
          <a:xfrm>
            <a:off x="684351" y="6464545"/>
            <a:ext cx="197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Pistol</a:t>
            </a:r>
            <a:endParaRPr lang="en-FI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FC4A2-164F-6843-C39F-83A21351D8A1}"/>
              </a:ext>
            </a:extLst>
          </p:cNvPr>
          <p:cNvSpPr txBox="1"/>
          <p:nvPr/>
        </p:nvSpPr>
        <p:spPr>
          <a:xfrm>
            <a:off x="3638528" y="6479573"/>
            <a:ext cx="197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Shotgun</a:t>
            </a:r>
            <a:endParaRPr lang="en-FI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F68B5-852A-AFC1-3FE9-D8B3A196A8E8}"/>
              </a:ext>
            </a:extLst>
          </p:cNvPr>
          <p:cNvSpPr txBox="1"/>
          <p:nvPr/>
        </p:nvSpPr>
        <p:spPr>
          <a:xfrm>
            <a:off x="6603433" y="6488668"/>
            <a:ext cx="197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Plasma Rifle</a:t>
            </a:r>
            <a:endParaRPr lang="en-FI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4F09A5-C283-59E8-D2D7-EAEFAF64F23F}"/>
              </a:ext>
            </a:extLst>
          </p:cNvPr>
          <p:cNvSpPr txBox="1"/>
          <p:nvPr/>
        </p:nvSpPr>
        <p:spPr>
          <a:xfrm>
            <a:off x="9568338" y="6464545"/>
            <a:ext cx="197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BFG 9000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510481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5E7D-76DC-CB46-ECEC-178C47DC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AFBF-68D2-2EAB-EAC4-9AF7FC63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0435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F25-1286-33C8-D92C-99C1D457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Programming paradigms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93D7-18A5-8AC8-B83B-E8C7DDA0B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Procedural programming</a:t>
            </a:r>
          </a:p>
          <a:p>
            <a:r>
              <a:rPr lang="en-GB" dirty="0"/>
              <a:t>Object oriented programming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3715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DA383-FBEC-E881-42EF-092AC48E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</a:rPr>
              <a:t>Procedural programming</a:t>
            </a:r>
            <a:endParaRPr lang="en-FI">
              <a:solidFill>
                <a:srgbClr val="FFFFFF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466F7-4FF3-A574-06E4-586478471958}"/>
              </a:ext>
            </a:extLst>
          </p:cNvPr>
          <p:cNvSpPr>
            <a:spLocks/>
          </p:cNvSpPr>
          <p:nvPr/>
        </p:nvSpPr>
        <p:spPr>
          <a:xfrm>
            <a:off x="838200" y="1800911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is built with functions and variables holding data</a:t>
            </a:r>
          </a:p>
          <a:p>
            <a:pPr>
              <a:spcAft>
                <a:spcPts val="600"/>
              </a:spcAft>
            </a:pPr>
            <a:r>
              <a:rPr lang="en-GB" dirty="0"/>
              <a:t>Data and functionality are separated</a:t>
            </a:r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F7242A-AF69-5968-4947-E18D00F159B0}"/>
              </a:ext>
            </a:extLst>
          </p:cNvPr>
          <p:cNvSpPr/>
          <p:nvPr/>
        </p:nvSpPr>
        <p:spPr>
          <a:xfrm>
            <a:off x="2260683" y="3538852"/>
            <a:ext cx="1741251" cy="7198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8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function()</a:t>
            </a:r>
            <a:endParaRPr lang="en-FI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3B4161-7920-BE62-C872-53690BC006B4}"/>
              </a:ext>
            </a:extLst>
          </p:cNvPr>
          <p:cNvSpPr/>
          <p:nvPr/>
        </p:nvSpPr>
        <p:spPr>
          <a:xfrm>
            <a:off x="2260684" y="4485627"/>
            <a:ext cx="1741251" cy="7198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8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function()</a:t>
            </a:r>
            <a:endParaRPr lang="en-FI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4657A-3A75-80F6-B82A-08C673841731}"/>
              </a:ext>
            </a:extLst>
          </p:cNvPr>
          <p:cNvSpPr/>
          <p:nvPr/>
        </p:nvSpPr>
        <p:spPr>
          <a:xfrm>
            <a:off x="2260683" y="5432402"/>
            <a:ext cx="1741251" cy="7198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8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function()</a:t>
            </a:r>
            <a:endParaRPr lang="en-F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417A70-95F0-9EB5-01CA-3519612951AE}"/>
              </a:ext>
            </a:extLst>
          </p:cNvPr>
          <p:cNvSpPr/>
          <p:nvPr/>
        </p:nvSpPr>
        <p:spPr>
          <a:xfrm>
            <a:off x="2260683" y="2585899"/>
            <a:ext cx="1741251" cy="7198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8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function()</a:t>
            </a:r>
            <a:endParaRPr lang="en-FI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104983-CEB8-758C-2E1E-F57031BC8965}"/>
              </a:ext>
            </a:extLst>
          </p:cNvPr>
          <p:cNvSpPr/>
          <p:nvPr/>
        </p:nvSpPr>
        <p:spPr>
          <a:xfrm>
            <a:off x="6507891" y="3404286"/>
            <a:ext cx="1040585" cy="8979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2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Variable</a:t>
            </a:r>
          </a:p>
          <a:p>
            <a:pPr algn="ctr">
              <a:spcAft>
                <a:spcPts val="600"/>
              </a:spcAft>
            </a:pPr>
            <a:r>
              <a:rPr lang="en-GB" sz="12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XYZ</a:t>
            </a:r>
            <a:endParaRPr lang="en-FI" sz="12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641370-05BC-AFC2-BDF1-CB04DAE53F0D}"/>
              </a:ext>
            </a:extLst>
          </p:cNvPr>
          <p:cNvSpPr/>
          <p:nvPr/>
        </p:nvSpPr>
        <p:spPr>
          <a:xfrm>
            <a:off x="8232043" y="4418139"/>
            <a:ext cx="1040585" cy="8979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2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Variable</a:t>
            </a:r>
          </a:p>
          <a:p>
            <a:pPr algn="ctr">
              <a:spcAft>
                <a:spcPts val="600"/>
              </a:spcAft>
            </a:pPr>
            <a:r>
              <a:rPr lang="en-GB" sz="12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XYZ</a:t>
            </a:r>
            <a:endParaRPr lang="en-FI" sz="1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D7CC1E-E12E-EF70-07A5-DC9A7B3C96D5}"/>
              </a:ext>
            </a:extLst>
          </p:cNvPr>
          <p:cNvSpPr/>
          <p:nvPr/>
        </p:nvSpPr>
        <p:spPr>
          <a:xfrm>
            <a:off x="6150871" y="5007661"/>
            <a:ext cx="1040585" cy="8979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2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Variable</a:t>
            </a:r>
          </a:p>
          <a:p>
            <a:pPr algn="ctr">
              <a:spcAft>
                <a:spcPts val="600"/>
              </a:spcAft>
            </a:pPr>
            <a:r>
              <a:rPr lang="en-GB" sz="12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XYZ</a:t>
            </a:r>
            <a:endParaRPr lang="en-FI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30EDF6-F652-02BD-E6F5-FA342F5DBF97}"/>
              </a:ext>
            </a:extLst>
          </p:cNvPr>
          <p:cNvSpPr/>
          <p:nvPr/>
        </p:nvSpPr>
        <p:spPr>
          <a:xfrm>
            <a:off x="8164278" y="2461989"/>
            <a:ext cx="1040585" cy="8979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2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Variable</a:t>
            </a:r>
          </a:p>
          <a:p>
            <a:pPr algn="ctr">
              <a:spcAft>
                <a:spcPts val="600"/>
              </a:spcAft>
            </a:pPr>
            <a:r>
              <a:rPr lang="en-GB" sz="12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XYZ</a:t>
            </a:r>
            <a:endParaRPr lang="en-FI" sz="1200"/>
          </a:p>
        </p:txBody>
      </p:sp>
    </p:spTree>
    <p:extLst>
      <p:ext uri="{BB962C8B-B14F-4D97-AF65-F5344CB8AC3E}">
        <p14:creationId xmlns:p14="http://schemas.microsoft.com/office/powerpoint/2010/main" val="159075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466D-C600-D494-BB4F-8664632B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64149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Procedural programming example</a:t>
            </a:r>
            <a:endParaRPr lang="en-FI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29EB1-5C29-AF09-0E17-473EB4EA95F6}"/>
              </a:ext>
            </a:extLst>
          </p:cNvPr>
          <p:cNvSpPr txBox="1"/>
          <p:nvPr/>
        </p:nvSpPr>
        <p:spPr>
          <a:xfrm>
            <a:off x="4202349" y="86916"/>
            <a:ext cx="7447268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i-FI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fi-FI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fi-FI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fi-FI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of a </a:t>
            </a:r>
            <a:r>
              <a:rPr lang="fi-FI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rectangle</a:t>
            </a:r>
            <a:endParaRPr lang="fi-FI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calculateRectangleArea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i-FI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fi-FI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fi-FI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fi-FI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of a </a:t>
            </a:r>
            <a:r>
              <a:rPr lang="fi-FI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rectangle</a:t>
            </a:r>
            <a:endParaRPr lang="fi-FI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displayRectangleArea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calculateRectangleArea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i-FI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fi-FI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fi-FI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fi-FI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is: '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i-FI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fi-FI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fi-FI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i-FI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fi-FI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fi-FI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greater</a:t>
            </a:r>
            <a:r>
              <a:rPr lang="fi-FI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than</a:t>
            </a:r>
            <a:r>
              <a:rPr lang="fi-FI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fi-FI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threshold</a:t>
            </a:r>
            <a:endParaRPr lang="fi-FI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checkAreaThreshold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calculateRectangleArea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fi-FI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usage</a:t>
            </a:r>
            <a:endParaRPr lang="fi-FI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rectangleWidth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rectangleHeight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displayRectangleArea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rectangleWidth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rectangleHeight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thresholdValue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checkAreaThreshold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rectangleWidth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rectangleHeight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thresholdValue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i-FI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fi-FI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fi-FI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greater</a:t>
            </a:r>
            <a:r>
              <a:rPr lang="fi-FI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than</a:t>
            </a:r>
            <a:r>
              <a:rPr lang="fi-FI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fi-FI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fi-FI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i-FI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fi-FI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fi-FI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i-FI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greater</a:t>
            </a:r>
            <a:r>
              <a:rPr lang="fi-FI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than</a:t>
            </a:r>
            <a:r>
              <a:rPr lang="fi-FI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fi-FI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32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9372-4F3D-A855-A473-ED425209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Oriented Programming Principles</a:t>
            </a:r>
            <a:endParaRPr lang="en-FI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815D7B-D0CF-3363-60C1-618C866B66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843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9B542F-D495-3F28-B918-26C558184241}"/>
              </a:ext>
            </a:extLst>
          </p:cNvPr>
          <p:cNvSpPr/>
          <p:nvPr/>
        </p:nvSpPr>
        <p:spPr>
          <a:xfrm>
            <a:off x="7169285" y="4001294"/>
            <a:ext cx="3433864" cy="273997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7EFE2-29CE-A159-C2F1-982547ED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Principles - Encapsulation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ADBF7-5CCD-0829-1728-509D7E9C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and functionality (called methods!) are bundled together as an OBJECT</a:t>
            </a:r>
          </a:p>
          <a:p>
            <a:r>
              <a:rPr lang="en-GB" dirty="0"/>
              <a:t>Restricting access to some (or all) of the data inside the OBJECT</a:t>
            </a:r>
          </a:p>
          <a:p>
            <a:r>
              <a:rPr lang="en-GB" dirty="0"/>
              <a:t>The STATE of the object is hidden or not visible to the outside world directly</a:t>
            </a:r>
          </a:p>
          <a:p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509EB-B4A6-658A-1C1D-B4996DD58C81}"/>
              </a:ext>
            </a:extLst>
          </p:cNvPr>
          <p:cNvSpPr/>
          <p:nvPr/>
        </p:nvSpPr>
        <p:spPr>
          <a:xfrm>
            <a:off x="7387159" y="5592053"/>
            <a:ext cx="1741251" cy="7198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method()</a:t>
            </a:r>
            <a:endParaRPr lang="en-FI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8D354-323A-8692-1C09-193AAA7546C5}"/>
              </a:ext>
            </a:extLst>
          </p:cNvPr>
          <p:cNvSpPr/>
          <p:nvPr/>
        </p:nvSpPr>
        <p:spPr>
          <a:xfrm>
            <a:off x="7387159" y="4337770"/>
            <a:ext cx="1741251" cy="7198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method()</a:t>
            </a:r>
            <a:endParaRPr lang="en-FI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484BE6-E2C5-5DCF-98A6-E37C5C21CA0F}"/>
              </a:ext>
            </a:extLst>
          </p:cNvPr>
          <p:cNvSpPr/>
          <p:nvPr/>
        </p:nvSpPr>
        <p:spPr>
          <a:xfrm>
            <a:off x="9345487" y="4945418"/>
            <a:ext cx="1040585" cy="8979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2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property</a:t>
            </a:r>
          </a:p>
          <a:p>
            <a:pPr algn="ctr">
              <a:spcAft>
                <a:spcPts val="600"/>
              </a:spcAft>
            </a:pPr>
            <a:r>
              <a:rPr lang="en-GB" sz="12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XYZ</a:t>
            </a:r>
            <a:endParaRPr lang="en-FI" sz="1200" dirty="0"/>
          </a:p>
        </p:txBody>
      </p:sp>
    </p:spTree>
    <p:extLst>
      <p:ext uri="{BB962C8B-B14F-4D97-AF65-F5344CB8AC3E}">
        <p14:creationId xmlns:p14="http://schemas.microsoft.com/office/powerpoint/2010/main" val="106014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A2CE-A778-6F50-6533-22D40A6D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71545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OOP Principles – Encapsulation example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2239E-25C2-61C7-F42B-ADBF219D25F3}"/>
              </a:ext>
            </a:extLst>
          </p:cNvPr>
          <p:cNvSpPr txBox="1"/>
          <p:nvPr/>
        </p:nvSpPr>
        <p:spPr>
          <a:xfrm>
            <a:off x="5327516" y="1690688"/>
            <a:ext cx="609437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createRectangle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i-FI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i-FI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calculateArea</a:t>
            </a:r>
            <a:r>
              <a:rPr lang="fi-FI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i-FI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i-FI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fi-FI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usage</a:t>
            </a:r>
            <a:endParaRPr lang="fi-FI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createRectangle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i-FI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fi-FI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i-FI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calculateArea</a:t>
            </a:r>
            <a:r>
              <a:rPr lang="fi-FI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48286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177E-3D48-00C9-3294-55D22AB2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Principles - Abstraction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0A746-26D6-736A-4704-F857F480C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 can hide the internal implementation details and provide a simpler interface</a:t>
            </a:r>
          </a:p>
          <a:p>
            <a:r>
              <a:rPr lang="en-GB" dirty="0"/>
              <a:t>Consider for example your mobile phone – user interface vs internal implementation, which is abstracted or hidden from the user</a:t>
            </a:r>
          </a:p>
          <a:p>
            <a:r>
              <a:rPr lang="en-GB" dirty="0"/>
              <a:t>Benefits?</a:t>
            </a:r>
          </a:p>
          <a:p>
            <a:pPr lvl="1"/>
            <a:r>
              <a:rPr lang="en-GB" dirty="0"/>
              <a:t>The internal implementation can be updated</a:t>
            </a:r>
          </a:p>
          <a:p>
            <a:pPr lvl="1"/>
            <a:r>
              <a:rPr lang="en-GB" dirty="0"/>
              <a:t>Simple interface for user</a:t>
            </a:r>
          </a:p>
          <a:p>
            <a:endParaRPr lang="en-FI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7E5674-D9C4-4149-7C02-F1F14F21CE56}"/>
              </a:ext>
            </a:extLst>
          </p:cNvPr>
          <p:cNvSpPr/>
          <p:nvPr/>
        </p:nvSpPr>
        <p:spPr>
          <a:xfrm>
            <a:off x="7519481" y="3835924"/>
            <a:ext cx="3433864" cy="273997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BDE32-2D3C-60D1-E45B-82E76FCE43AE}"/>
              </a:ext>
            </a:extLst>
          </p:cNvPr>
          <p:cNvSpPr/>
          <p:nvPr/>
        </p:nvSpPr>
        <p:spPr>
          <a:xfrm>
            <a:off x="7737355" y="5426683"/>
            <a:ext cx="1741251" cy="719847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80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method()</a:t>
            </a:r>
            <a:endParaRPr lang="en-FI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72AC9-36E3-B018-99C3-7E63B90DFE73}"/>
              </a:ext>
            </a:extLst>
          </p:cNvPr>
          <p:cNvSpPr/>
          <p:nvPr/>
        </p:nvSpPr>
        <p:spPr>
          <a:xfrm>
            <a:off x="7737355" y="4172400"/>
            <a:ext cx="1741251" cy="7198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method()</a:t>
            </a:r>
            <a:endParaRPr lang="en-FI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26F748-3010-F300-30DE-EDC133DBDB90}"/>
              </a:ext>
            </a:extLst>
          </p:cNvPr>
          <p:cNvSpPr/>
          <p:nvPr/>
        </p:nvSpPr>
        <p:spPr>
          <a:xfrm>
            <a:off x="9695683" y="4780048"/>
            <a:ext cx="1040585" cy="897924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20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property</a:t>
            </a:r>
          </a:p>
          <a:p>
            <a:pPr algn="ctr">
              <a:spcAft>
                <a:spcPts val="600"/>
              </a:spcAft>
            </a:pPr>
            <a:r>
              <a:rPr lang="en-GB" sz="120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XYZ</a:t>
            </a:r>
            <a:endParaRPr lang="en-FI" sz="1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4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D7D6-1922-9328-F115-D9DF207B3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14345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OOP Principles – Abstraction Example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400D2-C401-811E-059E-85EA19B516F9}"/>
              </a:ext>
            </a:extLst>
          </p:cNvPr>
          <p:cNvSpPr txBox="1"/>
          <p:nvPr/>
        </p:nvSpPr>
        <p:spPr>
          <a:xfrm>
            <a:off x="4786010" y="365125"/>
            <a:ext cx="740599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Object-</a:t>
            </a:r>
            <a:r>
              <a:rPr lang="fi-FI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oriented</a:t>
            </a:r>
            <a:r>
              <a:rPr lang="fi-FI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programming</a:t>
            </a:r>
            <a:r>
              <a:rPr lang="fi-FI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fi-FI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 JavaScript </a:t>
            </a:r>
            <a:r>
              <a:rPr lang="fi-FI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fi-FI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i-FI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fi-FI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i-FI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method</a:t>
            </a:r>
            <a:endParaRPr lang="fi-FI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i-FI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i-F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i-FI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i-F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#</a:t>
            </a:r>
            <a:r>
              <a:rPr lang="fi-FI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calculateArea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i-FI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i-F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i-FI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i-F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displayArea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i-FI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fi-FI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calculateArea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i-FI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i-FI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fi-FI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fi-FI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fi-FI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is: "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fi-FI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usage</a:t>
            </a:r>
            <a:endParaRPr lang="fi-FI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fi-FI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i-FI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displayArea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i-FI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fi-FI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i-FI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calculateArea</a:t>
            </a:r>
            <a:r>
              <a:rPr lang="fi-F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fi-FI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i-FI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will</a:t>
            </a:r>
            <a:r>
              <a:rPr lang="fi-FI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cause</a:t>
            </a:r>
            <a:r>
              <a:rPr lang="fi-FI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error</a:t>
            </a:r>
            <a:endParaRPr lang="fi-FI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1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</TotalTime>
  <Words>638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2013 - 2022 Theme</vt:lpstr>
      <vt:lpstr>Object Oriented Programming</vt:lpstr>
      <vt:lpstr>Programming paradigms</vt:lpstr>
      <vt:lpstr>Procedural programming</vt:lpstr>
      <vt:lpstr>Procedural programming example</vt:lpstr>
      <vt:lpstr>Object Oriented Programming Principles</vt:lpstr>
      <vt:lpstr>OOP Principles - Encapsulation</vt:lpstr>
      <vt:lpstr>OOP Principles – Encapsulation example</vt:lpstr>
      <vt:lpstr>OOP Principles - Abstraction</vt:lpstr>
      <vt:lpstr>OOP Principles – Abstraction Example</vt:lpstr>
      <vt:lpstr>OOP Principles - Inheritance</vt:lpstr>
      <vt:lpstr>OOP Principles - Polymorphism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Lasse Haverinen</cp:lastModifiedBy>
  <cp:revision>2</cp:revision>
  <dcterms:created xsi:type="dcterms:W3CDTF">2024-01-11T08:04:55Z</dcterms:created>
  <dcterms:modified xsi:type="dcterms:W3CDTF">2024-02-01T03:11:10Z</dcterms:modified>
</cp:coreProperties>
</file>