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handoutMasterIdLst>
    <p:handoutMasterId r:id="rId15"/>
  </p:handoutMasterIdLst>
  <p:sldIdLst>
    <p:sldId id="256" r:id="rId3"/>
    <p:sldId id="257" r:id="rId4"/>
    <p:sldId id="848" r:id="rId5"/>
    <p:sldId id="847" r:id="rId6"/>
    <p:sldId id="850" r:id="rId7"/>
    <p:sldId id="849" r:id="rId8"/>
    <p:sldId id="851" r:id="rId9"/>
    <p:sldId id="852" r:id="rId10"/>
    <p:sldId id="853" r:id="rId11"/>
    <p:sldId id="854" r:id="rId12"/>
    <p:sldId id="271" r:id="rId13"/>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araju Gundala" initials="N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BFFF"/>
    <a:srgbClr val="DBC9FF"/>
    <a:srgbClr val="BABABA"/>
    <a:srgbClr val="9966FF"/>
    <a:srgbClr val="DCDCDC"/>
    <a:srgbClr val="D9EFFF"/>
    <a:srgbClr val="FFE7E7"/>
    <a:srgbClr val="FFA7A7"/>
    <a:srgbClr val="EFE7FF"/>
    <a:srgbClr val="FFE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9644" autoAdjust="0"/>
  </p:normalViewPr>
  <p:slideViewPr>
    <p:cSldViewPr snapToObjects="1" showGuides="1">
      <p:cViewPr>
        <p:scale>
          <a:sx n="77" d="100"/>
          <a:sy n="77" d="100"/>
        </p:scale>
        <p:origin x="0" y="62"/>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a:cs typeface="Arial" panose="020B0604020202020204"/>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panose="020B0604020202020204"/>
                <a:cs typeface="Arial" panose="020B0604020202020204"/>
              </a:rPr>
            </a:fld>
            <a:endParaRPr lang="en-US" dirty="0">
              <a:latin typeface="Arial" panose="020B0604020202020204"/>
              <a:cs typeface="Arial" panose="020B0604020202020204"/>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a:cs typeface="Arial" panose="020B0604020202020204"/>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panose="020B0604020202020204"/>
                <a:cs typeface="Arial" panose="020B0604020202020204"/>
              </a:rPr>
            </a:fld>
            <a:endParaRPr lang="en-US" dirty="0">
              <a:latin typeface="Arial" panose="020B0604020202020204"/>
              <a:cs typeface="Arial" panose="020B0604020202020204"/>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a:cs typeface="Arial" panose="020B0604020202020204"/>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a:cs typeface="Arial" panose="020B0604020202020204"/>
              </a:defRPr>
            </a:lvl1pPr>
          </a:lstStyle>
          <a:p>
            <a:fld id="{73B26A0F-F4D6-9B4F-A87B-D8948CDE3BB4}"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a:cs typeface="Arial" panose="020B0604020202020204"/>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a:cs typeface="Arial" panose="020B0604020202020204"/>
              </a:defRPr>
            </a:lvl1pPr>
          </a:lstStyle>
          <a:p>
            <a:fld id="{7DE2E8FF-3D0C-9D4D-B4D1-3089215958A5}"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panose="020B0604020202020204"/>
        <a:ea typeface="+mn-ea"/>
        <a:cs typeface="Arial" panose="020B0604020202020204"/>
      </a:defRPr>
    </a:lvl1pPr>
    <a:lvl2pPr marL="731520" algn="l" defTabSz="731520" rtl="0" eaLnBrk="1" latinLnBrk="0" hangingPunct="1">
      <a:defRPr sz="1920" kern="1200">
        <a:solidFill>
          <a:schemeClr val="tx1"/>
        </a:solidFill>
        <a:latin typeface="Arial" panose="020B0604020202020204"/>
        <a:ea typeface="+mn-ea"/>
        <a:cs typeface="+mn-cs"/>
      </a:defRPr>
    </a:lvl2pPr>
    <a:lvl3pPr marL="1463040" algn="l" defTabSz="731520" rtl="0" eaLnBrk="1" latinLnBrk="0" hangingPunct="1">
      <a:defRPr sz="1920" kern="1200">
        <a:solidFill>
          <a:schemeClr val="tx1"/>
        </a:solidFill>
        <a:latin typeface="Arial" panose="020B0604020202020204"/>
        <a:ea typeface="+mn-ea"/>
        <a:cs typeface="+mn-cs"/>
      </a:defRPr>
    </a:lvl3pPr>
    <a:lvl4pPr marL="2194560" algn="l" defTabSz="731520" rtl="0" eaLnBrk="1" latinLnBrk="0" hangingPunct="1">
      <a:defRPr sz="1920" kern="1200">
        <a:solidFill>
          <a:schemeClr val="tx1"/>
        </a:solidFill>
        <a:latin typeface="Arial" panose="020B0604020202020204"/>
        <a:ea typeface="+mn-ea"/>
        <a:cs typeface="+mn-cs"/>
      </a:defRPr>
    </a:lvl4pPr>
    <a:lvl5pPr marL="2926080" algn="l" defTabSz="731520" rtl="0" eaLnBrk="1" latinLnBrk="0" hangingPunct="1">
      <a:defRPr sz="1920" kern="1200">
        <a:solidFill>
          <a:schemeClr val="tx1"/>
        </a:solidFill>
        <a:latin typeface="Arial" panose="020B0604020202020204"/>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pic>
        <p:nvPicPr>
          <p:cNvPr id="1026" name="Picture 2" descr="Data Science Internship | Machine Learning Intership Progra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06" y="799"/>
            <a:ext cx="14608954" cy="821777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Text Box 115"/>
          <p:cNvSpPr txBox="1">
            <a:spLocks noChangeArrowheads="1"/>
          </p:cNvSpPr>
          <p:nvPr userDrawn="1"/>
        </p:nvSpPr>
        <p:spPr bwMode="auto">
          <a:xfrm>
            <a:off x="11887200" y="640080"/>
            <a:ext cx="2057400" cy="274320"/>
          </a:xfrm>
          <a:prstGeom prst="rect">
            <a:avLst/>
          </a:prstGeom>
          <a:noFill/>
          <a:ln w="9525">
            <a:noFill/>
            <a:miter lim="800000"/>
          </a:ln>
          <a:effectLst/>
        </p:spPr>
        <p:txBody>
          <a:bodyPr wrap="none" lIns="0" tIns="0" rIns="0" bIns="0" anchor="t" anchorCtr="0">
            <a:noAutofit/>
          </a:bodyPr>
          <a:lstStyle/>
          <a:p>
            <a:pPr algn="r" defTabSz="821055">
              <a:spcBef>
                <a:spcPts val="0"/>
              </a:spcBef>
            </a:pPr>
            <a:fld id="{03C7D0F0-10D5-4191-B6F4-99306F468FEF}" type="datetime4">
              <a:rPr lang="en-US" sz="1400" b="0" smtClean="0">
                <a:solidFill>
                  <a:schemeClr val="tx1"/>
                </a:solidFill>
              </a:rPr>
            </a:fld>
            <a:endParaRPr lang="en-US" sz="1400" b="0" dirty="0">
              <a:solidFill>
                <a:schemeClr val="tx1"/>
              </a:solidFill>
            </a:endParaRPr>
          </a:p>
        </p:txBody>
      </p:sp>
      <p:sp>
        <p:nvSpPr>
          <p:cNvPr id="6" name="Flowchart: Stored Data 5"/>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p:cNvSpPr/>
          <p:nvPr userDrawn="1"/>
        </p:nvSpPr>
        <p:spPr>
          <a:xfrm>
            <a:off x="9341" y="-681"/>
            <a:ext cx="4501709"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Footer Placeholder 4"/>
          <p:cNvSpPr txBox="1"/>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endParaRPr lang="en-US" sz="11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anose="020B0604020202020204" pitchFamily="34" charset="0"/>
              <a:buChar char="–"/>
              <a:tabLst>
                <a:tab pos="6337300" algn="r"/>
              </a:tabLst>
              <a:defRPr sz="2000"/>
            </a:lvl2pPr>
            <a:lvl3pPr marL="914400" indent="-228600">
              <a:spcBef>
                <a:spcPts val="600"/>
              </a:spcBef>
              <a:buFont typeface="Arial" panose="020B0604020202020204" pitchFamily="34" charset="0"/>
              <a:buChar char="–"/>
              <a:tabLst>
                <a:tab pos="6337300" algn="r"/>
              </a:tabLst>
              <a:defRPr sz="2000"/>
            </a:lvl3pPr>
            <a:lvl4pPr marL="1143000" indent="-228600">
              <a:spcBef>
                <a:spcPts val="600"/>
              </a:spcBef>
              <a:buFont typeface="Arial" panose="020B0604020202020204" pitchFamily="34" charset="0"/>
              <a:buChar char="–"/>
              <a:tabLst>
                <a:tab pos="6337300" algn="r"/>
              </a:tabLst>
              <a:defRPr sz="2000"/>
            </a:lvl4pPr>
            <a:lvl5pPr marL="1371600" indent="-228600">
              <a:spcBef>
                <a:spcPts val="600"/>
              </a:spcBef>
              <a:buFont typeface="Arial" panose="020B0604020202020204" pitchFamily="34" charset="0"/>
              <a:buChar char="–"/>
              <a:tabLst>
                <a:tab pos="6337300" algn="r"/>
              </a:tabLst>
              <a:defRPr sz="2000"/>
            </a:lvl5pPr>
            <a:lvl6pPr marL="1600200" indent="-228600">
              <a:spcBef>
                <a:spcPts val="600"/>
              </a:spcBef>
              <a:buFont typeface="Arial" panose="020B0604020202020204" pitchFamily="34" charset="0"/>
              <a:buChar char="–"/>
              <a:tabLst>
                <a:tab pos="6337300" algn="r"/>
              </a:tabLst>
              <a:defRPr sz="2000" baseline="0"/>
            </a:lvl6pPr>
            <a:lvl7pPr marL="1828800" indent="-228600">
              <a:spcBef>
                <a:spcPts val="600"/>
              </a:spcBef>
              <a:buFont typeface="Arial" panose="020B0604020202020204" pitchFamily="34" charset="0"/>
              <a:buChar char="–"/>
              <a:tabLst>
                <a:tab pos="6337300" algn="r"/>
              </a:tabLst>
              <a:defRPr sz="2000" baseline="0"/>
            </a:lvl7pPr>
            <a:lvl8pPr marL="2057400" indent="-228600">
              <a:spcBef>
                <a:spcPts val="600"/>
              </a:spcBef>
              <a:buFont typeface="Arial" panose="020B0604020202020204" pitchFamily="34" charset="0"/>
              <a:buChar char="–"/>
              <a:tabLst>
                <a:tab pos="6337300" algn="r"/>
              </a:tabLst>
              <a:defRPr sz="2000" baseline="0"/>
            </a:lvl8pPr>
            <a:lvl9pPr marL="2286000" indent="-228600">
              <a:spcBef>
                <a:spcPts val="600"/>
              </a:spcBef>
              <a:buFont typeface="Arial" panose="020B0604020202020204" pitchFamily="34" charset="0"/>
              <a:buChar char="–"/>
              <a:tabLst>
                <a:tab pos="6337300" algn="r"/>
              </a:tabLst>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4pPr marL="457200" indent="-228600">
              <a:buFont typeface="Arial" panose="020B0604020202020204" pitchFamily="34" charset="0"/>
              <a:buChar char="–"/>
              <a:defRPr/>
            </a:lvl4pPr>
            <a:lvl5pPr marL="685800" indent="-228600">
              <a:buFont typeface="Arial" panose="020B0604020202020204" pitchFamily="34" charset="0"/>
              <a:buChar char="–"/>
              <a:defRPr/>
            </a:lvl5pPr>
            <a:lvl6pPr marL="914400" indent="-228600">
              <a:buFont typeface="Arial" panose="020B0604020202020204" pitchFamily="34" charset="0"/>
              <a:buChar char="–"/>
              <a:defRPr baseline="0"/>
            </a:lvl6pPr>
            <a:lvl7pPr marL="1143000" indent="-228600">
              <a:buFont typeface="Arial" panose="020B0604020202020204" pitchFamily="34" charset="0"/>
              <a:buChar char="–"/>
              <a:defRPr baseline="0"/>
            </a:lvl7pPr>
            <a:lvl8pPr marL="1371600" indent="-228600">
              <a:buFont typeface="Arial" panose="020B0604020202020204" pitchFamily="34" charset="0"/>
              <a:buChar char="–"/>
              <a:defRPr baseline="0"/>
            </a:lvl8pPr>
            <a:lvl9pPr marL="1600200" indent="-228600">
              <a:buFont typeface="Arial" panose="020B0604020202020204" pitchFamily="34" charset="0"/>
              <a:buChar cha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6_Title Slide 04">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r="27821"/>
          <a:stretch>
            <a:fillRect/>
          </a:stretch>
        </p:blipFill>
        <p:spPr>
          <a:xfrm>
            <a:off x="4812041" y="10344"/>
            <a:ext cx="10546844" cy="821925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ln>
          <a:effectLst/>
        </p:spPr>
        <p:txBody>
          <a:bodyPr wrap="none" lIns="0" tIns="0" rIns="0" bIns="18288" anchor="ctr" anchorCtr="0">
            <a:noAutofit/>
          </a:bodyPr>
          <a:lstStyle/>
          <a:p>
            <a:pPr algn="r" defTabSz="821055">
              <a:spcBef>
                <a:spcPts val="0"/>
              </a:spcBef>
            </a:pPr>
            <a:fld id="{03C7D0F0-10D5-4191-B6F4-99306F468FEF}" type="datetime4">
              <a:rPr lang="en-US" sz="1400" b="0" smtClean="0">
                <a:solidFill>
                  <a:schemeClr val="tx1"/>
                </a:solidFill>
              </a:rPr>
            </a:fld>
            <a:endParaRPr lang="en-US" sz="1400" b="0" dirty="0">
              <a:solidFill>
                <a:schemeClr val="tx1"/>
              </a:solidFill>
            </a:endParaRPr>
          </a:p>
        </p:txBody>
      </p:sp>
      <p:sp>
        <p:nvSpPr>
          <p:cNvPr id="5" name="Flowchart: Stored Data 4"/>
          <p:cNvSpPr/>
          <p:nvPr userDrawn="1"/>
        </p:nvSpPr>
        <p:spPr>
          <a:xfrm>
            <a:off x="8597" y="-673"/>
            <a:ext cx="8990727" cy="8219248"/>
          </a:xfrm>
          <a:prstGeom prst="flowChartOnlineStorage">
            <a:avLst/>
          </a:prstGeom>
          <a:solidFill>
            <a:srgbClr val="0070C0">
              <a:alpha val="65000"/>
            </a:srgb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p:cNvSpPr/>
          <p:nvPr userDrawn="1"/>
        </p:nvSpPr>
        <p:spPr>
          <a:xfrm>
            <a:off x="9341" y="-681"/>
            <a:ext cx="4802700" cy="8230273"/>
          </a:xfrm>
          <a:prstGeom prst="rect">
            <a:avLst/>
          </a:prstGeom>
          <a:solidFill>
            <a:schemeClr val="accent1">
              <a:alpha val="6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Footer Placeholder 4"/>
          <p:cNvSpPr txBox="1"/>
          <p:nvPr userDrawn="1"/>
        </p:nvSpPr>
        <p:spPr>
          <a:xfrm>
            <a:off x="4878288"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endParaRPr lang="en-US" sz="11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18463" y="7580439"/>
            <a:ext cx="13537505" cy="274320"/>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8" name="Group 17"/>
          <p:cNvGrpSpPr/>
          <p:nvPr/>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5800" y="639763"/>
            <a:ext cx="13258800" cy="1417636"/>
          </a:xfrm>
          <a:prstGeom prst="rect">
            <a:avLst/>
          </a:prstGeom>
        </p:spPr>
        <p:txBody>
          <a:bodyPr vert="horz" lIns="0" tIns="0" rIns="0" bIns="0" rtlCol="0" anchor="t" anchorCtr="0">
            <a:normAutofit/>
          </a:bodyPr>
          <a:lstStyle/>
          <a:p>
            <a:r>
              <a:rPr lang="en-US" dirty="0"/>
              <a:t>Click to edit Master title style</a:t>
            </a:r>
            <a:endParaRPr lang="en-US" dirty="0"/>
          </a:p>
        </p:txBody>
      </p:sp>
      <p:sp>
        <p:nvSpPr>
          <p:cNvPr id="3" name="Text Placeholder 2"/>
          <p:cNvSpPr>
            <a:spLocks noGrp="1"/>
          </p:cNvSpPr>
          <p:nvPr>
            <p:ph type="body" idx="1"/>
          </p:nvPr>
        </p:nvSpPr>
        <p:spPr>
          <a:xfrm>
            <a:off x="685800" y="2057399"/>
            <a:ext cx="11201400" cy="5121275"/>
          </a:xfrm>
          <a:prstGeom prst="rect">
            <a:avLst/>
          </a:prstGeom>
        </p:spPr>
        <p:txBody>
          <a:bodyPr vert="horz" lIns="0" tIns="0" rIns="0" bIns="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0" name="Text Box 115"/>
          <p:cNvSpPr txBox="1">
            <a:spLocks noChangeArrowheads="1"/>
          </p:cNvSpPr>
          <p:nvPr/>
        </p:nvSpPr>
        <p:spPr bwMode="auto">
          <a:xfrm>
            <a:off x="11893550" y="7580437"/>
            <a:ext cx="1639570" cy="274320"/>
          </a:xfrm>
          <a:prstGeom prst="rect">
            <a:avLst/>
          </a:prstGeom>
          <a:noFill/>
          <a:ln w="9525">
            <a:noFill/>
            <a:miter lim="800000"/>
          </a:ln>
          <a:effectLst/>
        </p:spPr>
        <p:txBody>
          <a:bodyPr wrap="none" lIns="0" tIns="0" rIns="0" bIns="0" anchor="ctr" anchorCtr="0">
            <a:noAutofit/>
          </a:bodyPr>
          <a:lstStyle/>
          <a:p>
            <a:pPr algn="r" defTabSz="821055">
              <a:spcBef>
                <a:spcPts val="0"/>
              </a:spcBef>
            </a:pPr>
            <a:fld id="{03C7D0F0-10D5-4191-B6F4-99306F468FEF}" type="datetime4">
              <a:rPr lang="en-US" sz="1100" b="0" smtClean="0">
                <a:solidFill>
                  <a:schemeClr val="bg1"/>
                </a:solidFill>
              </a:rPr>
            </a:fld>
            <a:endParaRPr lang="en-US" sz="1100" b="0" dirty="0">
              <a:solidFill>
                <a:schemeClr val="bg1"/>
              </a:solidFill>
            </a:endParaRPr>
          </a:p>
        </p:txBody>
      </p:sp>
      <p:sp>
        <p:nvSpPr>
          <p:cNvPr id="61" name="Text Box 115"/>
          <p:cNvSpPr txBox="1">
            <a:spLocks noChangeArrowheads="1"/>
          </p:cNvSpPr>
          <p:nvPr/>
        </p:nvSpPr>
        <p:spPr bwMode="auto">
          <a:xfrm>
            <a:off x="13533120" y="7580439"/>
            <a:ext cx="411480" cy="274320"/>
          </a:xfrm>
          <a:prstGeom prst="rect">
            <a:avLst/>
          </a:prstGeom>
          <a:noFill/>
          <a:ln w="9525">
            <a:noFill/>
            <a:miter lim="800000"/>
          </a:ln>
          <a:effectLst/>
        </p:spPr>
        <p:txBody>
          <a:bodyPr wrap="square" lIns="0" tIns="0" rIns="0" bIns="0" anchor="ctr" anchorCtr="0">
            <a:noAutofit/>
          </a:bodyPr>
          <a:lstStyle/>
          <a:p>
            <a:pPr algn="r" defTabSz="821055">
              <a:spcBef>
                <a:spcPts val="0"/>
              </a:spcBef>
            </a:pPr>
            <a:fld id="{18E29826-F105-4F77-B977-03F4A4723A21}" type="slidenum">
              <a:rPr lang="en-US" sz="1100" b="1" smtClean="0">
                <a:solidFill>
                  <a:schemeClr val="bg1"/>
                </a:solidFill>
              </a:rPr>
            </a:fld>
            <a:endParaRPr lang="en-US" sz="1100" b="1" dirty="0">
              <a:solidFill>
                <a:schemeClr val="bg1"/>
              </a:solidFill>
            </a:endParaRPr>
          </a:p>
        </p:txBody>
      </p:sp>
      <p:sp>
        <p:nvSpPr>
          <p:cNvPr id="62" name="Footer Placeholder 4"/>
          <p:cNvSpPr txBox="1"/>
          <p:nvPr/>
        </p:nvSpPr>
        <p:spPr>
          <a:xfrm>
            <a:off x="4938936"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chemeClr val="bg1"/>
                </a:solidFill>
              </a:rPr>
              <a:t>r3spAI Academy</a:t>
            </a:r>
            <a:endParaRPr lang="en-US" sz="11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2"/>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Clr>
          <a:srgbClr val="0070C0"/>
        </a:buClr>
        <a:buFont typeface="Arial" panose="020B0604020202020204" pitchFamily="34" charset="0"/>
        <a:buChar char="•"/>
        <a:defRPr sz="2000" kern="1200">
          <a:solidFill>
            <a:schemeClr val="tx1"/>
          </a:solidFill>
          <a:latin typeface="+mn-lt"/>
          <a:ea typeface="+mn-ea"/>
          <a:cs typeface="+mn-cs"/>
        </a:defRPr>
      </a:lvl3pPr>
      <a:lvl4pPr marL="457200" indent="-228600" algn="l" defTabSz="1463040" rtl="0" eaLnBrk="1" latinLnBrk="0" hangingPunct="1">
        <a:spcBef>
          <a:spcPts val="600"/>
        </a:spcBef>
        <a:buClr>
          <a:srgbClr val="0070C0"/>
        </a:buClr>
        <a:buFont typeface="Arial" panose="020B0604020202020204" pitchFamily="34" charset="0"/>
        <a:buChar char="–"/>
        <a:defRPr sz="2000" kern="1200">
          <a:solidFill>
            <a:schemeClr val="tx1"/>
          </a:solidFill>
          <a:latin typeface="+mn-lt"/>
          <a:ea typeface="+mn-ea"/>
          <a:cs typeface="+mn-cs"/>
        </a:defRPr>
      </a:lvl4pPr>
      <a:lvl5pPr marL="685800" indent="-228600" algn="l" defTabSz="1463040" rtl="0" eaLnBrk="1" latinLnBrk="0" hangingPunct="1">
        <a:spcBef>
          <a:spcPts val="600"/>
        </a:spcBef>
        <a:buClr>
          <a:srgbClr val="0070C0"/>
        </a:buClr>
        <a:buFont typeface="Arial" panose="020B0604020202020204" pitchFamily="34" charset="0"/>
        <a:buChar char="–"/>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anose="020B0604020202020204"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anose="020B0604020202020204" pitchFamily="34" charset="0"/>
        <a:buChar char="–"/>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anose="020B0604020202020204"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anose="020B0604020202020204" pitchFamily="34" charset="0"/>
        <a:buChar char="–"/>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40046" y="6601627"/>
            <a:ext cx="4566025" cy="11152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endParaRPr lang="en-IN" dirty="0"/>
          </a:p>
          <a:p>
            <a:r>
              <a:rPr lang="en-IN" dirty="0"/>
              <a:t>Conclusion and Future Work</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sp>
        <p:nvSpPr>
          <p:cNvPr id="4" name="Content Placeholder 3"/>
          <p:cNvSpPr>
            <a:spLocks noGrp="1"/>
          </p:cNvSpPr>
          <p:nvPr>
            <p:ph idx="1"/>
          </p:nvPr>
        </p:nvSpPr>
        <p:spPr/>
        <p:txBody>
          <a:bodyPr/>
          <a:lstStyle/>
          <a:p>
            <a:pPr>
              <a:buFont typeface="Wingdings" panose="05000000000000000000" pitchFamily="2" charset="2"/>
              <a:buChar char="Ø"/>
            </a:pPr>
            <a:r>
              <a:rPr lang="en-US" dirty="0"/>
              <a:t>CONCLUSION</a:t>
            </a:r>
            <a:endParaRPr lang="en-US" dirty="0"/>
          </a:p>
          <a:p>
            <a:pPr marL="342900" indent="-342900">
              <a:buFont typeface="Wingdings" panose="05000000000000000000" pitchFamily="2" charset="2"/>
              <a:buChar char="§"/>
            </a:pPr>
            <a:r>
              <a:rPr dirty="0"/>
              <a:t>In this study, we used data mining and machine learning techniques to identify fraud patterns, anomalies, and outliers in large and complex data sets. We applied various methods, such as clustering, association rule mining, outlier detection, and anomaly detection, to different domains and scenarios, such as health care fraud, insurance fraud, credit card fraud, and tax evasion. We showed that our methods can discover hidden and novel fraud schemes, as well as provide actionable recommendations for fraud prevention and mitigation. </a:t>
            </a:r>
            <a:endParaRPr dirty="0"/>
          </a:p>
          <a:p>
            <a:pPr marL="0" indent="0">
              <a:buFont typeface="Wingdings" panose="05000000000000000000" pitchFamily="2" charset="2"/>
              <a:buNone/>
            </a:pPr>
            <a:r>
              <a:rPr lang="en-US" altLang="en-IN" dirty="0" smtClean="0"/>
              <a:t>      </a:t>
            </a:r>
            <a:r>
              <a:rPr lang="en-IN" dirty="0" smtClean="0"/>
              <a:t> FUTURE WORK</a:t>
            </a:r>
            <a:endParaRPr lang="en-IN" dirty="0" smtClean="0"/>
          </a:p>
          <a:p>
            <a:pPr marL="342900" indent="-342900">
              <a:buFont typeface="Wingdings" panose="05000000000000000000" pitchFamily="2" charset="2"/>
              <a:buChar char="§"/>
            </a:pPr>
            <a:r>
              <a:rPr lang="en-US" dirty="0"/>
              <a:t>Enhancing the interpretability and explainability of the fraud detection models and outputs, such as by using attention mechanisms, visualization techniques, or natural language generation, to provide more transparent and trustworthy results and recommendations for fraud prevention and mitigation. Advancing real-time forecasting capabilities to support businesses in making immediate decisions and responding rapidly to emerging trends and market shifts</a:t>
            </a:r>
            <a:endParaRPr lang="en-IN"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280719" y="1666528"/>
            <a:ext cx="6629401" cy="908720"/>
          </a:xfrm>
        </p:spPr>
        <p:txBody>
          <a:bodyPr>
            <a:normAutofit/>
          </a:bodyPr>
          <a:lstStyle/>
          <a:p>
            <a:r>
              <a:rPr lang="en-IN" sz="6000" dirty="0">
                <a:solidFill>
                  <a:schemeClr val="bg1"/>
                </a:solidFill>
              </a:rPr>
              <a:t>Thank You</a:t>
            </a:r>
            <a:endParaRPr lang="en-IN" sz="6000" dirty="0">
              <a:solidFill>
                <a:schemeClr val="bg1"/>
              </a:solidFill>
            </a:endParaRPr>
          </a:p>
        </p:txBody>
      </p:sp>
      <p:sp>
        <p:nvSpPr>
          <p:cNvPr id="4" name="Subtitle 2"/>
          <p:cNvSpPr txBox="1"/>
          <p:nvPr/>
        </p:nvSpPr>
        <p:spPr bwMode="auto">
          <a:xfrm>
            <a:off x="258416" y="3250704"/>
            <a:ext cx="4525353"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a:solidFill>
                  <a:schemeClr val="bg1"/>
                </a:solidFill>
                <a:latin typeface="Arial" panose="020B0604020202020204"/>
              </a:rPr>
              <a:t>Student Name </a:t>
            </a:r>
            <a:r>
              <a:rPr lang="en-US" sz="2000" b="1" dirty="0" smtClean="0">
                <a:solidFill>
                  <a:schemeClr val="bg1"/>
                </a:solidFill>
                <a:latin typeface="Arial" panose="020B0604020202020204"/>
              </a:rPr>
              <a:t>: Manthena Sanjay</a:t>
            </a:r>
            <a:endParaRPr lang="en-US" sz="2000" b="1" dirty="0">
              <a:solidFill>
                <a:schemeClr val="bg1"/>
              </a:solidFill>
              <a:latin typeface="Arial" panose="020B0604020202020204"/>
            </a:endParaRPr>
          </a:p>
          <a:p>
            <a:pPr marL="0" indent="0">
              <a:buFont typeface="Arial" panose="020B0604020202020204" pitchFamily="34" charset="0"/>
              <a:buNone/>
              <a:defRPr/>
            </a:pPr>
            <a:r>
              <a:rPr lang="en-US" sz="2000" b="1" dirty="0">
                <a:solidFill>
                  <a:schemeClr val="bg1"/>
                </a:solidFill>
              </a:rPr>
              <a:t>Roll </a:t>
            </a:r>
            <a:r>
              <a:rPr lang="en-US" sz="2000" b="1" dirty="0" smtClean="0">
                <a:solidFill>
                  <a:schemeClr val="bg1"/>
                </a:solidFill>
              </a:rPr>
              <a:t>Number:21B91A05I9</a:t>
            </a:r>
            <a:endParaRPr lang="en-US" sz="2000" b="1" dirty="0">
              <a:solidFill>
                <a:schemeClr val="bg1"/>
              </a:solidFill>
            </a:endParaRPr>
          </a:p>
          <a:p>
            <a:pPr marL="0" indent="0">
              <a:buFont typeface="Arial" panose="020B0604020202020204" pitchFamily="34" charset="0"/>
              <a:buNone/>
              <a:defRPr/>
            </a:pPr>
            <a:r>
              <a:rPr lang="en-US" sz="2000" b="1" dirty="0">
                <a:solidFill>
                  <a:schemeClr val="bg1"/>
                </a:solidFill>
              </a:rPr>
              <a:t>SRKR Engineering College</a:t>
            </a:r>
            <a:endParaRPr lang="en-US" sz="2000" b="1" dirty="0">
              <a:solidFill>
                <a:schemeClr val="bg1"/>
              </a:solidFill>
            </a:endParaRPr>
          </a:p>
          <a:p>
            <a:pPr marL="0" indent="0">
              <a:buFont typeface="Arial" panose="020B0604020202020204" pitchFamily="34" charset="0"/>
              <a:buNone/>
              <a:defRPr/>
            </a:pPr>
            <a:r>
              <a:rPr lang="en-US" sz="2000" b="1" dirty="0">
                <a:solidFill>
                  <a:schemeClr val="bg1"/>
                </a:solidFill>
              </a:rPr>
              <a:t>Mobile: +91 8885545965</a:t>
            </a:r>
            <a:endParaRPr lang="en-US" sz="2000" b="1" dirty="0">
              <a:solidFill>
                <a:schemeClr val="bg1"/>
              </a:solidFill>
            </a:endParaRPr>
          </a:p>
          <a:p>
            <a:pPr marL="0" indent="0">
              <a:buFont typeface="Arial" panose="020B0604020202020204" pitchFamily="34" charset="0"/>
              <a:buNone/>
              <a:defRPr/>
            </a:pPr>
            <a:r>
              <a:rPr lang="en-US" sz="2000" b="1" dirty="0">
                <a:solidFill>
                  <a:schemeClr val="bg1"/>
                </a:solidFill>
              </a:rPr>
              <a:t>Email: </a:t>
            </a:r>
            <a:r>
              <a:rPr lang="en-US" sz="2000" b="1" dirty="0" smtClean="0">
                <a:solidFill>
                  <a:schemeClr val="accent5"/>
                </a:solidFill>
              </a:rPr>
              <a:t>21B91A05I9@srkrec.ac.in</a:t>
            </a:r>
            <a:endParaRPr lang="en-US" sz="2000" b="1" dirty="0">
              <a:solidFill>
                <a:schemeClr val="accent5"/>
              </a:solidFill>
            </a:endParaRPr>
          </a:p>
          <a:p>
            <a:pPr marL="0" indent="0">
              <a:buFont typeface="Arial" panose="020B0604020202020204" pitchFamily="34" charset="0"/>
              <a:buNone/>
              <a:defRPr/>
            </a:pPr>
            <a:r>
              <a:rPr lang="en-US" sz="2000" b="1" dirty="0">
                <a:solidFill>
                  <a:schemeClr val="bg1"/>
                </a:solidFill>
              </a:rPr>
              <a:t>Bhimavaram - India</a:t>
            </a:r>
            <a:endParaRPr lang="en-US" sz="1400" dirty="0"/>
          </a:p>
          <a:p>
            <a:pPr marL="0" indent="0">
              <a:buFont typeface="Arial" panose="020B0604020202020204" pitchFamily="34" charset="0"/>
              <a:buNone/>
              <a:defRPr/>
            </a:pPr>
            <a:endParaRPr lang="en-US" dirty="0"/>
          </a:p>
        </p:txBody>
      </p:sp>
      <p:sp>
        <p:nvSpPr>
          <p:cNvPr id="5" name="Title 1"/>
          <p:cNvSpPr txBox="1"/>
          <p:nvPr/>
        </p:nvSpPr>
        <p:spPr>
          <a:xfrm>
            <a:off x="9907488" y="1184996"/>
            <a:ext cx="4536504" cy="1417636"/>
          </a:xfrm>
          <a:prstGeom prst="rect">
            <a:avLst/>
          </a:prstGeom>
        </p:spPr>
        <p:txBody>
          <a:bodyPr vert="horz" lIns="0" tIns="0" rIns="0" bIns="0" rtlCol="0" anchor="b" anchorCtr="0">
            <a:normAutofit/>
          </a:bodyPr>
          <a:lstStyle>
            <a:lvl1pPr algn="l" defTabSz="1463040" rtl="0" eaLnBrk="1" latinLnBrk="0" hangingPunct="1">
              <a:lnSpc>
                <a:spcPct val="85000"/>
              </a:lnSpc>
              <a:spcBef>
                <a:spcPct val="0"/>
              </a:spcBef>
              <a:buNone/>
              <a:defRPr sz="6000" b="1" kern="1200">
                <a:solidFill>
                  <a:schemeClr val="bg1"/>
                </a:solidFill>
                <a:latin typeface="+mj-lt"/>
                <a:ea typeface="+mj-ea"/>
                <a:cs typeface="+mj-cs"/>
              </a:defRPr>
            </a:lvl1pPr>
          </a:lstStyle>
          <a:p>
            <a:pPr algn="ctr"/>
            <a:r>
              <a:rPr lang="en-US" dirty="0"/>
              <a:t>Q &amp; A</a:t>
            </a:r>
            <a:endParaRPr lang="en-US" dirty="0"/>
          </a:p>
        </p:txBody>
      </p:sp>
      <p:pic>
        <p:nvPicPr>
          <p:cNvPr id="2" name="Picture 1"/>
          <p:cNvPicPr>
            <a:picLocks noChangeAspect="1"/>
          </p:cNvPicPr>
          <p:nvPr/>
        </p:nvPicPr>
        <p:blipFill>
          <a:blip r:embed="rId1"/>
          <a:stretch>
            <a:fillRect/>
          </a:stretch>
        </p:blipFill>
        <p:spPr>
          <a:xfrm>
            <a:off x="240046" y="6601627"/>
            <a:ext cx="4566025" cy="11152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8496"/>
            <a:ext cx="13182128" cy="5904656"/>
          </a:xfrm>
        </p:spPr>
        <p:txBody>
          <a:bodyPr/>
          <a:lstStyle/>
          <a:p>
            <a:pPr>
              <a:lnSpc>
                <a:spcPct val="200000"/>
              </a:lnSpc>
            </a:pPr>
            <a:r>
              <a:rPr lang="en-US" altLang="en-US" dirty="0"/>
              <a:t>Problem Statement</a:t>
            </a:r>
            <a:r>
              <a:rPr lang="en-US" dirty="0">
                <a:latin typeface="+mj-lt"/>
              </a:rPr>
              <a:t>	03                    </a:t>
            </a:r>
            <a:endParaRPr lang="en-US" dirty="0">
              <a:latin typeface="+mj-lt"/>
            </a:endParaRPr>
          </a:p>
          <a:p>
            <a:pPr>
              <a:lnSpc>
                <a:spcPct val="200000"/>
              </a:lnSpc>
            </a:pPr>
            <a:r>
              <a:rPr lang="en-US" kern="0" dirty="0">
                <a:solidFill>
                  <a:srgbClr val="000000"/>
                </a:solidFill>
                <a:cs typeface="Arial Bold" pitchFamily="34" charset="0"/>
              </a:rPr>
              <a:t>Data Mining - 01</a:t>
            </a:r>
            <a:r>
              <a:rPr lang="en-US" dirty="0">
                <a:latin typeface="+mj-lt"/>
              </a:rPr>
              <a:t>       	04 </a:t>
            </a:r>
            <a:endParaRPr lang="en-US" dirty="0">
              <a:latin typeface="+mj-lt"/>
            </a:endParaRPr>
          </a:p>
          <a:p>
            <a:pPr>
              <a:lnSpc>
                <a:spcPct val="200000"/>
              </a:lnSpc>
            </a:pPr>
            <a:r>
              <a:rPr lang="en-US" kern="0" dirty="0">
                <a:solidFill>
                  <a:srgbClr val="000000"/>
                </a:solidFill>
                <a:cs typeface="Arial Bold" pitchFamily="34" charset="0"/>
              </a:rPr>
              <a:t>Data Mining - 02 </a:t>
            </a:r>
            <a:r>
              <a:rPr lang="en-US" dirty="0">
                <a:latin typeface="+mj-lt"/>
              </a:rPr>
              <a:t>	 05</a:t>
            </a:r>
            <a:endParaRPr lang="en-US" dirty="0">
              <a:latin typeface="+mj-lt"/>
            </a:endParaRPr>
          </a:p>
          <a:p>
            <a:pPr>
              <a:lnSpc>
                <a:spcPct val="200000"/>
              </a:lnSpc>
            </a:pPr>
            <a:r>
              <a:rPr lang="en-US" altLang="en-US" dirty="0"/>
              <a:t>Exploratory Data Analysis (EDA)	</a:t>
            </a:r>
            <a:r>
              <a:rPr lang="en-US" dirty="0">
                <a:latin typeface="+mj-lt"/>
              </a:rPr>
              <a:t>06</a:t>
            </a:r>
            <a:endParaRPr lang="en-US" dirty="0">
              <a:latin typeface="+mj-lt"/>
            </a:endParaRPr>
          </a:p>
          <a:p>
            <a:pPr>
              <a:lnSpc>
                <a:spcPct val="200000"/>
              </a:lnSpc>
            </a:pPr>
            <a:r>
              <a:rPr lang="en-US" altLang="en-US" dirty="0"/>
              <a:t>Data Visualization 	07</a:t>
            </a:r>
            <a:endParaRPr lang="en-US" dirty="0">
              <a:latin typeface="+mj-lt"/>
            </a:endParaRPr>
          </a:p>
          <a:p>
            <a:pPr>
              <a:lnSpc>
                <a:spcPct val="200000"/>
              </a:lnSpc>
            </a:pPr>
            <a:r>
              <a:rPr lang="en-US" altLang="en-US" dirty="0"/>
              <a:t>Algorithms Used 	08</a:t>
            </a:r>
            <a:endParaRPr lang="en-US" altLang="en-US" dirty="0"/>
          </a:p>
          <a:p>
            <a:pPr>
              <a:lnSpc>
                <a:spcPct val="200000"/>
              </a:lnSpc>
            </a:pPr>
            <a:r>
              <a:rPr lang="en-US" altLang="en-US" dirty="0"/>
              <a:t>Analysis of Results	09</a:t>
            </a:r>
            <a:endParaRPr lang="en-US" altLang="en-US" dirty="0"/>
          </a:p>
          <a:p>
            <a:pPr>
              <a:lnSpc>
                <a:spcPct val="200000"/>
              </a:lnSpc>
            </a:pPr>
            <a:r>
              <a:rPr lang="en-US" altLang="en-US" dirty="0"/>
              <a:t>Conclusion &amp; Future Work	10</a:t>
            </a:r>
            <a:endParaRPr lang="en-US" altLang="en-US" dirty="0"/>
          </a:p>
          <a:p>
            <a:pPr marL="0" indent="0">
              <a:lnSpc>
                <a:spcPct val="200000"/>
              </a:lnSpc>
              <a:buNone/>
            </a:pPr>
            <a:r>
              <a:rPr lang="en-US" altLang="en-US" dirty="0"/>
              <a:t> 	</a:t>
            </a:r>
            <a:endParaRPr lang="en-US" dirty="0">
              <a:latin typeface="+mj-lt"/>
            </a:endParaRPr>
          </a:p>
        </p:txBody>
      </p:sp>
      <p:sp>
        <p:nvSpPr>
          <p:cNvPr id="5"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US" dirty="0"/>
              <a:t>Agenda</a:t>
            </a:r>
            <a:endParaRPr lang="en-US" dirty="0"/>
          </a:p>
        </p:txBody>
      </p:sp>
      <p:pic>
        <p:nvPicPr>
          <p:cNvPr id="4" name="Picture 3"/>
          <p:cNvPicPr>
            <a:picLocks noChangeAspect="1"/>
          </p:cNvPicPr>
          <p:nvPr/>
        </p:nvPicPr>
        <p:blipFill>
          <a:blip r:embed="rId1"/>
          <a:stretch>
            <a:fillRect/>
          </a:stretch>
        </p:blipFill>
        <p:spPr>
          <a:xfrm>
            <a:off x="11705340" y="32646"/>
            <a:ext cx="3386724" cy="8271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Problem Statement</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sp>
        <p:nvSpPr>
          <p:cNvPr id="7" name="Content Placeholder 6"/>
          <p:cNvSpPr>
            <a:spLocks noGrp="1"/>
          </p:cNvSpPr>
          <p:nvPr>
            <p:ph idx="1"/>
          </p:nvPr>
        </p:nvSpPr>
        <p:spPr/>
        <p:txBody>
          <a:bodyPr/>
          <a:lstStyle/>
          <a:p>
            <a:pPr>
              <a:buFont typeface="Wingdings" panose="05000000000000000000" pitchFamily="2" charset="2"/>
              <a:buChar char="Ø"/>
            </a:pPr>
            <a:r>
              <a:rPr lang="en-US" sz="2500">
                <a:solidFill>
                  <a:schemeClr val="tx2"/>
                </a:solidFill>
                <a:uFillTx/>
                <a:sym typeface="+mn-ea"/>
              </a:rPr>
              <a:t>Fraud detection is a challenging task that requires advanced techniques to identify and prevent fraudulent transactions. However, most existing fraud detection methods rely on predefined rules or thresholds that are not adaptive to changing patterns of fraud. How can we develop a data-driven approach that can learn from historical data and detect fraud in real time?</a:t>
            </a:r>
            <a:endParaRPr lang="en-US" sz="2500" dirty="0">
              <a:solidFill>
                <a:schemeClr val="tx2"/>
              </a:solidFill>
              <a:uFillTx/>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Mining - 01</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sp>
        <p:nvSpPr>
          <p:cNvPr id="5" name="Content Placeholder 4"/>
          <p:cNvSpPr>
            <a:spLocks noGrp="1"/>
          </p:cNvSpPr>
          <p:nvPr>
            <p:ph idx="1"/>
          </p:nvPr>
        </p:nvSpPr>
        <p:spPr/>
        <p:txBody>
          <a:bodyPr/>
          <a:lstStyle/>
          <a:p>
            <a:pPr>
              <a:buFont typeface="Wingdings" panose="05000000000000000000" pitchFamily="2" charset="2"/>
              <a:buChar char="Ø"/>
            </a:pPr>
            <a:r>
              <a:rPr lang="en-US" dirty="0"/>
              <a:t>Only int ,float </a:t>
            </a:r>
            <a:r>
              <a:rPr lang="en-US" dirty="0" smtClean="0"/>
              <a:t>, object types </a:t>
            </a:r>
            <a:r>
              <a:rPr lang="en-US" dirty="0"/>
              <a:t>are found in data </a:t>
            </a:r>
            <a:r>
              <a:rPr lang="en-US" dirty="0" smtClean="0"/>
              <a:t>set</a:t>
            </a:r>
            <a:endParaRPr lang="en-US" dirty="0" smtClean="0"/>
          </a:p>
          <a:p>
            <a:pPr>
              <a:buFont typeface="Wingdings" panose="05000000000000000000" pitchFamily="2" charset="2"/>
              <a:buChar char="Ø"/>
            </a:pPr>
            <a:r>
              <a:rPr lang="en-US" dirty="0" smtClean="0"/>
              <a:t>Object data types </a:t>
            </a:r>
            <a:r>
              <a:rPr lang="en-US" dirty="0"/>
              <a:t>are converted into int using LabelEncoder</a:t>
            </a:r>
            <a:endParaRPr lang="en-US" dirty="0"/>
          </a:p>
          <a:p>
            <a:pPr>
              <a:buFont typeface="Wingdings" panose="05000000000000000000" pitchFamily="2" charset="2"/>
              <a:buChar char="Ø"/>
            </a:pPr>
            <a:r>
              <a:rPr lang="en-US" dirty="0" smtClean="0"/>
              <a:t>No </a:t>
            </a:r>
            <a:r>
              <a:rPr lang="en-US" dirty="0"/>
              <a:t>null values are present in data set</a:t>
            </a:r>
            <a:endParaRPr lang="en-US" dirty="0"/>
          </a:p>
          <a:p>
            <a:pPr>
              <a:buFont typeface="Wingdings" panose="05000000000000000000" pitchFamily="2" charset="2"/>
              <a:buChar char="Ø"/>
            </a:pPr>
            <a:r>
              <a:rPr lang="en-US" dirty="0"/>
              <a:t>D</a:t>
            </a:r>
            <a:r>
              <a:rPr lang="en-US" dirty="0" smtClean="0"/>
              <a:t>uplicate </a:t>
            </a:r>
            <a:r>
              <a:rPr lang="en-US" dirty="0"/>
              <a:t>values are not found in data </a:t>
            </a:r>
            <a:r>
              <a:rPr lang="en-US" dirty="0" smtClean="0"/>
              <a:t>set</a:t>
            </a:r>
            <a:endParaRPr lang="en-US" dirty="0" smtClean="0"/>
          </a:p>
          <a:p>
            <a:pPr marL="0" indent="0">
              <a:buFont typeface="Wingdings" panose="05000000000000000000" pitchFamily="2" charset="2"/>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Mining - 02</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sp>
        <p:nvSpPr>
          <p:cNvPr id="5" name="Content Placeholder 4"/>
          <p:cNvSpPr>
            <a:spLocks noGrp="1"/>
          </p:cNvSpPr>
          <p:nvPr>
            <p:ph idx="1"/>
          </p:nvPr>
        </p:nvSpPr>
        <p:spPr/>
        <p:txBody>
          <a:bodyPr/>
          <a:lstStyle/>
          <a:p>
            <a:pPr>
              <a:buFont typeface="Wingdings" panose="05000000000000000000" pitchFamily="2" charset="2"/>
              <a:buChar char="Ø"/>
            </a:pPr>
            <a:r>
              <a:rPr lang="en-US" dirty="0">
                <a:solidFill>
                  <a:schemeClr val="tx1"/>
                </a:solidFill>
              </a:rPr>
              <a:t>Target variable ----- is_fraud</a:t>
            </a:r>
            <a:endParaRPr lang="en-US" dirty="0">
              <a:solidFill>
                <a:schemeClr val="tx1"/>
              </a:solidFill>
            </a:endParaRPr>
          </a:p>
          <a:p>
            <a:pPr>
              <a:buFont typeface="Wingdings" panose="05000000000000000000" pitchFamily="2" charset="2"/>
              <a:buChar char="Ø"/>
            </a:pPr>
            <a:r>
              <a:rPr lang="en-US" dirty="0">
                <a:solidFill>
                  <a:schemeClr val="tx1"/>
                </a:solidFill>
              </a:rPr>
              <a:t>Independent variables include </a:t>
            </a:r>
            <a:r>
              <a:rPr lang="en-US" dirty="0" smtClean="0"/>
              <a:t>(</a:t>
            </a:r>
            <a:r>
              <a:rPr lang="en-US"/>
              <a:t>step,type,	amount,nameOrig,oldbalanceOrg,newbalanceOrig,nameDest,	                                                      oldbalanceDest,newbalanceDest,isFlaggedFraud,isFraud_A,isFraud_P</a:t>
            </a:r>
            <a:r>
              <a:rPr lang="en-US" dirty="0" smtClean="0"/>
              <a:t>)</a:t>
            </a:r>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Exploratory Data Analysis (EDA)</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sp>
        <p:nvSpPr>
          <p:cNvPr id="4" name="Content Placeholder 3"/>
          <p:cNvSpPr>
            <a:spLocks noGrp="1"/>
          </p:cNvSpPr>
          <p:nvPr>
            <p:ph idx="1"/>
          </p:nvPr>
        </p:nvSpPr>
        <p:spPr>
          <a:xfrm>
            <a:off x="685800" y="2057399"/>
            <a:ext cx="13258800" cy="5121276"/>
          </a:xfrm>
        </p:spPr>
        <p:txBody>
          <a:bodyPr/>
          <a:lstStyle/>
          <a:p>
            <a:pPr>
              <a:buFont typeface="Wingdings" panose="05000000000000000000" pitchFamily="2" charset="2"/>
              <a:buChar char="Ø"/>
            </a:pPr>
            <a:r>
              <a:rPr lang="en-US" dirty="0">
                <a:solidFill>
                  <a:schemeClr val="tx1"/>
                </a:solidFill>
              </a:rPr>
              <a:t>Import </a:t>
            </a:r>
            <a:r>
              <a:rPr lang="en-US" dirty="0" err="1">
                <a:solidFill>
                  <a:schemeClr val="tx1"/>
                </a:solidFill>
              </a:rPr>
              <a:t>Requried</a:t>
            </a:r>
            <a:r>
              <a:rPr lang="en-US" dirty="0">
                <a:solidFill>
                  <a:schemeClr val="tx1"/>
                </a:solidFill>
              </a:rPr>
              <a:t> Libraries</a:t>
            </a:r>
            <a:r>
              <a:rPr lang="en-US" dirty="0"/>
              <a:t>  </a:t>
            </a:r>
            <a:endParaRPr lang="en-US" dirty="0"/>
          </a:p>
          <a:p>
            <a:pPr>
              <a:buFont typeface="Wingdings" panose="05000000000000000000" pitchFamily="2" charset="2"/>
              <a:buChar char="Ø"/>
            </a:pPr>
            <a:r>
              <a:rPr lang="en-US" dirty="0" err="1"/>
              <a:t>Spliting</a:t>
            </a:r>
            <a:r>
              <a:rPr lang="en-US" dirty="0"/>
              <a:t> the data</a:t>
            </a:r>
            <a:endParaRPr lang="en-US" dirty="0"/>
          </a:p>
          <a:p>
            <a:pPr>
              <a:buFont typeface="Wingdings" panose="05000000000000000000" pitchFamily="2" charset="2"/>
              <a:buChar char="§"/>
            </a:pPr>
            <a:r>
              <a:rPr lang="en-US" dirty="0" err="1"/>
              <a:t>x_train,x_test</a:t>
            </a:r>
            <a:endParaRPr lang="en-US" dirty="0"/>
          </a:p>
          <a:p>
            <a:pPr>
              <a:buFont typeface="Wingdings" panose="05000000000000000000" pitchFamily="2" charset="2"/>
              <a:buChar char="§"/>
            </a:pPr>
            <a:r>
              <a:rPr lang="en-US" dirty="0" err="1"/>
              <a:t>y_train,y_test</a:t>
            </a:r>
            <a:endParaRPr lang="en-US" dirty="0"/>
          </a:p>
          <a:p>
            <a:pPr>
              <a:buFont typeface="Wingdings" panose="05000000000000000000" pitchFamily="2" charset="2"/>
              <a:buChar char="Ø"/>
            </a:pPr>
            <a:r>
              <a:rPr lang="en-US" dirty="0"/>
              <a:t>Scaling the features by using minmax scaler</a:t>
            </a:r>
            <a:endParaRPr lang="en-US" dirty="0"/>
          </a:p>
          <a:p>
            <a:pPr>
              <a:buFont typeface="Wingdings" panose="05000000000000000000" pitchFamily="2" charset="2"/>
              <a:buChar char="Ø"/>
            </a:pPr>
            <a:r>
              <a:rPr lang="en-US" dirty="0"/>
              <a:t>Build the algorithm</a:t>
            </a: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solidFill>
                <a:schemeClr val="tx1"/>
              </a:solidFill>
            </a:endParaRPr>
          </a:p>
          <a:p>
            <a:pPr marL="0" indent="0">
              <a:buNone/>
            </a:pPr>
            <a:endParaRPr lang="en-US" dirty="0">
              <a:solidFill>
                <a:schemeClr val="tx1"/>
              </a:solidFill>
            </a:endParaRPr>
          </a:p>
          <a:p>
            <a:pPr marL="342900" indent="-342900">
              <a:buFont typeface="Wingdings" panose="05000000000000000000" pitchFamily="2" charset="2"/>
              <a:buChar char="Ø"/>
            </a:pPr>
            <a:endParaRPr lang="en-IN"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Data Visualization </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pic>
        <p:nvPicPr>
          <p:cNvPr id="3" name="Picture 2" descr="download"/>
          <p:cNvPicPr>
            <a:picLocks noChangeAspect="1"/>
          </p:cNvPicPr>
          <p:nvPr/>
        </p:nvPicPr>
        <p:blipFill>
          <a:blip r:embed="rId2"/>
          <a:stretch>
            <a:fillRect/>
          </a:stretch>
        </p:blipFill>
        <p:spPr>
          <a:xfrm>
            <a:off x="1922145" y="1852295"/>
            <a:ext cx="9817100" cy="4515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Algorithms Used</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sp>
        <p:nvSpPr>
          <p:cNvPr id="5" name="Content Placeholder 4"/>
          <p:cNvSpPr>
            <a:spLocks noGrp="1"/>
          </p:cNvSpPr>
          <p:nvPr>
            <p:ph idx="1"/>
          </p:nvPr>
        </p:nvSpPr>
        <p:spPr/>
        <p:txBody>
          <a:bodyPr/>
          <a:lstStyle/>
          <a:p>
            <a:pPr>
              <a:buFont typeface="Wingdings" panose="05000000000000000000" pitchFamily="2" charset="2"/>
              <a:buChar char="Ø"/>
            </a:pPr>
            <a:r>
              <a:rPr lang="en-US" dirty="0"/>
              <a:t>Linear Regression</a:t>
            </a:r>
            <a:endParaRPr lang="en-US" dirty="0"/>
          </a:p>
          <a:p>
            <a:pPr>
              <a:buFont typeface="Wingdings" panose="05000000000000000000" pitchFamily="2" charset="2"/>
              <a:buChar char="Ø"/>
            </a:pPr>
            <a:r>
              <a:rPr lang="en-US" dirty="0"/>
              <a:t>Decision Tree </a:t>
            </a:r>
            <a:r>
              <a:rPr lang="en-US" dirty="0" err="1"/>
              <a:t>Regressor</a:t>
            </a:r>
            <a:endParaRPr lang="en-US" dirty="0"/>
          </a:p>
          <a:p>
            <a:pPr>
              <a:buFont typeface="Wingdings" panose="05000000000000000000" pitchFamily="2" charset="2"/>
              <a:buChar char="Ø"/>
            </a:pPr>
            <a:r>
              <a:rPr lang="en-US" dirty="0"/>
              <a:t>Random Forest </a:t>
            </a:r>
            <a:r>
              <a:rPr lang="en-US" dirty="0" err="1"/>
              <a:t>Regressor</a:t>
            </a:r>
            <a:endParaRPr lang="en-US" dirty="0"/>
          </a:p>
          <a:p>
            <a:pPr>
              <a:buFont typeface="Wingdings" panose="05000000000000000000" pitchFamily="2" charset="2"/>
              <a:buChar char="Ø"/>
            </a:pPr>
            <a:r>
              <a:rPr lang="en-US" dirty="0"/>
              <a:t>Extra Tree </a:t>
            </a:r>
            <a:r>
              <a:rPr lang="en-US" dirty="0" err="1"/>
              <a:t>Regressor</a:t>
            </a:r>
            <a:endParaRPr lang="en-US" dirty="0"/>
          </a:p>
          <a:p>
            <a:pPr>
              <a:buFont typeface="Wingdings" panose="05000000000000000000" pitchFamily="2" charset="2"/>
              <a:buChar char="Ø"/>
            </a:pPr>
            <a:r>
              <a:rPr lang="en-US" dirty="0"/>
              <a:t>Naive Bayes Model</a:t>
            </a:r>
            <a:endParaRPr lang="en-US" dirty="0"/>
          </a:p>
          <a:p>
            <a:pPr>
              <a:buFont typeface="Wingdings" panose="05000000000000000000" pitchFamily="2" charset="2"/>
              <a:buChar char="Ø"/>
            </a:pPr>
            <a:r>
              <a:rPr lang="en-US" dirty="0"/>
              <a:t>KNN </a:t>
            </a:r>
            <a:r>
              <a:rPr lang="en-US" dirty="0" err="1"/>
              <a:t>Regressor</a:t>
            </a:r>
            <a:endParaRPr lang="en-US" dirty="0"/>
          </a:p>
          <a:p>
            <a:pPr>
              <a:buFont typeface="Wingdings" panose="05000000000000000000" pitchFamily="2" charset="2"/>
              <a:buChar char="Ø"/>
            </a:pPr>
            <a:r>
              <a:rPr lang="en-US" dirty="0"/>
              <a:t>SVR</a:t>
            </a:r>
            <a:endParaRPr lang="en-US" dirty="0"/>
          </a:p>
          <a:p>
            <a:pPr marL="0" indent="0">
              <a:buNone/>
            </a:pPr>
            <a:endParaRPr lang="en-US" dirty="0"/>
          </a:p>
          <a:p>
            <a:pPr>
              <a:buFont typeface="Wingdings" panose="05000000000000000000" pitchFamily="2" charset="2"/>
              <a:buChar char="Ø"/>
            </a:pP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370384"/>
            <a:ext cx="13258800" cy="1417636"/>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IN" dirty="0"/>
              <a:t>Analysis of Results</a:t>
            </a:r>
            <a:endParaRPr lang="en-US" dirty="0"/>
          </a:p>
        </p:txBody>
      </p:sp>
      <p:pic>
        <p:nvPicPr>
          <p:cNvPr id="2" name="Picture 1"/>
          <p:cNvPicPr>
            <a:picLocks noChangeAspect="1"/>
          </p:cNvPicPr>
          <p:nvPr/>
        </p:nvPicPr>
        <p:blipFill>
          <a:blip r:embed="rId1"/>
          <a:stretch>
            <a:fillRect/>
          </a:stretch>
        </p:blipFill>
        <p:spPr>
          <a:xfrm>
            <a:off x="11705340" y="32646"/>
            <a:ext cx="3386724" cy="827172"/>
          </a:xfrm>
          <a:prstGeom prst="rect">
            <a:avLst/>
          </a:prstGeom>
        </p:spPr>
      </p:pic>
      <p:pic>
        <p:nvPicPr>
          <p:cNvPr id="7" name="Content Placeholder 6"/>
          <p:cNvPicPr>
            <a:picLocks noChangeAspect="1"/>
          </p:cNvPicPr>
          <p:nvPr>
            <p:ph idx="1"/>
          </p:nvPr>
        </p:nvPicPr>
        <p:blipFill>
          <a:blip r:embed="rId2"/>
          <a:stretch>
            <a:fillRect/>
          </a:stretch>
        </p:blipFill>
        <p:spPr>
          <a:xfrm>
            <a:off x="1338580" y="2098675"/>
            <a:ext cx="11864340" cy="3308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xc_powerpoint_16x9_template">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dxc_powerpoint_16x9_template</Template>
  <TotalTime>0</TotalTime>
  <Words>2615</Words>
  <Application>WPS Presentation</Application>
  <PresentationFormat>Custom</PresentationFormat>
  <Paragraphs>93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Arial</vt:lpstr>
      <vt:lpstr>Arial Bold</vt:lpstr>
      <vt:lpstr>Microsoft YaHei</vt:lpstr>
      <vt:lpstr>Arial Unicode MS</vt:lpstr>
      <vt:lpstr>dxc_powerpoint_16x9_template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60pt  on up to three lines</dc:title>
  <dc:creator>Windows User</dc:creator>
  <cp:lastModifiedBy>sanjay</cp:lastModifiedBy>
  <cp:revision>1137</cp:revision>
  <dcterms:created xsi:type="dcterms:W3CDTF">2018-11-22T06:53:00Z</dcterms:created>
  <dcterms:modified xsi:type="dcterms:W3CDTF">2023-07-28T10:11:24Z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52D09C8F9494413FA67D1BD5A2B13C65_12</vt:lpwstr>
  </property>
  <property fmtid="{D5CDD505-2E9C-101B-9397-08002B2CF9AE}" pid="3" name="KSOProductBuildVer">
    <vt:lpwstr>1033-11.2.0.11219</vt:lpwstr>
  </property>
</Properties>
</file>