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987" autoAdjust="0"/>
    <p:restoredTop sz="94660"/>
  </p:normalViewPr>
  <p:slideViewPr>
    <p:cSldViewPr snapToGrid="0">
      <p:cViewPr varScale="1">
        <p:scale>
          <a:sx n="77" d="100"/>
          <a:sy n="77" d="100"/>
        </p:scale>
        <p:origin x="72" y="28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1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9E57A72D-2342-4E75-A662-473DC99B5804}" type="datetimeFigureOut">
              <a:rPr lang="en-IN" smtClean="0"/>
              <a:t>04-04-2024</a:t>
            </a:fld>
            <a:endParaRPr lang="en-IN"/>
          </a:p>
        </p:txBody>
      </p:sp>
      <p:sp>
        <p:nvSpPr>
          <p:cNvPr id="104871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2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7A8F0738-2F30-42F2-9685-A762605ED8C5}"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dirty="0" lang="en-IN">
              <a:latin typeface="Book Antiqua" panose="02040602050305030304" pitchFamily="18" charset="0"/>
            </a:endParaRPr>
          </a:p>
        </p:txBody>
      </p:sp>
      <p:sp>
        <p:nvSpPr>
          <p:cNvPr id="1048611" name="Slide Number Placeholder 3"/>
          <p:cNvSpPr>
            <a:spLocks noGrp="1"/>
          </p:cNvSpPr>
          <p:nvPr>
            <p:ph type="sldNum" sz="quarter" idx="5"/>
          </p:nvPr>
        </p:nvSpPr>
        <p:spPr/>
        <p:txBody>
          <a:bodyPr/>
          <a:p>
            <a:fld id="{7A8F0738-2F30-42F2-9685-A762605ED8C5}"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596" name="Footer Placeholder 4"/>
          <p:cNvSpPr>
            <a:spLocks noGrp="1"/>
          </p:cNvSpPr>
          <p:nvPr>
            <p:ph type="ftr" sz="quarter" idx="11"/>
          </p:nvPr>
        </p:nvSpPr>
        <p:spPr>
          <a:xfrm>
            <a:off x="5332412" y="5883275"/>
            <a:ext cx="4324044" cy="365125"/>
          </a:xfrm>
        </p:spPr>
        <p:txBody>
          <a:bodyPr/>
          <a:p>
            <a:endParaRPr lang="en-IN"/>
          </a:p>
        </p:txBody>
      </p:sp>
      <p:sp>
        <p:nvSpPr>
          <p:cNvPr id="1048597"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4" name=""/>
        <p:cNvGrpSpPr/>
        <p:nvPr/>
      </p:nvGrpSpPr>
      <p:grpSpPr>
        <a:xfrm>
          <a:off x="0" y="0"/>
          <a:ext cx="0" cy="0"/>
          <a:chOff x="0" y="0"/>
          <a:chExt cx="0" cy="0"/>
        </a:xfrm>
      </p:grpSpPr>
      <p:sp>
        <p:nvSpPr>
          <p:cNvPr id="1048685"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a:t>Click to edit Master title style</a:t>
            </a:r>
            <a:endParaRPr dirty="0" lang="en-US"/>
          </a:p>
        </p:txBody>
      </p:sp>
      <p:sp>
        <p:nvSpPr>
          <p:cNvPr id="1048686"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7"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Date Placeholder 4"/>
          <p:cNvSpPr>
            <a:spLocks noGrp="1"/>
          </p:cNvSpPr>
          <p:nvPr>
            <p:ph type="dt" sz="half" idx="10"/>
          </p:nvPr>
        </p:nvSpPr>
        <p:spPr/>
        <p:txBody>
          <a:bodyPr/>
          <a:p>
            <a:fld id="{B0473BB0-BE12-441B-BC82-F8ABF4F1B177}" type="datetimeFigureOut">
              <a:rPr lang="en-IN" smtClean="0"/>
              <a:t>04-04-2024</a:t>
            </a:fld>
            <a:endParaRPr lang="en-IN"/>
          </a:p>
        </p:txBody>
      </p:sp>
      <p:sp>
        <p:nvSpPr>
          <p:cNvPr id="1048689" name="Footer Placeholder 5"/>
          <p:cNvSpPr>
            <a:spLocks noGrp="1"/>
          </p:cNvSpPr>
          <p:nvPr>
            <p:ph type="ftr" sz="quarter" idx="11"/>
          </p:nvPr>
        </p:nvSpPr>
        <p:spPr/>
        <p:txBody>
          <a:bodyPr/>
          <a:p>
            <a:endParaRPr lang="en-IN"/>
          </a:p>
        </p:txBody>
      </p:sp>
      <p:sp>
        <p:nvSpPr>
          <p:cNvPr id="1048690" name="Slide Number Placeholder 6"/>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42"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a:t>Click to edit Master title style</a:t>
            </a:r>
            <a:endParaRPr dirty="0" lang="en-US"/>
          </a:p>
        </p:txBody>
      </p:sp>
      <p:sp>
        <p:nvSpPr>
          <p:cNvPr id="1048643"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3" name=""/>
        <p:cNvGrpSpPr/>
        <p:nvPr/>
      </p:nvGrpSpPr>
      <p:grpSpPr>
        <a:xfrm>
          <a:off x="0" y="0"/>
          <a:ext cx="0" cy="0"/>
          <a:chOff x="0" y="0"/>
          <a:chExt cx="0" cy="0"/>
        </a:xfrm>
      </p:grpSpPr>
      <p:sp>
        <p:nvSpPr>
          <p:cNvPr id="1048677"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8"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79"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0"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1"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83" name="Footer Placeholder 4"/>
          <p:cNvSpPr>
            <a:spLocks noGrp="1"/>
          </p:cNvSpPr>
          <p:nvPr>
            <p:ph type="ftr" sz="quarter" idx="11"/>
          </p:nvPr>
        </p:nvSpPr>
        <p:spPr/>
        <p:txBody>
          <a:bodyPr/>
          <a:p>
            <a:endParaRPr lang="en-IN"/>
          </a:p>
        </p:txBody>
      </p:sp>
      <p:sp>
        <p:nvSpPr>
          <p:cNvPr id="1048684"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37"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a:t>Click to edit Master title style</a:t>
            </a:r>
            <a:endParaRPr dirty="0" lang="en-US"/>
          </a:p>
        </p:txBody>
      </p:sp>
      <p:sp>
        <p:nvSpPr>
          <p:cNvPr id="1048638"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9"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6" name=""/>
        <p:cNvGrpSpPr/>
        <p:nvPr/>
      </p:nvGrpSpPr>
      <p:grpSpPr>
        <a:xfrm>
          <a:off x="0" y="0"/>
          <a:ext cx="0" cy="0"/>
          <a:chOff x="0" y="0"/>
          <a:chExt cx="0" cy="0"/>
        </a:xfrm>
      </p:grpSpPr>
      <p:sp>
        <p:nvSpPr>
          <p:cNvPr id="1048697"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8"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99"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00"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a:t>Click to edit Master text styles</a:t>
            </a:r>
          </a:p>
        </p:txBody>
      </p:sp>
      <p:sp>
        <p:nvSpPr>
          <p:cNvPr id="1048701"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59" name=""/>
        <p:cNvGrpSpPr/>
        <p:nvPr/>
      </p:nvGrpSpPr>
      <p:grpSpPr>
        <a:xfrm>
          <a:off x="0" y="0"/>
          <a:ext cx="0" cy="0"/>
          <a:chOff x="0" y="0"/>
          <a:chExt cx="0" cy="0"/>
        </a:xfrm>
      </p:grpSpPr>
      <p:sp>
        <p:nvSpPr>
          <p:cNvPr id="1048653"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4"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a:t>Click to edit Master text styles</a:t>
            </a:r>
          </a:p>
        </p:txBody>
      </p:sp>
      <p:sp>
        <p:nvSpPr>
          <p:cNvPr id="1048655"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57" name="Footer Placeholder 4"/>
          <p:cNvSpPr>
            <a:spLocks noGrp="1"/>
          </p:cNvSpPr>
          <p:nvPr>
            <p:ph type="ftr" sz="quarter" idx="11"/>
          </p:nvPr>
        </p:nvSpPr>
        <p:spPr/>
        <p:txBody>
          <a:bodyPr/>
          <a:p>
            <a:endParaRPr lang="en-IN"/>
          </a:p>
        </p:txBody>
      </p:sp>
      <p:sp>
        <p:nvSpPr>
          <p:cNvPr id="1048658"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711" name="Title 1"/>
          <p:cNvSpPr>
            <a:spLocks noGrp="1"/>
          </p:cNvSpPr>
          <p:nvPr>
            <p:ph type="title"/>
          </p:nvPr>
        </p:nvSpPr>
        <p:spPr/>
        <p:txBody>
          <a:bodyPr/>
          <a:lstStyle>
            <a:lvl1pPr algn="ctr"/>
          </a:lstStyle>
          <a:p>
            <a:r>
              <a:rPr lang="en-US"/>
              <a:t>Click to edit Master title style</a:t>
            </a:r>
            <a:endParaRPr dirty="0" lang="en-US"/>
          </a:p>
        </p:txBody>
      </p:sp>
      <p:sp>
        <p:nvSpPr>
          <p:cNvPr id="1048712"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3"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714" name="Footer Placeholder 4"/>
          <p:cNvSpPr>
            <a:spLocks noGrp="1"/>
          </p:cNvSpPr>
          <p:nvPr>
            <p:ph type="ftr" sz="quarter" idx="11"/>
          </p:nvPr>
        </p:nvSpPr>
        <p:spPr/>
        <p:txBody>
          <a:bodyPr/>
          <a:p>
            <a:endParaRPr lang="en-IN"/>
          </a:p>
        </p:txBody>
      </p:sp>
      <p:sp>
        <p:nvSpPr>
          <p:cNvPr id="1048715"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672" name="Vertical Title 1"/>
          <p:cNvSpPr>
            <a:spLocks noGrp="1"/>
          </p:cNvSpPr>
          <p:nvPr>
            <p:ph type="title" orient="vert"/>
          </p:nvPr>
        </p:nvSpPr>
        <p:spPr>
          <a:xfrm>
            <a:off x="9732655" y="685800"/>
            <a:ext cx="1770369" cy="5105400"/>
          </a:xfrm>
        </p:spPr>
        <p:txBody>
          <a:bodyPr vert="eaVert"/>
          <a:p>
            <a:r>
              <a:rPr lang="en-US"/>
              <a:t>Click to edit Master title style</a:t>
            </a:r>
            <a:endParaRPr dirty="0" lang="en-US"/>
          </a:p>
        </p:txBody>
      </p:sp>
      <p:sp>
        <p:nvSpPr>
          <p:cNvPr id="1048673" name="Vertical Text Placeholder 2"/>
          <p:cNvSpPr>
            <a:spLocks noGrp="1"/>
          </p:cNvSpPr>
          <p:nvPr>
            <p:ph type="body" orient="vert" idx="1"/>
          </p:nvPr>
        </p:nvSpPr>
        <p:spPr>
          <a:xfrm>
            <a:off x="1484312" y="685800"/>
            <a:ext cx="8019742" cy="51054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02" name="Title 1"/>
          <p:cNvSpPr>
            <a:spLocks noGrp="1"/>
          </p:cNvSpPr>
          <p:nvPr>
            <p:ph type="title"/>
          </p:nvPr>
        </p:nvSpPr>
        <p:spPr/>
        <p:txBody>
          <a:bodyPr/>
          <a:p>
            <a:r>
              <a:rPr lang="en-US"/>
              <a:t>Click to edit Master title style</a:t>
            </a:r>
            <a:endParaRPr dirty="0" lang="en-US"/>
          </a:p>
        </p:txBody>
      </p:sp>
      <p:sp>
        <p:nvSpPr>
          <p:cNvPr id="1048603"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05" name="Footer Placeholder 4"/>
          <p:cNvSpPr>
            <a:spLocks noGrp="1"/>
          </p:cNvSpPr>
          <p:nvPr>
            <p:ph type="ftr" sz="quarter" idx="11"/>
          </p:nvPr>
        </p:nvSpPr>
        <p:spPr/>
        <p:txBody>
          <a:bodyPr/>
          <a:p>
            <a:endParaRPr lang="en-IN"/>
          </a:p>
        </p:txBody>
      </p:sp>
      <p:sp>
        <p:nvSpPr>
          <p:cNvPr id="1048606" name="Slide Number Placeholder 5"/>
          <p:cNvSpPr>
            <a:spLocks noGrp="1"/>
          </p:cNvSpPr>
          <p:nvPr>
            <p:ph type="sldNum" sz="quarter" idx="12"/>
          </p:nvPr>
        </p:nvSpPr>
        <p:spPr>
          <a:xfrm>
            <a:off x="10951856" y="5867131"/>
            <a:ext cx="551167" cy="365125"/>
          </a:xfrm>
        </p:spPr>
        <p:txBody>
          <a:bodyPr/>
          <a:p>
            <a:fld id="{45F1FCA7-986C-4AEC-A489-69F5C819D2C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59" name="Title 1"/>
          <p:cNvSpPr>
            <a:spLocks noGrp="1"/>
          </p:cNvSpPr>
          <p:nvPr>
            <p:ph type="title"/>
          </p:nvPr>
        </p:nvSpPr>
        <p:spPr>
          <a:xfrm>
            <a:off x="2572279" y="2666999"/>
            <a:ext cx="8930747" cy="2110382"/>
          </a:xfrm>
        </p:spPr>
        <p:txBody>
          <a:bodyPr anchor="b"/>
          <a:lstStyle>
            <a:lvl1pPr algn="r">
              <a:defRPr b="0" cap="none" sz="4000"/>
            </a:lvl1pPr>
          </a:lstStyle>
          <a:p>
            <a:r>
              <a:rPr lang="en-US"/>
              <a:t>Click to edit Master title style</a:t>
            </a:r>
            <a:endParaRPr dirty="0" lang="en-US"/>
          </a:p>
        </p:txBody>
      </p:sp>
      <p:sp>
        <p:nvSpPr>
          <p:cNvPr id="1048660"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B0473BB0-BE12-441B-BC82-F8ABF4F1B177}" type="datetimeFigureOut">
              <a:rPr lang="en-IN" smtClean="0"/>
              <a:t>04-04-2024</a:t>
            </a:fld>
            <a:endParaRPr lang="en-IN"/>
          </a:p>
        </p:txBody>
      </p:sp>
      <p:sp>
        <p:nvSpPr>
          <p:cNvPr id="1048662" name="Footer Placeholder 4"/>
          <p:cNvSpPr>
            <a:spLocks noGrp="1"/>
          </p:cNvSpPr>
          <p:nvPr>
            <p:ph type="ftr" sz="quarter" idx="11"/>
          </p:nvPr>
        </p:nvSpPr>
        <p:spPr/>
        <p:txBody>
          <a:bodyPr/>
          <a:p>
            <a:endParaRPr lang="en-IN"/>
          </a:p>
        </p:txBody>
      </p:sp>
      <p:sp>
        <p:nvSpPr>
          <p:cNvPr id="1048663" name="Slide Number Placeholder 5"/>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691" name="Title 1"/>
          <p:cNvSpPr>
            <a:spLocks noGrp="1"/>
          </p:cNvSpPr>
          <p:nvPr>
            <p:ph type="title"/>
          </p:nvPr>
        </p:nvSpPr>
        <p:spPr>
          <a:xfrm>
            <a:off x="1484311" y="685800"/>
            <a:ext cx="10018713" cy="1752599"/>
          </a:xfrm>
        </p:spPr>
        <p:txBody>
          <a:bodyPr/>
          <a:p>
            <a:r>
              <a:rPr lang="en-US"/>
              <a:t>Click to edit Master title style</a:t>
            </a:r>
            <a:endParaRPr dirty="0" lang="en-US"/>
          </a:p>
        </p:txBody>
      </p:sp>
      <p:sp>
        <p:nvSpPr>
          <p:cNvPr id="1048692"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4"/>
          <p:cNvSpPr>
            <a:spLocks noGrp="1"/>
          </p:cNvSpPr>
          <p:nvPr>
            <p:ph type="dt" sz="half" idx="10"/>
          </p:nvPr>
        </p:nvSpPr>
        <p:spPr/>
        <p:txBody>
          <a:bodyPr/>
          <a:p>
            <a:fld id="{B0473BB0-BE12-441B-BC82-F8ABF4F1B177}" type="datetimeFigureOut">
              <a:rPr lang="en-IN" smtClean="0"/>
              <a:t>04-04-2024</a:t>
            </a:fld>
            <a:endParaRPr lang="en-IN"/>
          </a:p>
        </p:txBody>
      </p:sp>
      <p:sp>
        <p:nvSpPr>
          <p:cNvPr id="1048695" name="Footer Placeholder 5"/>
          <p:cNvSpPr>
            <a:spLocks noGrp="1"/>
          </p:cNvSpPr>
          <p:nvPr>
            <p:ph type="ftr" sz="quarter" idx="11"/>
          </p:nvPr>
        </p:nvSpPr>
        <p:spPr/>
        <p:txBody>
          <a:bodyPr/>
          <a:p>
            <a:endParaRPr lang="en-IN"/>
          </a:p>
        </p:txBody>
      </p:sp>
      <p:sp>
        <p:nvSpPr>
          <p:cNvPr id="1048696" name="Slide Number Placeholder 6"/>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Date Placeholder 6"/>
          <p:cNvSpPr>
            <a:spLocks noGrp="1"/>
          </p:cNvSpPr>
          <p:nvPr>
            <p:ph type="dt" sz="half" idx="10"/>
          </p:nvPr>
        </p:nvSpPr>
        <p:spPr/>
        <p:txBody>
          <a:bodyPr/>
          <a:p>
            <a:fld id="{B0473BB0-BE12-441B-BC82-F8ABF4F1B177}" type="datetimeFigureOut">
              <a:rPr lang="en-IN" smtClean="0"/>
              <a:t>04-04-2024</a:t>
            </a:fld>
            <a:endParaRPr lang="en-IN"/>
          </a:p>
        </p:txBody>
      </p:sp>
      <p:sp>
        <p:nvSpPr>
          <p:cNvPr id="1048670" name="Footer Placeholder 7"/>
          <p:cNvSpPr>
            <a:spLocks noGrp="1"/>
          </p:cNvSpPr>
          <p:nvPr>
            <p:ph type="ftr" sz="quarter" idx="11"/>
          </p:nvPr>
        </p:nvSpPr>
        <p:spPr/>
        <p:txBody>
          <a:bodyPr/>
          <a:p>
            <a:endParaRPr lang="en-IN"/>
          </a:p>
        </p:txBody>
      </p:sp>
      <p:sp>
        <p:nvSpPr>
          <p:cNvPr id="1048671" name="Slide Number Placeholder 8"/>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33" name="Title 1"/>
          <p:cNvSpPr>
            <a:spLocks noGrp="1"/>
          </p:cNvSpPr>
          <p:nvPr>
            <p:ph type="title"/>
          </p:nvPr>
        </p:nvSpPr>
        <p:spPr/>
        <p:txBody>
          <a:bodyPr/>
          <a:p>
            <a:r>
              <a:rPr lang="en-US"/>
              <a:t>Click to edit Master title style</a:t>
            </a:r>
            <a:endParaRPr dirty="0" lang="en-US"/>
          </a:p>
        </p:txBody>
      </p:sp>
      <p:sp>
        <p:nvSpPr>
          <p:cNvPr id="1048634" name="Date Placeholder 2"/>
          <p:cNvSpPr>
            <a:spLocks noGrp="1"/>
          </p:cNvSpPr>
          <p:nvPr>
            <p:ph type="dt" sz="half" idx="10"/>
          </p:nvPr>
        </p:nvSpPr>
        <p:spPr/>
        <p:txBody>
          <a:bodyPr/>
          <a:p>
            <a:fld id="{B0473BB0-BE12-441B-BC82-F8ABF4F1B177}" type="datetimeFigureOut">
              <a:rPr lang="en-IN" smtClean="0"/>
              <a:t>04-04-2024</a:t>
            </a:fld>
            <a:endParaRPr lang="en-IN"/>
          </a:p>
        </p:txBody>
      </p:sp>
      <p:sp>
        <p:nvSpPr>
          <p:cNvPr id="1048635" name="Footer Placeholder 3"/>
          <p:cNvSpPr>
            <a:spLocks noGrp="1"/>
          </p:cNvSpPr>
          <p:nvPr>
            <p:ph type="ftr" sz="quarter" idx="11"/>
          </p:nvPr>
        </p:nvSpPr>
        <p:spPr/>
        <p:txBody>
          <a:bodyPr/>
          <a:p>
            <a:endParaRPr lang="en-IN"/>
          </a:p>
        </p:txBody>
      </p:sp>
      <p:sp>
        <p:nvSpPr>
          <p:cNvPr id="1048636" name="Slide Number Placeholder 4"/>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16" name="Date Placeholder 1"/>
          <p:cNvSpPr>
            <a:spLocks noGrp="1"/>
          </p:cNvSpPr>
          <p:nvPr>
            <p:ph type="dt" sz="half" idx="10"/>
          </p:nvPr>
        </p:nvSpPr>
        <p:spPr/>
        <p:txBody>
          <a:bodyPr/>
          <a:p>
            <a:fld id="{B0473BB0-BE12-441B-BC82-F8ABF4F1B177}" type="datetimeFigureOut">
              <a:rPr lang="en-IN" smtClean="0"/>
              <a:t>04-04-2024</a:t>
            </a:fld>
            <a:endParaRPr lang="en-IN"/>
          </a:p>
        </p:txBody>
      </p:sp>
      <p:sp>
        <p:nvSpPr>
          <p:cNvPr id="1048617" name="Footer Placeholder 2"/>
          <p:cNvSpPr>
            <a:spLocks noGrp="1"/>
          </p:cNvSpPr>
          <p:nvPr>
            <p:ph type="ftr" sz="quarter" idx="11"/>
          </p:nvPr>
        </p:nvSpPr>
        <p:spPr/>
        <p:txBody>
          <a:bodyPr/>
          <a:p>
            <a:endParaRPr lang="en-IN"/>
          </a:p>
        </p:txBody>
      </p:sp>
      <p:sp>
        <p:nvSpPr>
          <p:cNvPr id="1048618" name="Slide Number Placeholder 3"/>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05"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a:t>Click to edit Master title style</a:t>
            </a:r>
            <a:endParaRPr dirty="0" lang="en-US"/>
          </a:p>
        </p:txBody>
      </p:sp>
      <p:sp>
        <p:nvSpPr>
          <p:cNvPr id="1048706"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8" name="Date Placeholder 4"/>
          <p:cNvSpPr>
            <a:spLocks noGrp="1"/>
          </p:cNvSpPr>
          <p:nvPr>
            <p:ph type="dt" sz="half" idx="10"/>
          </p:nvPr>
        </p:nvSpPr>
        <p:spPr/>
        <p:txBody>
          <a:bodyPr/>
          <a:p>
            <a:fld id="{B0473BB0-BE12-441B-BC82-F8ABF4F1B177}" type="datetimeFigureOut">
              <a:rPr lang="en-IN" smtClean="0"/>
              <a:t>04-04-2024</a:t>
            </a:fld>
            <a:endParaRPr lang="en-IN"/>
          </a:p>
        </p:txBody>
      </p:sp>
      <p:sp>
        <p:nvSpPr>
          <p:cNvPr id="1048709" name="Footer Placeholder 5"/>
          <p:cNvSpPr>
            <a:spLocks noGrp="1"/>
          </p:cNvSpPr>
          <p:nvPr>
            <p:ph type="ftr" sz="quarter" idx="11"/>
          </p:nvPr>
        </p:nvSpPr>
        <p:spPr/>
        <p:txBody>
          <a:bodyPr/>
          <a:p>
            <a:endParaRPr lang="en-IN"/>
          </a:p>
        </p:txBody>
      </p:sp>
      <p:sp>
        <p:nvSpPr>
          <p:cNvPr id="1048710" name="Slide Number Placeholder 6"/>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47"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0" name="Date Placeholder 4"/>
          <p:cNvSpPr>
            <a:spLocks noGrp="1"/>
          </p:cNvSpPr>
          <p:nvPr>
            <p:ph type="dt" sz="half" idx="10"/>
          </p:nvPr>
        </p:nvSpPr>
        <p:spPr/>
        <p:txBody>
          <a:bodyPr/>
          <a:p>
            <a:fld id="{B0473BB0-BE12-441B-BC82-F8ABF4F1B177}" type="datetimeFigureOut">
              <a:rPr lang="en-IN" smtClean="0"/>
              <a:t>04-04-2024</a:t>
            </a:fld>
            <a:endParaRPr lang="en-IN"/>
          </a:p>
        </p:txBody>
      </p:sp>
      <p:sp>
        <p:nvSpPr>
          <p:cNvPr id="1048651" name="Footer Placeholder 5"/>
          <p:cNvSpPr>
            <a:spLocks noGrp="1"/>
          </p:cNvSpPr>
          <p:nvPr>
            <p:ph type="ftr" sz="quarter" idx="11"/>
          </p:nvPr>
        </p:nvSpPr>
        <p:spPr/>
        <p:txBody>
          <a:bodyPr/>
          <a:p>
            <a:endParaRPr lang="en-IN"/>
          </a:p>
        </p:txBody>
      </p:sp>
      <p:sp>
        <p:nvSpPr>
          <p:cNvPr id="1048652" name="Slide Number Placeholder 6"/>
          <p:cNvSpPr>
            <a:spLocks noGrp="1"/>
          </p:cNvSpPr>
          <p:nvPr>
            <p:ph type="sldNum" sz="quarter" idx="12"/>
          </p:nvPr>
        </p:nvSpPr>
        <p:spPr/>
        <p:txBody>
          <a:bodyPr/>
          <a:p>
            <a:fld id="{45F1FCA7-986C-4AEC-A489-69F5C819D2C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grpSp>
        <p:nvGrpSpPr>
          <p:cNvPr id="13"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B0473BB0-BE12-441B-BC82-F8ABF4F1B177}" type="datetimeFigureOut">
              <a:rPr lang="en-IN" smtClean="0"/>
              <a:t>04-04-2024</a:t>
            </a:fld>
            <a:endParaRPr lang="en-IN"/>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45F1FCA7-986C-4AEC-A489-69F5C819D2CF}"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33" name=""/>
        <p:cNvGrpSpPr/>
        <p:nvPr/>
      </p:nvGrpSpPr>
      <p:grpSpPr>
        <a:xfrm>
          <a:off x="0" y="0"/>
          <a:ext cx="0" cy="0"/>
          <a:chOff x="0" y="0"/>
          <a:chExt cx="0" cy="0"/>
        </a:xfrm>
      </p:grpSpPr>
      <p:sp>
        <p:nvSpPr>
          <p:cNvPr id="1048598" name="Title 1"/>
          <p:cNvSpPr>
            <a:spLocks noGrp="1"/>
          </p:cNvSpPr>
          <p:nvPr>
            <p:ph type="ctrTitle"/>
          </p:nvPr>
        </p:nvSpPr>
        <p:spPr>
          <a:xfrm>
            <a:off x="2110154" y="1122363"/>
            <a:ext cx="8557846" cy="1119675"/>
          </a:xfrm>
        </p:spPr>
        <p:txBody>
          <a:bodyPr>
            <a:normAutofit fontScale="90000"/>
          </a:bodyPr>
          <a:p>
            <a:r>
              <a:rPr b="1" dirty="0" sz="4400" i="0" lang="en-US">
                <a:solidFill>
                  <a:srgbClr val="1F1F1F"/>
                </a:solidFill>
                <a:effectLst/>
                <a:latin typeface="Perpetua" panose="02020502060401020303" pitchFamily="18" charset="0"/>
              </a:rPr>
              <a:t>Liver Disease Detection using ANN</a:t>
            </a:r>
            <a:endParaRPr b="1" dirty="0" sz="4400" lang="en-IN">
              <a:latin typeface="Perpetua" panose="02020502060401020303" pitchFamily="18" charset="0"/>
            </a:endParaRPr>
          </a:p>
        </p:txBody>
      </p:sp>
      <p:sp>
        <p:nvSpPr>
          <p:cNvPr id="1048599" name="Subtitle 2"/>
          <p:cNvSpPr>
            <a:spLocks noGrp="1"/>
          </p:cNvSpPr>
          <p:nvPr>
            <p:ph type="subTitle" idx="1"/>
          </p:nvPr>
        </p:nvSpPr>
        <p:spPr>
          <a:xfrm>
            <a:off x="4512366" y="3429000"/>
            <a:ext cx="6520070" cy="3051313"/>
          </a:xfrm>
        </p:spPr>
        <p:txBody>
          <a:bodyPr>
            <a:normAutofit/>
          </a:bodyPr>
          <a:p>
            <a:pPr algn="l"/>
            <a:r>
              <a:rPr dirty="0" sz="2800" lang="en-US">
                <a:latin typeface="Times New Roman" panose="02020603050405020304" pitchFamily="18" charset="0"/>
                <a:cs typeface="Times New Roman" panose="02020603050405020304" pitchFamily="18" charset="0"/>
              </a:rPr>
              <a:t>Presented by:</a:t>
            </a:r>
          </a:p>
          <a:p>
            <a:pPr algn="l"/>
            <a:r>
              <a:rPr dirty="0" sz="2800" lang="en-US">
                <a:latin typeface="Times New Roman" panose="02020603050405020304" pitchFamily="18" charset="0"/>
                <a:cs typeface="Times New Roman" panose="02020603050405020304" pitchFamily="18" charset="0"/>
              </a:rPr>
              <a:t>S</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N</a:t>
            </a:r>
            <a:r>
              <a:rPr dirty="0" sz="2800" lang="en-US">
                <a:latin typeface="Times New Roman" panose="02020603050405020304" pitchFamily="18" charset="0"/>
                <a:cs typeface="Times New Roman" panose="02020603050405020304" pitchFamily="18" charset="0"/>
              </a:rPr>
              <a:t>J</a:t>
            </a:r>
            <a:r>
              <a:rPr dirty="0" sz="2800" lang="en-US">
                <a:latin typeface="Times New Roman" panose="02020603050405020304" pitchFamily="18" charset="0"/>
                <a:cs typeface="Times New Roman" panose="02020603050405020304" pitchFamily="18" charset="0"/>
              </a:rPr>
              <a:t>A</a:t>
            </a:r>
            <a:r>
              <a:rPr dirty="0" sz="2800" lang="en-US">
                <a:latin typeface="Times New Roman" panose="02020603050405020304" pitchFamily="18" charset="0"/>
                <a:cs typeface="Times New Roman" panose="02020603050405020304" pitchFamily="18" charset="0"/>
              </a:rPr>
              <a:t>Y</a:t>
            </a:r>
            <a:r>
              <a:rPr dirty="0" sz="2800" lang="en-US">
                <a:latin typeface="Times New Roman" panose="02020603050405020304" pitchFamily="18" charset="0"/>
                <a:cs typeface="Times New Roman" panose="02020603050405020304" pitchFamily="18" charset="0"/>
              </a:rPr>
              <a:t> N</a:t>
            </a:r>
            <a:endParaRPr altLang="en-US" lang="zh-CN"/>
          </a:p>
          <a:p>
            <a:pPr algn="l"/>
            <a:r>
              <a:rPr altLang="en-US" dirty="0" sz="2800" lang="en-US">
                <a:latin typeface="Times New Roman" panose="02020603050405020304" pitchFamily="18" charset="0"/>
                <a:cs typeface="Times New Roman" panose="02020603050405020304" pitchFamily="18" charset="0"/>
              </a:rPr>
              <a:t>a</a:t>
            </a:r>
            <a:r>
              <a:rPr altLang="en-US" dirty="0" sz="2800" lang="en-US">
                <a:latin typeface="Times New Roman" panose="02020603050405020304" pitchFamily="18" charset="0"/>
                <a:cs typeface="Times New Roman" panose="02020603050405020304" pitchFamily="18" charset="0"/>
              </a:rPr>
              <a:t>u</a:t>
            </a:r>
            <a:r>
              <a:rPr altLang="en-US" dirty="0" sz="2800" lang="en-US">
                <a:latin typeface="Times New Roman" panose="02020603050405020304" pitchFamily="18" charset="0"/>
                <a:cs typeface="Times New Roman" panose="02020603050405020304" pitchFamily="18" charset="0"/>
              </a:rPr>
              <a:t>5</a:t>
            </a:r>
            <a:r>
              <a:rPr altLang="en-US" dirty="0" sz="2800" lang="en-US">
                <a:latin typeface="Times New Roman" panose="02020603050405020304" pitchFamily="18" charset="0"/>
                <a:cs typeface="Times New Roman" panose="02020603050405020304" pitchFamily="18" charset="0"/>
              </a:rPr>
              <a:t>1</a:t>
            </a:r>
            <a:r>
              <a:rPr altLang="en-US" dirty="0" sz="2800" lang="en-US">
                <a:latin typeface="Times New Roman" panose="02020603050405020304" pitchFamily="18" charset="0"/>
                <a:cs typeface="Times New Roman" panose="02020603050405020304" pitchFamily="18" charset="0"/>
              </a:rPr>
              <a:t>3</a:t>
            </a:r>
            <a:r>
              <a:rPr altLang="en-US" dirty="0" sz="2800" lang="en-US">
                <a:latin typeface="Times New Roman" panose="02020603050405020304" pitchFamily="18" charset="0"/>
                <a:cs typeface="Times New Roman" panose="02020603050405020304" pitchFamily="18" charset="0"/>
              </a:rPr>
              <a:t>1</a:t>
            </a:r>
            <a:r>
              <a:rPr altLang="en-US" dirty="0" sz="2800" lang="en-US">
                <a:latin typeface="Times New Roman" panose="02020603050405020304" pitchFamily="18" charset="0"/>
                <a:cs typeface="Times New Roman" panose="02020603050405020304" pitchFamily="18" charset="0"/>
              </a:rPr>
              <a:t>2</a:t>
            </a:r>
            <a:r>
              <a:rPr altLang="en-US" dirty="0" sz="2800" lang="en-US">
                <a:latin typeface="Times New Roman" panose="02020603050405020304" pitchFamily="18" charset="0"/>
                <a:cs typeface="Times New Roman" panose="02020603050405020304" pitchFamily="18" charset="0"/>
              </a:rPr>
              <a:t>1</a:t>
            </a:r>
            <a:r>
              <a:rPr altLang="en-US" dirty="0" sz="2800" lang="en-US">
                <a:latin typeface="Times New Roman" panose="02020603050405020304" pitchFamily="18" charset="0"/>
                <a:cs typeface="Times New Roman" panose="02020603050405020304" pitchFamily="18" charset="0"/>
              </a:rPr>
              <a:t>1</a:t>
            </a:r>
            <a:r>
              <a:rPr altLang="en-US" dirty="0" sz="2800" lang="en-US">
                <a:latin typeface="Times New Roman" panose="02020603050405020304" pitchFamily="18" charset="0"/>
                <a:cs typeface="Times New Roman" panose="02020603050405020304" pitchFamily="18" charset="0"/>
              </a:rPr>
              <a:t>0</a:t>
            </a:r>
            <a:r>
              <a:rPr altLang="en-US" dirty="0" sz="2800" lang="en-US">
                <a:latin typeface="Times New Roman" panose="02020603050405020304" pitchFamily="18" charset="0"/>
                <a:cs typeface="Times New Roman" panose="02020603050405020304" pitchFamily="18" charset="0"/>
              </a:rPr>
              <a:t>4</a:t>
            </a:r>
            <a:r>
              <a:rPr altLang="en-US" dirty="0" sz="2800" lang="en-US">
                <a:latin typeface="Times New Roman" panose="02020603050405020304" pitchFamily="18" charset="0"/>
                <a:cs typeface="Times New Roman" panose="02020603050405020304" pitchFamily="18" charset="0"/>
              </a:rPr>
              <a:t>0</a:t>
            </a:r>
            <a:r>
              <a:rPr altLang="en-US" dirty="0" sz="2800" lang="en-US">
                <a:latin typeface="Times New Roman" panose="02020603050405020304" pitchFamily="18" charset="0"/>
                <a:cs typeface="Times New Roman" panose="02020603050405020304" pitchFamily="18" charset="0"/>
              </a:rPr>
              <a:t>3</a:t>
            </a:r>
            <a:r>
              <a:rPr altLang="en-US" dirty="0" sz="2800" lang="en-US">
                <a:latin typeface="Times New Roman" panose="02020603050405020304" pitchFamily="18" charset="0"/>
                <a:cs typeface="Times New Roman" panose="02020603050405020304" pitchFamily="18" charset="0"/>
              </a:rPr>
              <a:t>6</a:t>
            </a:r>
            <a:endParaRPr altLang="en-US" lang="zh-CN"/>
          </a:p>
          <a:p>
            <a:pPr algn="l"/>
            <a:r>
              <a:rPr dirty="0" sz="2800" lang="en-US" err="1">
                <a:latin typeface="Times New Roman" panose="02020603050405020304" pitchFamily="18" charset="0"/>
                <a:cs typeface="Times New Roman" panose="02020603050405020304" pitchFamily="18" charset="0"/>
              </a:rPr>
              <a:t>Thanthai</a:t>
            </a:r>
            <a:r>
              <a:rPr dirty="0" sz="2800" lang="en-US">
                <a:latin typeface="Times New Roman" panose="02020603050405020304" pitchFamily="18" charset="0"/>
                <a:cs typeface="Times New Roman" panose="02020603050405020304" pitchFamily="18" charset="0"/>
              </a:rPr>
              <a:t> </a:t>
            </a:r>
            <a:r>
              <a:rPr dirty="0" sz="2800" lang="en-US" err="1">
                <a:latin typeface="Times New Roman" panose="02020603050405020304" pitchFamily="18" charset="0"/>
                <a:cs typeface="Times New Roman" panose="02020603050405020304" pitchFamily="18" charset="0"/>
              </a:rPr>
              <a:t>Periyar</a:t>
            </a:r>
            <a:r>
              <a:rPr dirty="0" sz="2800" lang="en-US">
                <a:latin typeface="Times New Roman" panose="02020603050405020304" pitchFamily="18" charset="0"/>
                <a:cs typeface="Times New Roman" panose="02020603050405020304" pitchFamily="18" charset="0"/>
              </a:rPr>
              <a:t> Government Institute of Technology ,</a:t>
            </a:r>
            <a:r>
              <a:rPr dirty="0" sz="2800" lang="en-US" err="1">
                <a:latin typeface="Times New Roman" panose="02020603050405020304" pitchFamily="18" charset="0"/>
                <a:cs typeface="Times New Roman" panose="02020603050405020304" pitchFamily="18" charset="0"/>
              </a:rPr>
              <a:t>vellore</a:t>
            </a:r>
            <a:r>
              <a:rPr dirty="0" sz="2800" lang="en-US">
                <a:latin typeface="Times New Roman" panose="02020603050405020304" pitchFamily="18" charset="0"/>
                <a:cs typeface="Times New Roman" panose="02020603050405020304" pitchFamily="18" charset="0"/>
              </a:rPr>
              <a:t> - 632002</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50" name=""/>
        <p:cNvGrpSpPr/>
        <p:nvPr/>
      </p:nvGrpSpPr>
      <p:grpSpPr>
        <a:xfrm>
          <a:off x="0" y="0"/>
          <a:ext cx="0" cy="0"/>
          <a:chOff x="0" y="0"/>
          <a:chExt cx="0" cy="0"/>
        </a:xfrm>
      </p:grpSpPr>
      <p:sp>
        <p:nvSpPr>
          <p:cNvPr id="1048626" name="Title 1"/>
          <p:cNvSpPr>
            <a:spLocks noGrp="1"/>
          </p:cNvSpPr>
          <p:nvPr>
            <p:ph type="title"/>
          </p:nvPr>
        </p:nvSpPr>
        <p:spPr>
          <a:xfrm>
            <a:off x="367749" y="596349"/>
            <a:ext cx="11135276" cy="626164"/>
          </a:xfrm>
        </p:spPr>
        <p:txBody>
          <a:bodyPr>
            <a:normAutofit fontScale="90000"/>
          </a:bodyPr>
          <a:p>
            <a:pPr algn="l"/>
            <a:r>
              <a:rPr b="1" dirty="0" i="0" lang="en-IN">
                <a:solidFill>
                  <a:srgbClr val="0D0D0D"/>
                </a:solidFill>
                <a:effectLst/>
                <a:latin typeface="Algerian" panose="04020705040A02060702" pitchFamily="82" charset="0"/>
              </a:rPr>
              <a:t>Model Training:</a:t>
            </a:r>
            <a:endParaRPr dirty="0" lang="en-IN">
              <a:latin typeface="Algerian" panose="04020705040A02060702" pitchFamily="82" charset="0"/>
            </a:endParaRPr>
          </a:p>
        </p:txBody>
      </p:sp>
      <p:sp>
        <p:nvSpPr>
          <p:cNvPr id="1048627" name="TextBox 8"/>
          <p:cNvSpPr txBox="1"/>
          <p:nvPr/>
        </p:nvSpPr>
        <p:spPr>
          <a:xfrm>
            <a:off x="367750" y="909431"/>
            <a:ext cx="11456502" cy="5355312"/>
          </a:xfrm>
          <a:prstGeom prst="rect"/>
          <a:noFill/>
        </p:spPr>
        <p:txBody>
          <a:bodyPr wrap="square">
            <a:spAutoFit/>
          </a:bodyPr>
          <a:p>
            <a:endParaRPr dirty="0" lang="en-IN"/>
          </a:p>
          <a:p>
            <a:pPr indent="-285750" marL="285750">
              <a:buFont typeface="Wingdings" panose="05000000000000000000" pitchFamily="2" charset="2"/>
              <a:buChar char="Ø"/>
            </a:pPr>
            <a:endParaRPr dirty="0" lang="en-IN"/>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Split the dataset into training and testing sets using  from scikit-learn.</a:t>
            </a:r>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Standardize the input features using </a:t>
            </a:r>
            <a:r>
              <a:rPr dirty="0" sz="2400" lang="en-IN" err="1">
                <a:latin typeface="Times New Roman" panose="02020603050405020304" pitchFamily="18" charset="0"/>
                <a:cs typeface="Times New Roman" panose="02020603050405020304" pitchFamily="18" charset="0"/>
              </a:rPr>
              <a:t>StandardScaler</a:t>
            </a:r>
            <a:r>
              <a:rPr dirty="0" sz="2400" lang="en-IN">
                <a:latin typeface="Times New Roman" panose="02020603050405020304" pitchFamily="18" charset="0"/>
                <a:cs typeface="Times New Roman" panose="02020603050405020304" pitchFamily="18" charset="0"/>
              </a:rPr>
              <a:t> to ensure uniformity and improve convergence during training.</a:t>
            </a:r>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Train the model on the training data using fit method, specifying the batch 	size and number of epochs.</a:t>
            </a:r>
          </a:p>
          <a:p>
            <a:endParaRPr dirty="0" sz="3600" lang="en-IN">
              <a:latin typeface="Times New Roman" panose="02020603050405020304" pitchFamily="18" charset="0"/>
              <a:cs typeface="Times New Roman" panose="02020603050405020304" pitchFamily="18" charset="0"/>
            </a:endParaRPr>
          </a:p>
          <a:p>
            <a:r>
              <a:rPr dirty="0" sz="3600" lang="en-IN">
                <a:latin typeface="Algerian" panose="04020705040A02060702" pitchFamily="82" charset="0"/>
              </a:rPr>
              <a:t> </a:t>
            </a:r>
            <a:r>
              <a:rPr b="1" dirty="0" sz="3600" lang="en-IN">
                <a:latin typeface="Algerian" panose="04020705040A02060702" pitchFamily="82" charset="0"/>
              </a:rPr>
              <a:t>Model Evaluation:</a:t>
            </a:r>
          </a:p>
          <a:p>
            <a:endParaRPr dirty="0" lang="en-IN"/>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Make predictions on the test dataset using the trained model.</a:t>
            </a:r>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Convert the predicted probabilities to binary predictions using a threshold of 0.5.</a:t>
            </a:r>
          </a:p>
          <a:p>
            <a:pPr indent="-342900" marL="342900">
              <a:buFont typeface="Wingdings" panose="05000000000000000000" pitchFamily="2" charset="2"/>
              <a:buChar char="Ø"/>
            </a:pPr>
            <a:r>
              <a:rPr dirty="0" sz="2400" lang="en-IN">
                <a:latin typeface="Times New Roman" panose="02020603050405020304" pitchFamily="18" charset="0"/>
                <a:cs typeface="Times New Roman" panose="02020603050405020304" pitchFamily="18" charset="0"/>
              </a:rPr>
              <a:t>	Evaluate the model's performance using metrics such as confusion matrix, classification report, and accuracy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51" name=""/>
        <p:cNvGrpSpPr/>
        <p:nvPr/>
      </p:nvGrpSpPr>
      <p:grpSpPr>
        <a:xfrm>
          <a:off x="0" y="0"/>
          <a:ext cx="0" cy="0"/>
          <a:chOff x="0" y="0"/>
          <a:chExt cx="0" cy="0"/>
        </a:xfrm>
      </p:grpSpPr>
      <p:sp>
        <p:nvSpPr>
          <p:cNvPr id="1048628" name="Title 1"/>
          <p:cNvSpPr>
            <a:spLocks noGrp="1"/>
          </p:cNvSpPr>
          <p:nvPr>
            <p:ph type="title"/>
          </p:nvPr>
        </p:nvSpPr>
        <p:spPr>
          <a:xfrm>
            <a:off x="824949" y="685801"/>
            <a:ext cx="10678074" cy="1023729"/>
          </a:xfrm>
        </p:spPr>
        <p:txBody>
          <a:bodyPr/>
          <a:p>
            <a:r>
              <a:rPr dirty="0" lang="en-US">
                <a:solidFill>
                  <a:schemeClr val="tx1"/>
                </a:solidFill>
                <a:latin typeface="Algerian" pitchFamily="82" charset="0"/>
              </a:rPr>
              <a:t>Model EVALUATION by </a:t>
            </a:r>
            <a:r>
              <a:rPr dirty="0" lang="en-US" err="1">
                <a:solidFill>
                  <a:schemeClr val="tx1"/>
                </a:solidFill>
                <a:latin typeface="Algerian" pitchFamily="82" charset="0"/>
              </a:rPr>
              <a:t>visualisation</a:t>
            </a:r>
            <a:endParaRPr dirty="0" lang="en-IN"/>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3886200" y="2156791"/>
            <a:ext cx="4760843" cy="392595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52" name=""/>
        <p:cNvGrpSpPr/>
        <p:nvPr/>
      </p:nvGrpSpPr>
      <p:grpSpPr>
        <a:xfrm>
          <a:off x="0" y="0"/>
          <a:ext cx="0" cy="0"/>
          <a:chOff x="0" y="0"/>
          <a:chExt cx="0" cy="0"/>
        </a:xfrm>
      </p:grpSpPr>
      <p:sp>
        <p:nvSpPr>
          <p:cNvPr id="1048629" name="Title 1"/>
          <p:cNvSpPr>
            <a:spLocks noGrp="1"/>
          </p:cNvSpPr>
          <p:nvPr>
            <p:ph type="title"/>
          </p:nvPr>
        </p:nvSpPr>
        <p:spPr/>
        <p:txBody>
          <a:bodyPr>
            <a:normAutofit/>
          </a:bodyPr>
          <a:p>
            <a:pPr algn="l"/>
            <a:r>
              <a:rPr dirty="0" sz="4400" lang="en-US">
                <a:solidFill>
                  <a:schemeClr val="tx1"/>
                </a:solidFill>
                <a:latin typeface="Algerian" panose="04020705040A02060702" pitchFamily="82" charset="0"/>
              </a:rPr>
              <a:t>EVALUATION</a:t>
            </a:r>
            <a:endParaRPr dirty="0" sz="4400" lang="en-IN"/>
          </a:p>
        </p:txBody>
      </p:sp>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3369365" y="2604051"/>
            <a:ext cx="5886939" cy="308113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53" name=""/>
        <p:cNvGrpSpPr/>
        <p:nvPr/>
      </p:nvGrpSpPr>
      <p:grpSpPr>
        <a:xfrm>
          <a:off x="0" y="0"/>
          <a:ext cx="0" cy="0"/>
          <a:chOff x="0" y="0"/>
          <a:chExt cx="0" cy="0"/>
        </a:xfrm>
      </p:grpSpPr>
      <p:sp>
        <p:nvSpPr>
          <p:cNvPr id="1048630" name="Title 1"/>
          <p:cNvSpPr>
            <a:spLocks noGrp="1"/>
          </p:cNvSpPr>
          <p:nvPr>
            <p:ph type="title"/>
          </p:nvPr>
        </p:nvSpPr>
        <p:spPr>
          <a:xfrm>
            <a:off x="566531" y="685801"/>
            <a:ext cx="4015408" cy="1421296"/>
          </a:xfrm>
        </p:spPr>
        <p:txBody>
          <a:bodyPr/>
          <a:p>
            <a:pPr algn="l"/>
            <a:r>
              <a:rPr dirty="0" sz="4000" lang="en-US">
                <a:solidFill>
                  <a:schemeClr val="tx1"/>
                </a:solidFill>
                <a:latin typeface="Algerian" panose="04020705040A02060702" pitchFamily="82" charset="0"/>
              </a:rPr>
              <a:t>CONCLUSION:</a:t>
            </a:r>
            <a:endParaRPr dirty="0" lang="en-IN"/>
          </a:p>
        </p:txBody>
      </p:sp>
      <p:sp>
        <p:nvSpPr>
          <p:cNvPr id="1048631" name="Content Placeholder 2"/>
          <p:cNvSpPr>
            <a:spLocks noGrp="1"/>
          </p:cNvSpPr>
          <p:nvPr>
            <p:ph idx="1"/>
          </p:nvPr>
        </p:nvSpPr>
        <p:spPr>
          <a:xfrm>
            <a:off x="1391479" y="1306997"/>
            <a:ext cx="9551504" cy="5198166"/>
          </a:xfrm>
        </p:spPr>
        <p:txBody>
          <a:bodyPr>
            <a:normAutofit/>
          </a:bodyPr>
          <a:p>
            <a:pPr>
              <a:buClrTx/>
              <a:buFont typeface="Wingdings" panose="05000000000000000000" pitchFamily="2" charset="2"/>
              <a:buChar char="Ø"/>
            </a:pPr>
            <a:r>
              <a:rPr b="0" dirty="0" i="0" lang="en-US">
                <a:solidFill>
                  <a:srgbClr val="1F1F1F"/>
                </a:solidFill>
                <a:effectLst/>
                <a:latin typeface="Times New Roman" panose="02020603050405020304" pitchFamily="18" charset="0"/>
                <a:cs typeface="Times New Roman" panose="02020603050405020304" pitchFamily="18" charset="0"/>
              </a:rPr>
              <a:t> This project explored the potential of machine learning for classifying liver disease using a patient health dataset</a:t>
            </a:r>
          </a:p>
          <a:p>
            <a:pPr>
              <a:buClrTx/>
              <a:buFont typeface="Wingdings" panose="05000000000000000000" pitchFamily="2" charset="2"/>
              <a:buChar char="Ø"/>
            </a:pPr>
            <a:r>
              <a:rPr b="0" dirty="0" i="0" lang="en-US">
                <a:solidFill>
                  <a:srgbClr val="1F1F1F"/>
                </a:solidFill>
                <a:effectLst/>
                <a:latin typeface="Times New Roman" panose="02020603050405020304" pitchFamily="18" charset="0"/>
                <a:cs typeface="Times New Roman" panose="02020603050405020304" pitchFamily="18" charset="0"/>
              </a:rPr>
              <a:t> While this initial approach provides a foundation, future advancements can significantly enhance the solution's value.</a:t>
            </a:r>
            <a:endParaRPr dirty="0" lang="en-US">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b="0" dirty="0" i="0" lang="en-US">
                <a:solidFill>
                  <a:srgbClr val="1F1F1F"/>
                </a:solidFill>
                <a:effectLst/>
                <a:latin typeface="Times New Roman" panose="02020603050405020304" pitchFamily="18" charset="0"/>
                <a:cs typeface="Times New Roman" panose="02020603050405020304" pitchFamily="18" charset="0"/>
              </a:rPr>
              <a:t> Techniques for interpretable machine learning would allow doctors to understand the model's reasoning and build trust in its predictions.</a:t>
            </a:r>
          </a:p>
          <a:p>
            <a:pPr>
              <a:buClrTx/>
              <a:buFont typeface="Wingdings" panose="05000000000000000000" pitchFamily="2" charset="2"/>
              <a:buChar char="Ø"/>
            </a:pPr>
            <a:r>
              <a:rPr b="0" dirty="0" i="0" lang="en-US">
                <a:solidFill>
                  <a:srgbClr val="1F1F1F"/>
                </a:solidFill>
                <a:effectLst/>
                <a:latin typeface="Times New Roman" panose="02020603050405020304" pitchFamily="18" charset="0"/>
                <a:cs typeface="Times New Roman" panose="02020603050405020304" pitchFamily="18" charset="0"/>
              </a:rPr>
              <a:t> Overall, this project demonstrates the promise of machine learning in aiding liver disease diagnosis.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54" name=""/>
        <p:cNvGrpSpPr/>
        <p:nvPr/>
      </p:nvGrpSpPr>
      <p:grpSpPr>
        <a:xfrm>
          <a:off x="0" y="0"/>
          <a:ext cx="0" cy="0"/>
          <a:chOff x="0" y="0"/>
          <a:chExt cx="0" cy="0"/>
        </a:xfrm>
      </p:grpSpPr>
      <p:sp>
        <p:nvSpPr>
          <p:cNvPr id="1048632" name="TextBox 2"/>
          <p:cNvSpPr txBox="1"/>
          <p:nvPr/>
        </p:nvSpPr>
        <p:spPr>
          <a:xfrm>
            <a:off x="3856383" y="2454965"/>
            <a:ext cx="6701457" cy="830997"/>
          </a:xfrm>
          <a:prstGeom prst="rect"/>
          <a:noFill/>
        </p:spPr>
        <p:txBody>
          <a:bodyPr wrap="square">
            <a:spAutoFit/>
          </a:bodyPr>
          <a:p>
            <a:r>
              <a:rPr b="1" dirty="0" sz="4800" i="0" lang="en-IN">
                <a:effectLst/>
                <a:latin typeface="Algerian" panose="04020705040A02060702" pitchFamily="82" charset="0"/>
              </a:rPr>
              <a:t>THANK YOU</a:t>
            </a:r>
            <a:endParaRPr b="1" dirty="0" sz="4800" lang="en-IN">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00" name="Title 1"/>
          <p:cNvSpPr>
            <a:spLocks noGrp="1"/>
          </p:cNvSpPr>
          <p:nvPr>
            <p:ph type="ctrTitle"/>
          </p:nvPr>
        </p:nvSpPr>
        <p:spPr>
          <a:xfrm>
            <a:off x="321365" y="931984"/>
            <a:ext cx="3696720" cy="2083777"/>
          </a:xfrm>
        </p:spPr>
        <p:txBody>
          <a:bodyPr>
            <a:normAutofit/>
          </a:bodyPr>
          <a:p>
            <a:r>
              <a:rPr dirty="0" sz="4400" lang="en-US">
                <a:latin typeface="Algerian" panose="04020705040A02060702" pitchFamily="82" charset="0"/>
              </a:rPr>
              <a:t>Agenda </a:t>
            </a:r>
            <a:r>
              <a:rPr dirty="0" lang="en-US">
                <a:latin typeface="Perpetua" panose="02020502060401020303" pitchFamily="18" charset="0"/>
              </a:rPr>
              <a:t>:</a:t>
            </a:r>
            <a:br>
              <a:rPr dirty="0" lang="en-US"/>
            </a:br>
            <a:endParaRPr dirty="0" lang="en-IN"/>
          </a:p>
        </p:txBody>
      </p:sp>
      <p:sp>
        <p:nvSpPr>
          <p:cNvPr id="1048601" name="Subtitle 2"/>
          <p:cNvSpPr>
            <a:spLocks noGrp="1"/>
          </p:cNvSpPr>
          <p:nvPr>
            <p:ph type="subTitle" idx="1"/>
          </p:nvPr>
        </p:nvSpPr>
        <p:spPr>
          <a:xfrm>
            <a:off x="1916724" y="2206488"/>
            <a:ext cx="8979876" cy="4403034"/>
          </a:xfrm>
        </p:spPr>
        <p:txBody>
          <a:bodyPr>
            <a:normAutofit/>
          </a:bodyPr>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Problem Statement</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Project Overview</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End Users</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Our Solution and </a:t>
            </a:r>
            <a:r>
              <a:rPr dirty="0" lang="en-US" err="1">
                <a:latin typeface="Times New Roman" panose="02020603050405020304" pitchFamily="18" charset="0"/>
                <a:cs typeface="Times New Roman" panose="02020603050405020304" pitchFamily="18" charset="0"/>
              </a:rPr>
              <a:t>Propositio</a:t>
            </a:r>
            <a:endParaRPr dirty="0" lang="en-US">
              <a:latin typeface="Times New Roman" panose="02020603050405020304" pitchFamily="18" charset="0"/>
              <a:cs typeface="Times New Roman" panose="02020603050405020304" pitchFamily="18" charset="0"/>
            </a:endParaRP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The Wow in Your Solution</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Modeling</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Results and Evaluation</a:t>
            </a:r>
          </a:p>
          <a:p>
            <a:pPr algn="l" indent="-342900" marL="342900">
              <a:buClrTx/>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7" name="Title 1"/>
          <p:cNvSpPr>
            <a:spLocks noGrp="1"/>
          </p:cNvSpPr>
          <p:nvPr>
            <p:ph type="title"/>
          </p:nvPr>
        </p:nvSpPr>
        <p:spPr>
          <a:xfrm>
            <a:off x="964096" y="487017"/>
            <a:ext cx="11999843" cy="1162879"/>
          </a:xfrm>
        </p:spPr>
        <p:txBody>
          <a:bodyPr>
            <a:normAutofit/>
          </a:bodyPr>
          <a:p>
            <a:pPr algn="l"/>
            <a:r>
              <a:rPr dirty="0" lang="en-US">
                <a:latin typeface="Algerian" panose="04020705040A02060702" pitchFamily="82" charset="0"/>
              </a:rPr>
              <a:t>Problem Statement </a:t>
            </a:r>
            <a:r>
              <a:rPr b="1" dirty="0" lang="en-US">
                <a:latin typeface="Perpetua" panose="02020502060401020303" pitchFamily="18" charset="0"/>
              </a:rPr>
              <a:t>:</a:t>
            </a:r>
            <a:endParaRPr b="1" dirty="0" lang="en-IN">
              <a:latin typeface="Perpetua" panose="02020502060401020303" pitchFamily="18" charset="0"/>
            </a:endParaRPr>
          </a:p>
        </p:txBody>
      </p:sp>
      <p:sp>
        <p:nvSpPr>
          <p:cNvPr id="1048608" name="Content Placeholder 2"/>
          <p:cNvSpPr>
            <a:spLocks noGrp="1"/>
          </p:cNvSpPr>
          <p:nvPr>
            <p:ph idx="1"/>
          </p:nvPr>
        </p:nvSpPr>
        <p:spPr>
          <a:xfrm>
            <a:off x="2017642" y="1470991"/>
            <a:ext cx="9336157" cy="5021884"/>
          </a:xfrm>
        </p:spPr>
        <p:txBody>
          <a:bodyPr>
            <a:normAutofit/>
          </a:bodyPr>
          <a:p>
            <a:pPr algn="l">
              <a:buClr>
                <a:schemeClr val="tx1"/>
              </a:buClr>
              <a:buFont typeface="Wingdings" panose="05000000000000000000" pitchFamily="2" charset="2"/>
              <a:buChar char="Ø"/>
            </a:pPr>
            <a:r>
              <a:rPr b="1" dirty="0" lang="en-US">
                <a:solidFill>
                  <a:srgbClr val="1F1F1F"/>
                </a:solidFill>
                <a:effectLst/>
                <a:latin typeface="Times New Roman" panose="02020603050405020304" pitchFamily="18" charset="0"/>
                <a:cs typeface="Times New Roman" panose="02020603050405020304" pitchFamily="18" charset="0"/>
              </a:rPr>
              <a:t>Liver</a:t>
            </a:r>
            <a:r>
              <a:rPr b="1" dirty="0" i="1" lang="en-US">
                <a:solidFill>
                  <a:srgbClr val="1F1F1F"/>
                </a:solidFill>
                <a:effectLst/>
                <a:latin typeface="Times New Roman" panose="02020603050405020304" pitchFamily="18" charset="0"/>
                <a:cs typeface="Times New Roman" panose="02020603050405020304" pitchFamily="18" charset="0"/>
              </a:rPr>
              <a:t> </a:t>
            </a:r>
            <a:r>
              <a:rPr b="1" dirty="0" lang="en-US">
                <a:solidFill>
                  <a:srgbClr val="1F1F1F"/>
                </a:solidFill>
                <a:effectLst/>
                <a:latin typeface="Times New Roman" panose="02020603050405020304" pitchFamily="18" charset="0"/>
                <a:cs typeface="Times New Roman" panose="02020603050405020304" pitchFamily="18" charset="0"/>
              </a:rPr>
              <a:t>disease</a:t>
            </a:r>
            <a:r>
              <a:rPr b="1" dirty="0" i="1" lang="en-US">
                <a:solidFill>
                  <a:srgbClr val="1F1F1F"/>
                </a:solidFill>
                <a:effectLst/>
                <a:latin typeface="Times New Roman" panose="02020603050405020304" pitchFamily="18" charset="0"/>
                <a:cs typeface="Times New Roman" panose="02020603050405020304" pitchFamily="18" charset="0"/>
              </a:rPr>
              <a:t>:  </a:t>
            </a:r>
            <a:r>
              <a:rPr b="0" dirty="0" sz="2200" i="0" lang="en-US">
                <a:solidFill>
                  <a:srgbClr val="1F1F1F"/>
                </a:solidFill>
                <a:effectLst/>
                <a:latin typeface="Times New Roman" panose="02020603050405020304" pitchFamily="18" charset="0"/>
                <a:cs typeface="Times New Roman" panose="02020603050405020304" pitchFamily="18" charset="0"/>
              </a:rPr>
              <a:t>A global health concern impacting millions, with early diagnosis being crucial for effective treatment and improved outcomes</a:t>
            </a:r>
            <a:r>
              <a:rPr b="0" dirty="0" sz="2600" i="0" lang="en-US">
                <a:solidFill>
                  <a:srgbClr val="1F1F1F"/>
                </a:solidFill>
                <a:effectLst/>
                <a:latin typeface="Times New Roman" panose="02020603050405020304" pitchFamily="18" charset="0"/>
                <a:cs typeface="Times New Roman" panose="02020603050405020304" pitchFamily="18" charset="0"/>
              </a:rPr>
              <a:t>.</a:t>
            </a:r>
          </a:p>
          <a:p>
            <a:pPr algn="l">
              <a:buClr>
                <a:schemeClr val="tx1"/>
              </a:buClr>
              <a:buFont typeface="Wingdings" panose="05000000000000000000" pitchFamily="2" charset="2"/>
              <a:buChar char="Ø"/>
            </a:pPr>
            <a:r>
              <a:rPr b="1" dirty="0" i="0" lang="en-US">
                <a:solidFill>
                  <a:srgbClr val="1F1F1F"/>
                </a:solidFill>
                <a:effectLst/>
                <a:latin typeface="Times New Roman" panose="02020603050405020304" pitchFamily="18" charset="0"/>
                <a:cs typeface="Times New Roman" panose="02020603050405020304" pitchFamily="18" charset="0"/>
              </a:rPr>
              <a:t>Traditional diagnosis:</a:t>
            </a:r>
            <a:r>
              <a:rPr b="0" dirty="0" i="0" lang="en-US">
                <a:solidFill>
                  <a:srgbClr val="1F1F1F"/>
                </a:solidFill>
                <a:effectLst/>
                <a:latin typeface="Times New Roman" panose="02020603050405020304" pitchFamily="18" charset="0"/>
                <a:cs typeface="Times New Roman" panose="02020603050405020304" pitchFamily="18" charset="0"/>
              </a:rPr>
              <a:t> </a:t>
            </a:r>
            <a:r>
              <a:rPr b="0" dirty="0" sz="2600" i="0" lang="en-US">
                <a:solidFill>
                  <a:srgbClr val="1F1F1F"/>
                </a:solidFill>
                <a:effectLst/>
                <a:latin typeface="Times New Roman" panose="02020603050405020304" pitchFamily="18" charset="0"/>
                <a:cs typeface="Times New Roman" panose="02020603050405020304" pitchFamily="18" charset="0"/>
              </a:rPr>
              <a:t>Relies on invasive procedures (biopsies, liver function tests) that are expensive, time-consuming, and uncomfortable for patients.</a:t>
            </a:r>
          </a:p>
          <a:p>
            <a:pPr algn="l">
              <a:buClr>
                <a:schemeClr val="tx1"/>
              </a:buClr>
              <a:buFont typeface="Wingdings" panose="05000000000000000000" pitchFamily="2" charset="2"/>
              <a:buChar char="Ø"/>
            </a:pPr>
            <a:r>
              <a:rPr b="1" dirty="0" i="0" lang="en-US">
                <a:solidFill>
                  <a:srgbClr val="1F1F1F"/>
                </a:solidFill>
                <a:effectLst/>
                <a:latin typeface="Times New Roman" panose="02020603050405020304" pitchFamily="18" charset="0"/>
                <a:cs typeface="Times New Roman" panose="02020603050405020304" pitchFamily="18" charset="0"/>
              </a:rPr>
              <a:t>Need for improvement:</a:t>
            </a:r>
            <a:r>
              <a:rPr b="0" dirty="0" i="0" lang="en-US">
                <a:solidFill>
                  <a:srgbClr val="1F1F1F"/>
                </a:solidFill>
                <a:effectLst/>
                <a:latin typeface="Times New Roman" panose="02020603050405020304" pitchFamily="18" charset="0"/>
                <a:cs typeface="Times New Roman" panose="02020603050405020304" pitchFamily="18" charset="0"/>
              </a:rPr>
              <a:t> </a:t>
            </a:r>
            <a:r>
              <a:rPr b="0" dirty="0" sz="2600" i="0" lang="en-US">
                <a:solidFill>
                  <a:srgbClr val="1F1F1F"/>
                </a:solidFill>
                <a:effectLst/>
                <a:latin typeface="Times New Roman" panose="02020603050405020304" pitchFamily="18" charset="0"/>
                <a:cs typeface="Times New Roman" panose="02020603050405020304" pitchFamily="18" charset="0"/>
              </a:rPr>
              <a:t>There's a pressing need for a non-invasive, potentially faster approach to diagnose liver disease at an early stage.</a:t>
            </a:r>
          </a:p>
          <a:p>
            <a:pPr algn="l">
              <a:buClr>
                <a:schemeClr val="tx1"/>
              </a:buClr>
              <a:buFont typeface="Wingdings" panose="05000000000000000000" pitchFamily="2" charset="2"/>
              <a:buChar char="Ø"/>
            </a:pPr>
            <a:r>
              <a:rPr b="0" dirty="0" sz="2600" i="0" lang="en-US">
                <a:solidFill>
                  <a:srgbClr val="1F1F1F"/>
                </a:solidFill>
                <a:effectLst/>
                <a:latin typeface="Times New Roman" panose="02020603050405020304" pitchFamily="18" charset="0"/>
                <a:cs typeface="Times New Roman" panose="02020603050405020304" pitchFamily="18" charset="0"/>
              </a:rPr>
              <a:t>This project aims to address this need by building a machine learning model capable of classifying liver disease based on patient data</a:t>
            </a:r>
            <a:endParaRPr dirty="0" sz="2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43" name=""/>
        <p:cNvGrpSpPr/>
        <p:nvPr/>
      </p:nvGrpSpPr>
      <p:grpSpPr>
        <a:xfrm>
          <a:off x="0" y="0"/>
          <a:ext cx="0" cy="0"/>
          <a:chOff x="0" y="0"/>
          <a:chExt cx="0" cy="0"/>
        </a:xfrm>
      </p:grpSpPr>
      <p:sp>
        <p:nvSpPr>
          <p:cNvPr id="1048612" name="Title 1"/>
          <p:cNvSpPr>
            <a:spLocks noGrp="1"/>
          </p:cNvSpPr>
          <p:nvPr>
            <p:ph type="title"/>
          </p:nvPr>
        </p:nvSpPr>
        <p:spPr>
          <a:xfrm>
            <a:off x="838200" y="375064"/>
            <a:ext cx="10515600" cy="1325563"/>
          </a:xfrm>
        </p:spPr>
        <p:txBody>
          <a:bodyPr/>
          <a:p>
            <a:pPr algn="l"/>
            <a:r>
              <a:rPr dirty="0" lang="en-US">
                <a:latin typeface="Algerian" panose="04020705040A02060702" pitchFamily="82" charset="0"/>
              </a:rPr>
              <a:t>Project Overview:</a:t>
            </a:r>
            <a:endParaRPr dirty="0" lang="en-IN">
              <a:latin typeface="Algerian" panose="04020705040A02060702" pitchFamily="82" charset="0"/>
            </a:endParaRPr>
          </a:p>
        </p:txBody>
      </p:sp>
      <p:sp>
        <p:nvSpPr>
          <p:cNvPr id="1048613" name="Content Placeholder 2"/>
          <p:cNvSpPr>
            <a:spLocks noGrp="1"/>
          </p:cNvSpPr>
          <p:nvPr>
            <p:ph idx="1"/>
          </p:nvPr>
        </p:nvSpPr>
        <p:spPr>
          <a:xfrm>
            <a:off x="2276060" y="2007703"/>
            <a:ext cx="9501809" cy="4611757"/>
          </a:xfrm>
        </p:spPr>
        <p:txBody>
          <a:bodyPr>
            <a:normAutofit/>
          </a:bodyPr>
          <a:p>
            <a:pPr>
              <a:buClrTx/>
              <a:buFont typeface="Wingdings" panose="05000000000000000000" pitchFamily="2" charset="2"/>
              <a:buChar char="Ø"/>
            </a:pPr>
            <a:r>
              <a:rPr b="0" dirty="0" i="0" lang="en-US">
                <a:solidFill>
                  <a:srgbClr val="1F1F1F"/>
                </a:solidFill>
                <a:effectLst/>
                <a:latin typeface="Times New Roman" panose="02020603050405020304" pitchFamily="18" charset="0"/>
                <a:cs typeface="Times New Roman" panose="02020603050405020304" pitchFamily="18" charset="0"/>
              </a:rPr>
              <a:t>This project tackles the challenge of early liver disease detection.</a:t>
            </a:r>
          </a:p>
          <a:p>
            <a:pPr>
              <a:buClrTx/>
              <a:buFont typeface="Wingdings" panose="05000000000000000000" pitchFamily="2" charset="2"/>
              <a:buChar char="Ø"/>
            </a:pPr>
            <a:r>
              <a:rPr b="1" dirty="0" i="0" lang="en-US">
                <a:solidFill>
                  <a:srgbClr val="1F1F1F"/>
                </a:solidFill>
                <a:effectLst/>
                <a:latin typeface="Times New Roman" panose="02020603050405020304" pitchFamily="18" charset="0"/>
                <a:cs typeface="Times New Roman" panose="02020603050405020304" pitchFamily="18" charset="0"/>
              </a:rPr>
              <a:t>Data Source:</a:t>
            </a:r>
            <a:r>
              <a:rPr b="0" dirty="0" i="0" lang="en-US">
                <a:solidFill>
                  <a:srgbClr val="1F1F1F"/>
                </a:solidFill>
                <a:effectLst/>
                <a:latin typeface="Times New Roman" panose="02020603050405020304" pitchFamily="18" charset="0"/>
                <a:cs typeface="Times New Roman" panose="02020603050405020304" pitchFamily="18" charset="0"/>
              </a:rPr>
              <a:t> We'll use the Indian Liver Patient dataset, containing information on various liver function tests.</a:t>
            </a:r>
          </a:p>
          <a:p>
            <a:pPr>
              <a:buClrTx/>
              <a:buFont typeface="Wingdings" panose="05000000000000000000" pitchFamily="2" charset="2"/>
              <a:buChar char="Ø"/>
            </a:pPr>
            <a:r>
              <a:rPr b="1" dirty="0" i="0" lang="en-US">
                <a:solidFill>
                  <a:srgbClr val="1F1F1F"/>
                </a:solidFill>
                <a:effectLst/>
                <a:latin typeface="Times New Roman" panose="02020603050405020304" pitchFamily="18" charset="0"/>
                <a:cs typeface="Times New Roman" panose="02020603050405020304" pitchFamily="18" charset="0"/>
              </a:rPr>
              <a:t>Model Training:</a:t>
            </a:r>
            <a:r>
              <a:rPr b="0" dirty="0" i="0" lang="en-US">
                <a:solidFill>
                  <a:srgbClr val="1F1F1F"/>
                </a:solidFill>
                <a:effectLst/>
                <a:latin typeface="Times New Roman" panose="02020603050405020304" pitchFamily="18" charset="0"/>
                <a:cs typeface="Times New Roman" panose="02020603050405020304" pitchFamily="18" charset="0"/>
              </a:rPr>
              <a:t> We'll train a machine learning model to analyze this data and identify patterns associated with liver disease.</a:t>
            </a:r>
          </a:p>
          <a:p>
            <a:pPr>
              <a:buClrTx/>
              <a:buFont typeface="Wingdings" panose="05000000000000000000" pitchFamily="2" charset="2"/>
              <a:buChar char="Ø"/>
            </a:pPr>
            <a:r>
              <a:rPr b="1" dirty="0" i="0" lang="en-US">
                <a:solidFill>
                  <a:srgbClr val="1F1F1F"/>
                </a:solidFill>
                <a:effectLst/>
                <a:latin typeface="Times New Roman" panose="02020603050405020304" pitchFamily="18" charset="0"/>
                <a:cs typeface="Times New Roman" panose="02020603050405020304" pitchFamily="18" charset="0"/>
              </a:rPr>
              <a:t>Early Detection Potential:</a:t>
            </a:r>
            <a:r>
              <a:rPr b="0" dirty="0" i="0" lang="en-US">
                <a:solidFill>
                  <a:srgbClr val="1F1F1F"/>
                </a:solidFill>
                <a:effectLst/>
                <a:latin typeface="Times New Roman" panose="02020603050405020304" pitchFamily="18" charset="0"/>
                <a:cs typeface="Times New Roman" panose="02020603050405020304" pitchFamily="18" charset="0"/>
              </a:rPr>
              <a:t> This model can assist medical professionals in early diagnosis, leading to improved treatment plans and patient outcomes.</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14" name="Title 1"/>
          <p:cNvSpPr>
            <a:spLocks noGrp="1"/>
          </p:cNvSpPr>
          <p:nvPr>
            <p:ph type="title"/>
          </p:nvPr>
        </p:nvSpPr>
        <p:spPr>
          <a:xfrm>
            <a:off x="1484311" y="685801"/>
            <a:ext cx="10018713" cy="1252330"/>
          </a:xfrm>
        </p:spPr>
        <p:txBody>
          <a:bodyPr/>
          <a:p>
            <a:pPr algn="l"/>
            <a:r>
              <a:rPr dirty="0" lang="en-US">
                <a:latin typeface="Algerian" panose="04020705040A02060702" pitchFamily="82" charset="0"/>
              </a:rPr>
              <a:t>END USERS:</a:t>
            </a:r>
            <a:endParaRPr dirty="0" lang="en-IN">
              <a:latin typeface="Algerian" panose="04020705040A02060702" pitchFamily="82" charset="0"/>
            </a:endParaRPr>
          </a:p>
        </p:txBody>
      </p:sp>
      <p:sp>
        <p:nvSpPr>
          <p:cNvPr id="1048615" name="Content Placeholder 2"/>
          <p:cNvSpPr>
            <a:spLocks noGrp="1"/>
          </p:cNvSpPr>
          <p:nvPr>
            <p:ph idx="1"/>
          </p:nvPr>
        </p:nvSpPr>
        <p:spPr>
          <a:xfrm>
            <a:off x="3597966" y="1838739"/>
            <a:ext cx="5605669" cy="3796748"/>
          </a:xfrm>
        </p:spPr>
        <p:txBody>
          <a:bodyPr/>
          <a:p>
            <a:pPr>
              <a:buClrTx/>
              <a:buFont typeface="Wingdings" panose="05000000000000000000" pitchFamily="2" charset="2"/>
              <a:buChar char="Ø"/>
            </a:pPr>
            <a:r>
              <a:rPr b="1" dirty="0" i="0" lang="en-IN">
                <a:solidFill>
                  <a:srgbClr val="0D0D0D"/>
                </a:solidFill>
                <a:effectLst/>
                <a:latin typeface="Söhne"/>
              </a:rPr>
              <a:t>Patients</a:t>
            </a:r>
          </a:p>
          <a:p>
            <a:pPr>
              <a:buClrTx/>
              <a:buFont typeface="Wingdings" panose="05000000000000000000" pitchFamily="2" charset="2"/>
              <a:buChar char="Ø"/>
            </a:pPr>
            <a:r>
              <a:rPr b="1" dirty="0" i="0" lang="en-IN">
                <a:solidFill>
                  <a:srgbClr val="0D0D0D"/>
                </a:solidFill>
                <a:effectLst/>
                <a:latin typeface="Söhne"/>
              </a:rPr>
              <a:t>Healthcare Professionals</a:t>
            </a:r>
            <a:endParaRPr b="1" dirty="0" lang="en-IN">
              <a:solidFill>
                <a:srgbClr val="0D0D0D"/>
              </a:solidFill>
              <a:latin typeface="Söhne"/>
            </a:endParaRPr>
          </a:p>
          <a:p>
            <a:pPr>
              <a:buClrTx/>
              <a:buFont typeface="Wingdings" panose="05000000000000000000" pitchFamily="2" charset="2"/>
              <a:buChar char="Ø"/>
            </a:pPr>
            <a:r>
              <a:rPr b="1" dirty="0" i="0" lang="en-IN">
                <a:solidFill>
                  <a:srgbClr val="0D0D0D"/>
                </a:solidFill>
                <a:effectLst/>
                <a:latin typeface="Söhne"/>
              </a:rPr>
              <a:t>Medical Researchers</a:t>
            </a:r>
          </a:p>
          <a:p>
            <a:pPr>
              <a:buClrTx/>
              <a:buFont typeface="Wingdings" panose="05000000000000000000" pitchFamily="2" charset="2"/>
              <a:buChar char="Ø"/>
            </a:pPr>
            <a:r>
              <a:rPr b="1" dirty="0" i="0" lang="en-IN">
                <a:solidFill>
                  <a:srgbClr val="0D0D0D"/>
                </a:solidFill>
                <a:effectLst/>
                <a:latin typeface="Söhne"/>
              </a:rPr>
              <a:t>Healthcare Institutions</a:t>
            </a:r>
            <a:endParaRPr b="1" dirty="0" lang="en-IN">
              <a:solidFill>
                <a:srgbClr val="0D0D0D"/>
              </a:solidFill>
              <a:latin typeface="Söhne"/>
            </a:endParaRPr>
          </a:p>
          <a:p>
            <a:pPr>
              <a:buClrTx/>
              <a:buFont typeface="Wingdings" panose="05000000000000000000" pitchFamily="2" charset="2"/>
              <a:buChar char="Ø"/>
            </a:pPr>
            <a:r>
              <a:rPr b="1" dirty="0" i="0" lang="en-IN">
                <a:solidFill>
                  <a:srgbClr val="0D0D0D"/>
                </a:solidFill>
                <a:effectLst/>
                <a:latin typeface="Söhne"/>
              </a:rPr>
              <a:t>Public Health Authorities</a:t>
            </a:r>
          </a:p>
          <a:p>
            <a:pPr>
              <a:buClrTx/>
              <a:buFont typeface="Wingdings" panose="05000000000000000000" pitchFamily="2" charset="2"/>
              <a:buChar char="Ø"/>
            </a:pPr>
            <a:r>
              <a:rPr b="1" dirty="0" i="0" lang="en-IN">
                <a:solidFill>
                  <a:srgbClr val="0D0D0D"/>
                </a:solidFill>
                <a:effectLst/>
                <a:latin typeface="Söhne"/>
              </a:rPr>
              <a:t>Pharmaceutical Companies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46" name=""/>
        <p:cNvGrpSpPr/>
        <p:nvPr/>
      </p:nvGrpSpPr>
      <p:grpSpPr>
        <a:xfrm>
          <a:off x="0" y="0"/>
          <a:ext cx="0" cy="0"/>
          <a:chOff x="0" y="0"/>
          <a:chExt cx="0" cy="0"/>
        </a:xfrm>
      </p:grpSpPr>
      <p:sp>
        <p:nvSpPr>
          <p:cNvPr id="1048619" name="TextBox 6"/>
          <p:cNvSpPr txBox="1"/>
          <p:nvPr/>
        </p:nvSpPr>
        <p:spPr>
          <a:xfrm>
            <a:off x="327991" y="948393"/>
            <a:ext cx="10873409" cy="707886"/>
          </a:xfrm>
          <a:prstGeom prst="rect"/>
          <a:noFill/>
        </p:spPr>
        <p:txBody>
          <a:bodyPr wrap="square">
            <a:spAutoFit/>
          </a:bodyPr>
          <a:p>
            <a:r>
              <a:rPr b="0" dirty="0" sz="4000" lang="en-US">
                <a:solidFill>
                  <a:schemeClr val="tx1"/>
                </a:solidFill>
                <a:latin typeface="Algerian" pitchFamily="82" charset="0"/>
              </a:rPr>
              <a:t>the SOLUTION AND ITS VALUE PROPOSITION:</a:t>
            </a:r>
            <a:endParaRPr dirty="0" sz="4000" lang="en-IN"/>
          </a:p>
        </p:txBody>
      </p:sp>
      <p:sp>
        <p:nvSpPr>
          <p:cNvPr id="1048620" name="TextBox 8"/>
          <p:cNvSpPr txBox="1"/>
          <p:nvPr/>
        </p:nvSpPr>
        <p:spPr>
          <a:xfrm>
            <a:off x="1073426" y="1928192"/>
            <a:ext cx="10515600" cy="4282440"/>
          </a:xfrm>
          <a:prstGeom prst="rect"/>
          <a:noFill/>
        </p:spPr>
        <p:txBody>
          <a:bodyPr wrap="square">
            <a:spAutoFit/>
          </a:bodyPr>
          <a:p>
            <a:pPr algn="l"/>
            <a:r>
              <a:rPr b="1" dirty="0" sz="2800" i="0" lang="en-US">
                <a:solidFill>
                  <a:srgbClr val="1F1F1F"/>
                </a:solidFill>
                <a:effectLst/>
                <a:latin typeface="Times New Roman" panose="02020603050405020304" pitchFamily="18" charset="0"/>
                <a:cs typeface="Times New Roman" panose="02020603050405020304" pitchFamily="18" charset="0"/>
              </a:rPr>
              <a:t>Solution:</a:t>
            </a:r>
            <a:endParaRPr b="0" dirty="0" sz="2800" i="0" lang="en-US">
              <a:solidFill>
                <a:srgbClr val="1F1F1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1F1F1F"/>
                </a:solidFill>
                <a:effectLst/>
                <a:latin typeface="Times New Roman" panose="02020603050405020304" pitchFamily="18" charset="0"/>
                <a:cs typeface="Times New Roman" panose="02020603050405020304" pitchFamily="18" charset="0"/>
              </a:rPr>
              <a:t>The solution leverages a neural network model built using </a:t>
            </a:r>
            <a:r>
              <a:rPr b="0" dirty="0" sz="2800" i="0" lang="en-US" err="1">
                <a:solidFill>
                  <a:srgbClr val="1F1F1F"/>
                </a:solidFill>
                <a:effectLst/>
                <a:latin typeface="Times New Roman" panose="02020603050405020304" pitchFamily="18" charset="0"/>
                <a:cs typeface="Times New Roman" panose="02020603050405020304" pitchFamily="18" charset="0"/>
              </a:rPr>
              <a:t>Keras</a:t>
            </a:r>
            <a:r>
              <a:rPr b="0" dirty="0" sz="2800" i="0" lang="en-US">
                <a:solidFill>
                  <a:srgbClr val="1F1F1F"/>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b="0" dirty="0" sz="2800" i="0" lang="en-US">
                <a:solidFill>
                  <a:srgbClr val="1F1F1F"/>
                </a:solidFill>
                <a:effectLst/>
                <a:latin typeface="Times New Roman" panose="02020603050405020304" pitchFamily="18" charset="0"/>
                <a:cs typeface="Times New Roman" panose="02020603050405020304" pitchFamily="18" charset="0"/>
              </a:rPr>
              <a:t>The model analyzes various patient health features like total proteins, albumin levels, and gender to predict the presence or absence of liver disease.</a:t>
            </a:r>
          </a:p>
          <a:p>
            <a:pPr algn="l">
              <a:buFont typeface="Arial" panose="020B0604020202020204" pitchFamily="34" charset="0"/>
              <a:buChar char="•"/>
            </a:pPr>
            <a:r>
              <a:rPr b="0" dirty="0" sz="2800" i="0" lang="en-US">
                <a:solidFill>
                  <a:srgbClr val="1F1F1F"/>
                </a:solidFill>
                <a:effectLst/>
                <a:latin typeface="Times New Roman" panose="02020603050405020304" pitchFamily="18" charset="0"/>
                <a:cs typeface="Times New Roman" panose="02020603050405020304" pitchFamily="18" charset="0"/>
              </a:rPr>
              <a:t>Data preprocessing techniques like encoding categorical variables and handling missing values are employed to prepare the data for model training.</a:t>
            </a:r>
          </a:p>
          <a:p>
            <a:pPr algn="l">
              <a:buFont typeface="Arial" panose="020B0604020202020204" pitchFamily="34" charset="0"/>
              <a:buChar char="•"/>
            </a:pPr>
            <a:r>
              <a:rPr b="0" dirty="0" sz="2800" i="0" lang="en-US">
                <a:solidFill>
                  <a:srgbClr val="1F1F1F"/>
                </a:solidFill>
                <a:effectLst/>
                <a:latin typeface="Times New Roman" panose="02020603050405020304" pitchFamily="18" charset="0"/>
                <a:cs typeface="Times New Roman" panose="02020603050405020304" pitchFamily="18" charset="0"/>
              </a:rPr>
              <a:t>The model is trained and evaluated on a split of the dataset, ensuring its generalizability to unseen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47" name=""/>
        <p:cNvGrpSpPr/>
        <p:nvPr/>
      </p:nvGrpSpPr>
      <p:grpSpPr>
        <a:xfrm>
          <a:off x="0" y="0"/>
          <a:ext cx="0" cy="0"/>
          <a:chOff x="0" y="0"/>
          <a:chExt cx="0" cy="0"/>
        </a:xfrm>
      </p:grpSpPr>
      <p:sp>
        <p:nvSpPr>
          <p:cNvPr id="1048621" name="TextBox 2"/>
          <p:cNvSpPr txBox="1"/>
          <p:nvPr/>
        </p:nvSpPr>
        <p:spPr>
          <a:xfrm>
            <a:off x="864704" y="1212574"/>
            <a:ext cx="10485783" cy="5016758"/>
          </a:xfrm>
          <a:prstGeom prst="rect"/>
          <a:noFill/>
        </p:spPr>
        <p:txBody>
          <a:bodyPr wrap="square">
            <a:spAutoFit/>
          </a:bodyPr>
          <a:p>
            <a:pPr algn="l"/>
            <a:r>
              <a:rPr b="1" dirty="0" sz="3200" i="0" lang="en-US">
                <a:solidFill>
                  <a:srgbClr val="1F1F1F"/>
                </a:solidFill>
                <a:effectLst/>
                <a:latin typeface="Algerian" panose="04020705040A02060702" pitchFamily="82" charset="0"/>
                <a:cs typeface="Times New Roman" panose="02020603050405020304" pitchFamily="18" charset="0"/>
              </a:rPr>
              <a:t>Value Proposition:</a:t>
            </a:r>
          </a:p>
          <a:p>
            <a:pPr algn="l"/>
            <a:endParaRPr b="0" dirty="0" sz="2400" i="0" lang="en-US">
              <a:solidFill>
                <a:srgbClr val="1F1F1F"/>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b="1" dirty="0" sz="2400" i="0" lang="en-US">
                <a:solidFill>
                  <a:srgbClr val="1F1F1F"/>
                </a:solidFill>
                <a:effectLst/>
                <a:latin typeface="Times New Roman" panose="02020603050405020304" pitchFamily="18" charset="0"/>
                <a:cs typeface="Times New Roman" panose="02020603050405020304" pitchFamily="18" charset="0"/>
              </a:rPr>
              <a:t>Early Disease Detection:</a:t>
            </a:r>
            <a:r>
              <a:rPr b="0" dirty="0" sz="2400" i="0" lang="en-US">
                <a:solidFill>
                  <a:srgbClr val="1F1F1F"/>
                </a:solidFill>
                <a:effectLst/>
                <a:latin typeface="Times New Roman" panose="02020603050405020304" pitchFamily="18" charset="0"/>
                <a:cs typeface="Times New Roman" panose="02020603050405020304" pitchFamily="18" charset="0"/>
              </a:rPr>
              <a:t> The model can potentially aid in the early detection of liver disease, allowing for timely intervention and improved patient outcomes. Early detection is crucial for managing liver diseases effectively and preventing complications.</a:t>
            </a:r>
          </a:p>
          <a:p>
            <a:pPr lvl="1">
              <a:buFont typeface="Arial" panose="020B0604020202020204" pitchFamily="34" charset="0"/>
              <a:buChar char="•"/>
            </a:pPr>
            <a:endParaRPr b="0" dirty="0" sz="2400" i="0" lang="en-US">
              <a:solidFill>
                <a:srgbClr val="1F1F1F"/>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b="1" dirty="0" sz="2400" i="0" lang="en-US">
                <a:solidFill>
                  <a:srgbClr val="1F1F1F"/>
                </a:solidFill>
                <a:effectLst/>
                <a:latin typeface="Times New Roman" panose="02020603050405020304" pitchFamily="18" charset="0"/>
                <a:cs typeface="Times New Roman" panose="02020603050405020304" pitchFamily="18" charset="0"/>
              </a:rPr>
              <a:t>Improved Diagnostic Efficiency:</a:t>
            </a:r>
            <a:r>
              <a:rPr b="0" dirty="0" sz="2400" i="0" lang="en-US">
                <a:solidFill>
                  <a:srgbClr val="1F1F1F"/>
                </a:solidFill>
                <a:effectLst/>
                <a:latin typeface="Times New Roman" panose="02020603050405020304" pitchFamily="18" charset="0"/>
                <a:cs typeface="Times New Roman" panose="02020603050405020304" pitchFamily="18" charset="0"/>
              </a:rPr>
              <a:t> The model could be used as a decision-support tool for doctors, assisting in diagnosis and potentially reducing reliance on expensive or invasive procedures.</a:t>
            </a:r>
          </a:p>
          <a:p>
            <a:pPr lvl="1">
              <a:buFont typeface="Arial" panose="020B0604020202020204" pitchFamily="34" charset="0"/>
              <a:buChar char="•"/>
            </a:pPr>
            <a:endParaRPr b="0" dirty="0" sz="2400" i="0" lang="en-US">
              <a:solidFill>
                <a:srgbClr val="1F1F1F"/>
              </a:solidFill>
              <a:effectLst/>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b="1" dirty="0" sz="2400" i="0" lang="en-US">
                <a:solidFill>
                  <a:srgbClr val="1F1F1F"/>
                </a:solidFill>
                <a:effectLst/>
                <a:latin typeface="Times New Roman" panose="02020603050405020304" pitchFamily="18" charset="0"/>
                <a:cs typeface="Times New Roman" panose="02020603050405020304" pitchFamily="18" charset="0"/>
              </a:rPr>
              <a:t>Personalized Medicine:</a:t>
            </a:r>
            <a:r>
              <a:rPr b="0" dirty="0" sz="2400" i="0" lang="en-US">
                <a:solidFill>
                  <a:srgbClr val="1F1F1F"/>
                </a:solidFill>
                <a:effectLst/>
                <a:latin typeface="Times New Roman" panose="02020603050405020304" pitchFamily="18" charset="0"/>
                <a:cs typeface="Times New Roman" panose="02020603050405020304" pitchFamily="18" charset="0"/>
              </a:rPr>
              <a:t> In the future, such models could be integrated with other patient data to personalize treatment plans for liver diseases.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48" name=""/>
        <p:cNvGrpSpPr/>
        <p:nvPr/>
      </p:nvGrpSpPr>
      <p:grpSpPr>
        <a:xfrm>
          <a:off x="0" y="0"/>
          <a:ext cx="0" cy="0"/>
          <a:chOff x="0" y="0"/>
          <a:chExt cx="0" cy="0"/>
        </a:xfrm>
      </p:grpSpPr>
      <p:sp>
        <p:nvSpPr>
          <p:cNvPr id="1048622" name="TextBox 2"/>
          <p:cNvSpPr txBox="1"/>
          <p:nvPr/>
        </p:nvSpPr>
        <p:spPr>
          <a:xfrm>
            <a:off x="901976" y="789368"/>
            <a:ext cx="6097656" cy="707886"/>
          </a:xfrm>
          <a:prstGeom prst="rect"/>
          <a:noFill/>
        </p:spPr>
        <p:txBody>
          <a:bodyPr wrap="square">
            <a:spAutoFit/>
          </a:bodyPr>
          <a:p>
            <a:r>
              <a:rPr dirty="0" sz="4000" lang="en-US">
                <a:solidFill>
                  <a:schemeClr val="tx1"/>
                </a:solidFill>
                <a:latin typeface="Algerian" pitchFamily="82" charset="0"/>
              </a:rPr>
              <a:t>THE “WOW” IN  SOLUTION</a:t>
            </a:r>
            <a:endParaRPr dirty="0" sz="4000" lang="en-IN"/>
          </a:p>
        </p:txBody>
      </p:sp>
      <p:sp>
        <p:nvSpPr>
          <p:cNvPr id="1048623" name="TextBox 4"/>
          <p:cNvSpPr txBox="1"/>
          <p:nvPr/>
        </p:nvSpPr>
        <p:spPr>
          <a:xfrm>
            <a:off x="2842590" y="2166730"/>
            <a:ext cx="5734879" cy="3046988"/>
          </a:xfrm>
          <a:prstGeom prst="rect"/>
          <a:noFill/>
        </p:spPr>
        <p:txBody>
          <a:bodyPr wrap="square">
            <a:spAutoFit/>
          </a:bodyPr>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High Accuracy</a:t>
            </a:r>
          </a:p>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Early Stage Prediction</a:t>
            </a:r>
            <a:endParaRPr dirty="0" sz="3200" lang="en-IN">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Explainability </a:t>
            </a:r>
            <a:endParaRPr dirty="0" sz="3200" lang="en-IN">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Transparency</a:t>
            </a:r>
            <a:endParaRPr dirty="0" sz="3200" lang="en-IN">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Generalizability</a:t>
            </a:r>
            <a:endParaRPr dirty="0" sz="3200" lang="en-IN">
              <a:solidFill>
                <a:srgbClr val="1F1F1F"/>
              </a:solidFill>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dirty="0" sz="3200" i="0" lang="en-IN">
                <a:solidFill>
                  <a:srgbClr val="1F1F1F"/>
                </a:solidFill>
                <a:effectLst/>
                <a:latin typeface="Times New Roman" panose="02020603050405020304" pitchFamily="18" charset="0"/>
                <a:cs typeface="Times New Roman" panose="02020603050405020304" pitchFamily="18" charset="0"/>
              </a:rPr>
              <a:t> Personalization</a:t>
            </a:r>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49" name=""/>
        <p:cNvGrpSpPr/>
        <p:nvPr/>
      </p:nvGrpSpPr>
      <p:grpSpPr>
        <a:xfrm>
          <a:off x="0" y="0"/>
          <a:ext cx="0" cy="0"/>
          <a:chOff x="0" y="0"/>
          <a:chExt cx="0" cy="0"/>
        </a:xfrm>
      </p:grpSpPr>
      <p:sp useBgFill="1">
        <p:nvSpPr>
          <p:cNvPr id="1048624" name="Title 1"/>
          <p:cNvSpPr>
            <a:spLocks noGrp="1"/>
          </p:cNvSpPr>
          <p:nvPr>
            <p:ph type="title"/>
          </p:nvPr>
        </p:nvSpPr>
        <p:spPr>
          <a:xfrm>
            <a:off x="-3177141" y="0"/>
            <a:ext cx="10018713" cy="1752599"/>
          </a:xfrm>
        </p:spPr>
        <p:txBody>
          <a:bodyPr/>
          <a:p>
            <a:r>
              <a:rPr dirty="0" sz="4000" lang="en-US">
                <a:latin typeface="Algerian" panose="04020705040A02060702" pitchFamily="82" charset="0"/>
              </a:rPr>
              <a:t>MODELING</a:t>
            </a:r>
            <a:endParaRPr dirty="0" lang="en-IN"/>
          </a:p>
        </p:txBody>
      </p:sp>
      <p:sp>
        <p:nvSpPr>
          <p:cNvPr id="1048625" name="Content Placeholder 2"/>
          <p:cNvSpPr>
            <a:spLocks noGrp="1"/>
          </p:cNvSpPr>
          <p:nvPr>
            <p:ph idx="1"/>
          </p:nvPr>
        </p:nvSpPr>
        <p:spPr>
          <a:xfrm>
            <a:off x="1023730" y="1272209"/>
            <a:ext cx="10479293" cy="5277678"/>
          </a:xfrm>
        </p:spPr>
        <p:txBody>
          <a:bodyPr>
            <a:normAutofit fontScale="95000" lnSpcReduction="10000"/>
          </a:bodyPr>
          <a:p>
            <a:pPr algn="l" indent="0" marL="0">
              <a:buNone/>
            </a:pPr>
            <a:endParaRPr b="1" dirty="0" i="0" lang="en-US">
              <a:solidFill>
                <a:srgbClr val="0D0D0D"/>
              </a:solidFill>
              <a:effectLst/>
              <a:latin typeface="Söhne"/>
            </a:endParaRPr>
          </a:p>
          <a:p>
            <a:pPr algn="l">
              <a:buClrTx/>
              <a:buFont typeface="Wingdings" panose="05000000000000000000" pitchFamily="2" charset="2"/>
              <a:buChar char="Ø"/>
            </a:pPr>
            <a:r>
              <a:rPr b="1" dirty="0" sz="2200" i="0" lang="en-US">
                <a:solidFill>
                  <a:srgbClr val="0D0D0D"/>
                </a:solidFill>
                <a:effectLst/>
                <a:latin typeface="Times New Roman" panose="02020603050405020304" pitchFamily="18" charset="0"/>
                <a:cs typeface="Times New Roman" panose="02020603050405020304" pitchFamily="18" charset="0"/>
              </a:rPr>
              <a:t>Data Loading and Preprocessing:</a:t>
            </a:r>
            <a:endParaRPr b="0" dirty="0" sz="2200" i="0" lang="en-US">
              <a:solidFill>
                <a:srgbClr val="0D0D0D"/>
              </a:solidFill>
              <a:effectLst/>
              <a:latin typeface="Times New Roman" panose="02020603050405020304" pitchFamily="18" charset="0"/>
              <a:cs typeface="Times New Roman" panose="02020603050405020304" pitchFamily="18" charset="0"/>
            </a:endParaRPr>
          </a:p>
          <a:p>
            <a:pPr algn="l" indent="0" lvl="1" marL="457200">
              <a:buNone/>
            </a:pPr>
            <a:r>
              <a:rPr b="0" dirty="0" sz="2200" i="0" lang="en-US">
                <a:solidFill>
                  <a:srgbClr val="0D0D0D"/>
                </a:solidFill>
                <a:effectLst/>
                <a:latin typeface="Times New Roman" panose="02020603050405020304" pitchFamily="18" charset="0"/>
                <a:cs typeface="Times New Roman" panose="02020603050405020304" pitchFamily="18" charset="0"/>
              </a:rPr>
              <a:t>	Load the dataset containing information about liver patients.</a:t>
            </a:r>
          </a:p>
          <a:p>
            <a:pPr algn="l" indent="0" lvl="1" marL="457200">
              <a:buNone/>
            </a:pPr>
            <a:r>
              <a:rPr b="0" dirty="0" sz="2200" i="0" lang="en-US">
                <a:solidFill>
                  <a:srgbClr val="0D0D0D"/>
                </a:solidFill>
                <a:effectLst/>
                <a:latin typeface="Times New Roman" panose="02020603050405020304" pitchFamily="18" charset="0"/>
                <a:cs typeface="Times New Roman" panose="02020603050405020304" pitchFamily="18" charset="0"/>
              </a:rPr>
              <a:t>	Perform data preprocessing steps such as transforming the target variable into binary form, encoding categorical variables, and handling missing values.</a:t>
            </a:r>
          </a:p>
          <a:p>
            <a:pPr algn="l">
              <a:buClrTx/>
              <a:buFont typeface="Wingdings" panose="05000000000000000000" pitchFamily="2" charset="2"/>
              <a:buChar char="Ø"/>
            </a:pPr>
            <a:r>
              <a:rPr b="1" dirty="0" sz="2200" i="0" lang="en-US">
                <a:solidFill>
                  <a:srgbClr val="0D0D0D"/>
                </a:solidFill>
                <a:effectLst/>
                <a:latin typeface="Times New Roman" panose="02020603050405020304" pitchFamily="18" charset="0"/>
                <a:cs typeface="Times New Roman" panose="02020603050405020304" pitchFamily="18" charset="0"/>
              </a:rPr>
              <a:t>Exploratory Data Analysis (EDA):</a:t>
            </a:r>
            <a:endParaRPr b="0" dirty="0" sz="2200" i="0" lang="en-US">
              <a:solidFill>
                <a:srgbClr val="0D0D0D"/>
              </a:solidFill>
              <a:effectLst/>
              <a:latin typeface="Times New Roman" panose="02020603050405020304" pitchFamily="18" charset="0"/>
              <a:cs typeface="Times New Roman" panose="02020603050405020304" pitchFamily="18" charset="0"/>
            </a:endParaRPr>
          </a:p>
          <a:p>
            <a:pPr algn="l" indent="0" lvl="1" marL="457200">
              <a:buNone/>
            </a:pPr>
            <a:r>
              <a:rPr b="0" dirty="0" sz="2200" i="0" lang="en-US">
                <a:solidFill>
                  <a:srgbClr val="0D0D0D"/>
                </a:solidFill>
                <a:effectLst/>
                <a:latin typeface="Times New Roman" panose="02020603050405020304" pitchFamily="18" charset="0"/>
                <a:cs typeface="Times New Roman" panose="02020603050405020304" pitchFamily="18" charset="0"/>
              </a:rPr>
              <a:t>	Explore the dataset using visualizations like count plots and box plots to understand the distribution of liver disease cases and the relationship between various features and the target variable.</a:t>
            </a:r>
          </a:p>
          <a:p>
            <a:pPr algn="l" lvl="1">
              <a:buClrTx/>
              <a:buFont typeface="Wingdings" panose="05000000000000000000" pitchFamily="2" charset="2"/>
              <a:buChar char="Ø"/>
            </a:pPr>
            <a:r>
              <a:rPr b="1" dirty="0" sz="2200" i="0" lang="en-US">
                <a:solidFill>
                  <a:srgbClr val="0D0D0D"/>
                </a:solidFill>
                <a:effectLst/>
                <a:latin typeface="Times New Roman" panose="02020603050405020304" pitchFamily="18" charset="0"/>
                <a:cs typeface="Times New Roman" panose="02020603050405020304" pitchFamily="18" charset="0"/>
              </a:rPr>
              <a:t>Model Development:</a:t>
            </a:r>
            <a:endParaRPr dirty="0" sz="2200" lang="en-US">
              <a:solidFill>
                <a:srgbClr val="0D0D0D"/>
              </a:solidFill>
              <a:latin typeface="Times New Roman" panose="02020603050405020304" pitchFamily="18" charset="0"/>
              <a:cs typeface="Times New Roman" panose="02020603050405020304" pitchFamily="18" charset="0"/>
            </a:endParaRPr>
          </a:p>
          <a:p>
            <a:pPr algn="l" lvl="1">
              <a:buClrTx/>
              <a:buFont typeface="Wingdings" panose="05000000000000000000" pitchFamily="2" charset="2"/>
              <a:buChar char="Ø"/>
            </a:pPr>
            <a:r>
              <a:rPr b="0" dirty="0" sz="2200" i="0" lang="en-US">
                <a:solidFill>
                  <a:srgbClr val="0D0D0D"/>
                </a:solidFill>
                <a:effectLst/>
                <a:latin typeface="Times New Roman" panose="02020603050405020304" pitchFamily="18" charset="0"/>
                <a:cs typeface="Times New Roman" panose="02020603050405020304" pitchFamily="18" charset="0"/>
              </a:rPr>
              <a:t>Construct a Sequential model using </a:t>
            </a:r>
            <a:r>
              <a:rPr b="0" dirty="0" sz="2200" i="0" lang="en-US" err="1">
                <a:solidFill>
                  <a:srgbClr val="0D0D0D"/>
                </a:solidFill>
                <a:effectLst/>
                <a:latin typeface="Times New Roman" panose="02020603050405020304" pitchFamily="18" charset="0"/>
                <a:cs typeface="Times New Roman" panose="02020603050405020304" pitchFamily="18" charset="0"/>
              </a:rPr>
              <a:t>Keras</a:t>
            </a:r>
            <a:r>
              <a:rPr b="0" dirty="0" sz="2200" i="0" lang="en-US">
                <a:solidFill>
                  <a:srgbClr val="0D0D0D"/>
                </a:solidFill>
                <a:effectLst/>
                <a:latin typeface="Times New Roman" panose="02020603050405020304" pitchFamily="18" charset="0"/>
                <a:cs typeface="Times New Roman" panose="02020603050405020304" pitchFamily="18" charset="0"/>
              </a:rPr>
              <a:t>, which is a high-level neural networks API.</a:t>
            </a:r>
          </a:p>
          <a:p>
            <a:pPr algn="l" lvl="1">
              <a:buClrTx/>
              <a:buFont typeface="Wingdings" panose="05000000000000000000" pitchFamily="2" charset="2"/>
              <a:buChar char="Ø"/>
            </a:pPr>
            <a:r>
              <a:rPr b="0" dirty="0" sz="2200" i="0" lang="en-US">
                <a:solidFill>
                  <a:srgbClr val="0D0D0D"/>
                </a:solidFill>
                <a:effectLst/>
                <a:latin typeface="Times New Roman" panose="02020603050405020304" pitchFamily="18" charset="0"/>
                <a:cs typeface="Times New Roman" panose="02020603050405020304" pitchFamily="18" charset="0"/>
              </a:rPr>
              <a:t>Add layers to the model, including Dense layers for fully connected layers and Dropout layers for regularization to prevent overfitting.</a:t>
            </a:r>
          </a:p>
          <a:p>
            <a:pPr algn="l" lvl="1">
              <a:buClrTx/>
              <a:buFont typeface="Wingdings" panose="05000000000000000000" pitchFamily="2" charset="2"/>
              <a:buChar char="Ø"/>
            </a:pPr>
            <a:r>
              <a:rPr b="0" dirty="0" sz="2200" i="0" lang="en-US">
                <a:solidFill>
                  <a:srgbClr val="0D0D0D"/>
                </a:solidFill>
                <a:effectLst/>
                <a:latin typeface="Times New Roman" panose="02020603050405020304" pitchFamily="18" charset="0"/>
                <a:cs typeface="Times New Roman" panose="02020603050405020304" pitchFamily="18" charset="0"/>
              </a:rPr>
              <a:t>Compile the model with appropriate optimizer, loss function, and metrics</a:t>
            </a:r>
            <a:r>
              <a:rPr b="0" dirty="0" i="0" lang="en-US">
                <a:solidFill>
                  <a:srgbClr val="0D0D0D"/>
                </a:solidFill>
                <a:effectLst/>
                <a:latin typeface="Söhne"/>
              </a:rPr>
              <a:t>.</a:t>
            </a:r>
          </a:p>
          <a:p>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Leveraging Machine Learning for Early Liver Disease Detection using ANN</dc:title>
  <dc:creator>Sanjay N</dc:creator>
  <cp:lastModifiedBy>Sanjay N</cp:lastModifiedBy>
  <dcterms:created xsi:type="dcterms:W3CDTF">2024-04-04T04:22:58Z</dcterms:created>
  <dcterms:modified xsi:type="dcterms:W3CDTF">2024-04-05T05:07:24Z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ea4251d9bad44d309a358d11daab0829</vt:lpwstr>
  </property>
</Properties>
</file>