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9" r:id="rId9"/>
    <p:sldId id="265" r:id="rId10"/>
    <p:sldId id="266" r:id="rId11"/>
    <p:sldId id="2146847060" r:id="rId12"/>
    <p:sldId id="267" r:id="rId13"/>
    <p:sldId id="2146847061" r:id="rId14"/>
    <p:sldId id="2146847062" r:id="rId15"/>
    <p:sldId id="2146847063" r:id="rId16"/>
    <p:sldId id="268" r:id="rId17"/>
    <p:sldId id="2146847055" r:id="rId18"/>
    <p:sldId id="269" r:id="rId19"/>
    <p:sldId id="2146847056" r:id="rId20"/>
    <p:sldId id="2146847057"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59" d="100"/>
          <a:sy n="59" d="100"/>
        </p:scale>
        <p:origin x="95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MARKET </a:t>
            </a:r>
            <a:r>
              <a:rPr lang="en-US" b="1">
                <a:solidFill>
                  <a:schemeClr val="accent1"/>
                </a:solidFill>
                <a:latin typeface="Arial" panose="020B0604020202020204" pitchFamily="34" charset="0"/>
                <a:cs typeface="Arial" panose="020B0604020202020204" pitchFamily="34" charset="0"/>
              </a:rPr>
              <a:t>SALES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4058588"/>
            <a:ext cx="9993085" cy="1569660"/>
          </a:xfrm>
          <a:prstGeom prst="rect">
            <a:avLst/>
          </a:prstGeom>
          <a:noFill/>
        </p:spPr>
        <p:txBody>
          <a:bodyPr wrap="square" lIns="91440" tIns="45720" rIns="91440" bIns="45720" rtlCol="0" anchor="t">
            <a:spAutoFit/>
          </a:bodyPr>
          <a:lstStyle/>
          <a:p>
            <a:r>
              <a:rPr lang="en-US" sz="2400" b="1" dirty="0">
                <a:solidFill>
                  <a:schemeClr val="accent1">
                    <a:lumMod val="60000"/>
                    <a:lumOff val="40000"/>
                  </a:schemeClr>
                </a:solidFill>
                <a:latin typeface="Arial" pitchFamily="34" charset="0"/>
                <a:cs typeface="Arial" pitchFamily="34" charset="0"/>
              </a:rPr>
              <a:t>Presented By:</a:t>
            </a:r>
          </a:p>
          <a:p>
            <a:r>
              <a:rPr lang="en-US" sz="2400" b="1" dirty="0">
                <a:solidFill>
                  <a:schemeClr val="accent1">
                    <a:lumMod val="60000"/>
                    <a:lumOff val="40000"/>
                  </a:schemeClr>
                </a:solidFill>
                <a:latin typeface="Arial"/>
                <a:cs typeface="Arial"/>
              </a:rPr>
              <a:t>SANJAY PRAMANIK</a:t>
            </a:r>
          </a:p>
          <a:p>
            <a:r>
              <a:rPr lang="en-US" sz="2400" b="1" dirty="0">
                <a:solidFill>
                  <a:schemeClr val="accent1">
                    <a:lumMod val="60000"/>
                    <a:lumOff val="40000"/>
                  </a:schemeClr>
                </a:solidFill>
                <a:latin typeface="Arial"/>
                <a:cs typeface="Arial"/>
              </a:rPr>
              <a:t>Noida Institute of Engineering and Technology(NIET)</a:t>
            </a:r>
          </a:p>
          <a:p>
            <a:r>
              <a:rPr lang="en-US" sz="2400" b="1" dirty="0">
                <a:solidFill>
                  <a:schemeClr val="accent1">
                    <a:lumMod val="60000"/>
                    <a:lumOff val="40000"/>
                  </a:schemeClr>
                </a:solidFill>
                <a:latin typeface="Arial"/>
                <a:cs typeface="Arial"/>
              </a:rPr>
              <a:t>Computer Science &amp; Engineering(AI)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410A-81AE-B052-A13F-943A5F3DBDDD}"/>
              </a:ext>
            </a:extLst>
          </p:cNvPr>
          <p:cNvSpPr>
            <a:spLocks noGrp="1"/>
          </p:cNvSpPr>
          <p:nvPr>
            <p:ph type="title"/>
          </p:nvPr>
        </p:nvSpPr>
        <p:spPr>
          <a:xfrm>
            <a:off x="478971" y="576944"/>
            <a:ext cx="11131838" cy="645570"/>
          </a:xfrm>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1EA760F8-E6F3-C3E9-5A2C-7BF4EC257F9F}"/>
              </a:ext>
            </a:extLst>
          </p:cNvPr>
          <p:cNvSpPr>
            <a:spLocks noGrp="1"/>
          </p:cNvSpPr>
          <p:nvPr>
            <p:ph sz="half" idx="1"/>
          </p:nvPr>
        </p:nvSpPr>
        <p:spPr>
          <a:xfrm>
            <a:off x="581193" y="1391479"/>
            <a:ext cx="4437121" cy="372007"/>
          </a:xfrm>
        </p:spPr>
        <p:txBody>
          <a:bodyPr>
            <a:normAutofit fontScale="62500" lnSpcReduction="20000"/>
          </a:bodyPr>
          <a:lstStyle/>
          <a:p>
            <a:r>
              <a:rPr lang="en-IN" dirty="0">
                <a:solidFill>
                  <a:schemeClr val="tx1">
                    <a:lumMod val="95000"/>
                    <a:lumOff val="5000"/>
                  </a:schemeClr>
                </a:solidFill>
              </a:rPr>
              <a:t>Analysis of age group of male and female.</a:t>
            </a:r>
          </a:p>
        </p:txBody>
      </p:sp>
      <p:sp>
        <p:nvSpPr>
          <p:cNvPr id="4" name="Content Placeholder 3">
            <a:extLst>
              <a:ext uri="{FF2B5EF4-FFF2-40B4-BE49-F238E27FC236}">
                <a16:creationId xmlns:a16="http://schemas.microsoft.com/office/drawing/2014/main" id="{6B79E124-D87B-F6F8-FDC3-E1947A9F77EF}"/>
              </a:ext>
            </a:extLst>
          </p:cNvPr>
          <p:cNvSpPr>
            <a:spLocks noGrp="1"/>
          </p:cNvSpPr>
          <p:nvPr>
            <p:ph sz="half" idx="2"/>
          </p:nvPr>
        </p:nvSpPr>
        <p:spPr>
          <a:xfrm>
            <a:off x="6416039" y="1391479"/>
            <a:ext cx="5296989" cy="645570"/>
          </a:xfrm>
        </p:spPr>
        <p:txBody>
          <a:bodyPr>
            <a:normAutofit fontScale="62500" lnSpcReduction="20000"/>
          </a:bodyPr>
          <a:lstStyle/>
          <a:p>
            <a:r>
              <a:rPr lang="en-IN" dirty="0"/>
              <a:t>Purchasing power based on marital status</a:t>
            </a:r>
          </a:p>
          <a:p>
            <a:r>
              <a:rPr lang="en-IN" dirty="0"/>
              <a:t>(most of the buyers are married women and they have high purchasing power</a:t>
            </a:r>
          </a:p>
        </p:txBody>
      </p:sp>
      <p:pic>
        <p:nvPicPr>
          <p:cNvPr id="6" name="Picture 5">
            <a:extLst>
              <a:ext uri="{FF2B5EF4-FFF2-40B4-BE49-F238E27FC236}">
                <a16:creationId xmlns:a16="http://schemas.microsoft.com/office/drawing/2014/main" id="{A3DD59A0-7085-99C6-B158-CC82665B8A28}"/>
              </a:ext>
            </a:extLst>
          </p:cNvPr>
          <p:cNvPicPr>
            <a:picLocks noChangeAspect="1"/>
          </p:cNvPicPr>
          <p:nvPr/>
        </p:nvPicPr>
        <p:blipFill>
          <a:blip r:embed="rId2"/>
          <a:stretch>
            <a:fillRect/>
          </a:stretch>
        </p:blipFill>
        <p:spPr>
          <a:xfrm>
            <a:off x="581192" y="1941319"/>
            <a:ext cx="4835706" cy="4339737"/>
          </a:xfrm>
          <a:prstGeom prst="rect">
            <a:avLst/>
          </a:prstGeom>
        </p:spPr>
      </p:pic>
      <p:pic>
        <p:nvPicPr>
          <p:cNvPr id="8" name="Picture 7">
            <a:extLst>
              <a:ext uri="{FF2B5EF4-FFF2-40B4-BE49-F238E27FC236}">
                <a16:creationId xmlns:a16="http://schemas.microsoft.com/office/drawing/2014/main" id="{59C26162-C24E-C35D-A26B-8F8E9687696F}"/>
              </a:ext>
            </a:extLst>
          </p:cNvPr>
          <p:cNvPicPr>
            <a:picLocks noChangeAspect="1"/>
          </p:cNvPicPr>
          <p:nvPr/>
        </p:nvPicPr>
        <p:blipFill>
          <a:blip r:embed="rId3"/>
          <a:stretch>
            <a:fillRect/>
          </a:stretch>
        </p:blipFill>
        <p:spPr>
          <a:xfrm>
            <a:off x="6595345" y="2475458"/>
            <a:ext cx="4562512" cy="3805598"/>
          </a:xfrm>
          <a:prstGeom prst="rect">
            <a:avLst/>
          </a:prstGeom>
        </p:spPr>
      </p:pic>
    </p:spTree>
    <p:extLst>
      <p:ext uri="{BB962C8B-B14F-4D97-AF65-F5344CB8AC3E}">
        <p14:creationId xmlns:p14="http://schemas.microsoft.com/office/powerpoint/2010/main" val="426529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502A-4D65-7DC9-74B0-73B8A802FF3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5F579D97-0048-7E11-C65C-377881A6312D}"/>
              </a:ext>
            </a:extLst>
          </p:cNvPr>
          <p:cNvSpPr>
            <a:spLocks noGrp="1"/>
          </p:cNvSpPr>
          <p:nvPr>
            <p:ph sz="half" idx="1"/>
          </p:nvPr>
        </p:nvSpPr>
        <p:spPr>
          <a:xfrm>
            <a:off x="581194" y="1391479"/>
            <a:ext cx="4491550" cy="274035"/>
          </a:xfrm>
        </p:spPr>
        <p:txBody>
          <a:bodyPr>
            <a:normAutofit fontScale="77500" lnSpcReduction="20000"/>
          </a:bodyPr>
          <a:lstStyle/>
          <a:p>
            <a:r>
              <a:rPr lang="en-IN" dirty="0"/>
              <a:t>Occupation of people:</a:t>
            </a:r>
          </a:p>
        </p:txBody>
      </p:sp>
      <p:sp>
        <p:nvSpPr>
          <p:cNvPr id="4" name="Content Placeholder 3">
            <a:extLst>
              <a:ext uri="{FF2B5EF4-FFF2-40B4-BE49-F238E27FC236}">
                <a16:creationId xmlns:a16="http://schemas.microsoft.com/office/drawing/2014/main" id="{3183DEE0-6B0C-8CD7-41B0-1AAF82B0410D}"/>
              </a:ext>
            </a:extLst>
          </p:cNvPr>
          <p:cNvSpPr>
            <a:spLocks noGrp="1"/>
          </p:cNvSpPr>
          <p:nvPr>
            <p:ph sz="half" idx="2"/>
          </p:nvPr>
        </p:nvSpPr>
        <p:spPr>
          <a:xfrm>
            <a:off x="755467" y="3872079"/>
            <a:ext cx="5438504" cy="492856"/>
          </a:xfrm>
        </p:spPr>
        <p:txBody>
          <a:bodyPr>
            <a:normAutofit fontScale="77500" lnSpcReduction="20000"/>
          </a:bodyPr>
          <a:lstStyle/>
          <a:p>
            <a:r>
              <a:rPr lang="en-IN" dirty="0"/>
              <a:t>Product category:</a:t>
            </a:r>
          </a:p>
        </p:txBody>
      </p:sp>
      <p:pic>
        <p:nvPicPr>
          <p:cNvPr id="6" name="Picture 5">
            <a:extLst>
              <a:ext uri="{FF2B5EF4-FFF2-40B4-BE49-F238E27FC236}">
                <a16:creationId xmlns:a16="http://schemas.microsoft.com/office/drawing/2014/main" id="{ADE5733E-39F7-2A8D-FC03-0E2FE107C99B}"/>
              </a:ext>
            </a:extLst>
          </p:cNvPr>
          <p:cNvPicPr>
            <a:picLocks noChangeAspect="1"/>
          </p:cNvPicPr>
          <p:nvPr/>
        </p:nvPicPr>
        <p:blipFill>
          <a:blip r:embed="rId2"/>
          <a:stretch>
            <a:fillRect/>
          </a:stretch>
        </p:blipFill>
        <p:spPr>
          <a:xfrm>
            <a:off x="994952" y="1751007"/>
            <a:ext cx="8780419" cy="1964429"/>
          </a:xfrm>
          <a:prstGeom prst="rect">
            <a:avLst/>
          </a:prstGeom>
        </p:spPr>
      </p:pic>
      <p:pic>
        <p:nvPicPr>
          <p:cNvPr id="8" name="Picture 7">
            <a:extLst>
              <a:ext uri="{FF2B5EF4-FFF2-40B4-BE49-F238E27FC236}">
                <a16:creationId xmlns:a16="http://schemas.microsoft.com/office/drawing/2014/main" id="{EE89BF77-36D7-C16B-494D-4BCD050867BE}"/>
              </a:ext>
            </a:extLst>
          </p:cNvPr>
          <p:cNvPicPr>
            <a:picLocks noChangeAspect="1"/>
          </p:cNvPicPr>
          <p:nvPr/>
        </p:nvPicPr>
        <p:blipFill>
          <a:blip r:embed="rId3"/>
          <a:stretch>
            <a:fillRect/>
          </a:stretch>
        </p:blipFill>
        <p:spPr>
          <a:xfrm>
            <a:off x="994952" y="4243930"/>
            <a:ext cx="8780419" cy="2184277"/>
          </a:xfrm>
          <a:prstGeom prst="rect">
            <a:avLst/>
          </a:prstGeom>
        </p:spPr>
      </p:pic>
    </p:spTree>
    <p:extLst>
      <p:ext uri="{BB962C8B-B14F-4D97-AF65-F5344CB8AC3E}">
        <p14:creationId xmlns:p14="http://schemas.microsoft.com/office/powerpoint/2010/main" val="425247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219C-E198-0F20-1F5B-0A2FCE458681}"/>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11FB6B49-CDD8-AC38-E28D-90FAE3EA4E81}"/>
              </a:ext>
            </a:extLst>
          </p:cNvPr>
          <p:cNvSpPr>
            <a:spLocks noGrp="1"/>
          </p:cNvSpPr>
          <p:nvPr>
            <p:ph sz="half" idx="1"/>
          </p:nvPr>
        </p:nvSpPr>
        <p:spPr>
          <a:xfrm>
            <a:off x="581193" y="1391480"/>
            <a:ext cx="4611293" cy="328464"/>
          </a:xfrm>
        </p:spPr>
        <p:txBody>
          <a:bodyPr>
            <a:noAutofit/>
          </a:bodyPr>
          <a:lstStyle/>
          <a:p>
            <a:r>
              <a:rPr lang="en-IN" sz="1600" dirty="0"/>
              <a:t>Highest selling Products </a:t>
            </a:r>
          </a:p>
        </p:txBody>
      </p:sp>
      <p:sp>
        <p:nvSpPr>
          <p:cNvPr id="4" name="Content Placeholder 3">
            <a:extLst>
              <a:ext uri="{FF2B5EF4-FFF2-40B4-BE49-F238E27FC236}">
                <a16:creationId xmlns:a16="http://schemas.microsoft.com/office/drawing/2014/main" id="{4D63A1BC-D416-1ABE-2B30-9488EDC47D87}"/>
              </a:ext>
            </a:extLst>
          </p:cNvPr>
          <p:cNvSpPr>
            <a:spLocks noGrp="1"/>
          </p:cNvSpPr>
          <p:nvPr>
            <p:ph sz="half" idx="2"/>
          </p:nvPr>
        </p:nvSpPr>
        <p:spPr>
          <a:xfrm>
            <a:off x="439678" y="4932462"/>
            <a:ext cx="11029616" cy="1620738"/>
          </a:xfrm>
        </p:spPr>
        <p:txBody>
          <a:bodyPr>
            <a:noAutofit/>
          </a:bodyPr>
          <a:lstStyle/>
          <a:p>
            <a:r>
              <a:rPr lang="en-US" sz="1600" i="1" dirty="0">
                <a:highlight>
                  <a:srgbClr val="FFFFFF"/>
                </a:highlight>
                <a:latin typeface="system-ui"/>
              </a:rPr>
              <a:t>F</a:t>
            </a:r>
            <a:r>
              <a:rPr lang="en-US" sz="1600" b="0" i="1" dirty="0">
                <a:effectLst/>
                <a:highlight>
                  <a:srgbClr val="FFFFFF"/>
                </a:highlight>
                <a:latin typeface="system-ui"/>
              </a:rPr>
              <a:t>rom above graphs we can see that most of the sold products are from Food, Clothing and Electronics category.</a:t>
            </a:r>
          </a:p>
          <a:p>
            <a:r>
              <a:rPr lang="en-US" sz="1800" dirty="0">
                <a:solidFill>
                  <a:schemeClr val="tx1">
                    <a:lumMod val="95000"/>
                    <a:lumOff val="5000"/>
                  </a:schemeClr>
                </a:solidFill>
                <a:highlight>
                  <a:srgbClr val="FFFFFF"/>
                </a:highlight>
                <a:latin typeface="system-ui"/>
              </a:rPr>
              <a:t>F</a:t>
            </a:r>
            <a:r>
              <a:rPr lang="en-US" sz="1800" b="0" i="0" dirty="0">
                <a:solidFill>
                  <a:schemeClr val="tx1">
                    <a:lumMod val="95000"/>
                    <a:lumOff val="5000"/>
                  </a:schemeClr>
                </a:solidFill>
                <a:effectLst/>
                <a:highlight>
                  <a:srgbClr val="FFFFFF"/>
                </a:highlight>
                <a:latin typeface="system-ui"/>
              </a:rPr>
              <a:t>rom the following analysis of various data set it concludes that Married women Age Group: 26-35 years Geographical Location: Uttar Pradesh (UP), Maharashtra, and Karnataka Employment Sectors: Information Technology (IT) Healthcare Aviation Consumer Behavior These women are identified as being more likely to purchase different types of products from the market</a:t>
            </a:r>
            <a:r>
              <a:rPr lang="en-US" sz="1600" b="0" i="0" dirty="0">
                <a:effectLst/>
                <a:highlight>
                  <a:srgbClr val="FFFFFF"/>
                </a:highlight>
                <a:latin typeface="system-ui"/>
              </a:rPr>
              <a:t>. </a:t>
            </a:r>
            <a:endParaRPr lang="en-IN" sz="1600" dirty="0"/>
          </a:p>
        </p:txBody>
      </p:sp>
      <p:pic>
        <p:nvPicPr>
          <p:cNvPr id="6" name="Picture 5">
            <a:extLst>
              <a:ext uri="{FF2B5EF4-FFF2-40B4-BE49-F238E27FC236}">
                <a16:creationId xmlns:a16="http://schemas.microsoft.com/office/drawing/2014/main" id="{7BB7AD1C-9A6C-7156-0095-4411BE39A461}"/>
              </a:ext>
            </a:extLst>
          </p:cNvPr>
          <p:cNvPicPr>
            <a:picLocks noChangeAspect="1"/>
          </p:cNvPicPr>
          <p:nvPr/>
        </p:nvPicPr>
        <p:blipFill>
          <a:blip r:embed="rId2"/>
          <a:stretch>
            <a:fillRect/>
          </a:stretch>
        </p:blipFill>
        <p:spPr>
          <a:xfrm>
            <a:off x="0" y="1760400"/>
            <a:ext cx="11440886" cy="3131606"/>
          </a:xfrm>
          <a:prstGeom prst="rect">
            <a:avLst/>
          </a:prstGeom>
        </p:spPr>
      </p:pic>
    </p:spTree>
    <p:extLst>
      <p:ext uri="{BB962C8B-B14F-4D97-AF65-F5344CB8AC3E}">
        <p14:creationId xmlns:p14="http://schemas.microsoft.com/office/powerpoint/2010/main" val="202177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IN" sz="2000" dirty="0"/>
              <a:t>In this project we had data of market sales and after applying the processes to analyse the data of Sale of different products by different peoples based on their interest and profession, we conclude that , </a:t>
            </a:r>
            <a:r>
              <a:rPr lang="en-US" sz="2000" dirty="0"/>
              <a:t>The analysis successfully uncovers important trends and patterns in the market sales data. Key findings include gender-specific purchasing behaviors, age group trends, geographic sales distribution, and the impact of occupation and marital status on sales. These insights can be leveraged to refine marketing strategies, optimize inventory, and enhance customer targeting, ultimately driving increased sales and customer satisfaction.</a:t>
            </a:r>
            <a:endParaRPr lang="en-IN" sz="2000" dirty="0"/>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74955"/>
            <a:ext cx="11029615" cy="4673324"/>
          </a:xfrm>
        </p:spPr>
        <p:txBody>
          <a:bodyPr>
            <a:normAutofit lnSpcReduction="10000"/>
          </a:bodyPr>
          <a:lstStyle/>
          <a:p>
            <a:pPr marL="0" indent="0">
              <a:buNone/>
            </a:pPr>
            <a:endParaRPr lang="en-US" sz="2000" b="1" dirty="0"/>
          </a:p>
          <a:p>
            <a:r>
              <a:rPr lang="en-US" sz="2000" dirty="0"/>
              <a:t>Future enhancements to this analysis could include:</a:t>
            </a:r>
          </a:p>
          <a:p>
            <a:pPr>
              <a:buFont typeface="Arial" panose="020B0604020202020204" pitchFamily="34" charset="0"/>
              <a:buChar char="•"/>
            </a:pPr>
            <a:r>
              <a:rPr lang="en-US" sz="2000" b="1" dirty="0"/>
              <a:t>Predictive Modeling:</a:t>
            </a:r>
            <a:r>
              <a:rPr lang="en-US" sz="2000" dirty="0"/>
              <a:t> Implement machine learning models to forecast future sales trends and customer behaviors based on historical data.</a:t>
            </a:r>
          </a:p>
          <a:p>
            <a:pPr>
              <a:buFont typeface="Arial" panose="020B0604020202020204" pitchFamily="34" charset="0"/>
              <a:buChar char="•"/>
            </a:pPr>
            <a:r>
              <a:rPr lang="en-US" sz="2000" b="1" dirty="0"/>
              <a:t>Segmentation Analysis:</a:t>
            </a:r>
            <a:r>
              <a:rPr lang="en-US" sz="2000" dirty="0"/>
              <a:t> Perform deeper customer segmentation to target specific groups with tailored marketing campaigns.</a:t>
            </a:r>
          </a:p>
          <a:p>
            <a:pPr>
              <a:buFont typeface="Arial" panose="020B0604020202020204" pitchFamily="34" charset="0"/>
              <a:buChar char="•"/>
            </a:pPr>
            <a:r>
              <a:rPr lang="en-US" sz="2000" b="1" dirty="0"/>
              <a:t>Real-Time Analytics:</a:t>
            </a:r>
            <a:r>
              <a:rPr lang="en-US" sz="2000" dirty="0"/>
              <a:t> Integrate real-time data analytics to provide up-to-date insights and enable immediate action.</a:t>
            </a:r>
          </a:p>
          <a:p>
            <a:pPr>
              <a:buFont typeface="Arial" panose="020B0604020202020204" pitchFamily="34" charset="0"/>
              <a:buChar char="•"/>
            </a:pPr>
            <a:r>
              <a:rPr lang="en-US" sz="2000" b="1" dirty="0"/>
              <a:t>Enhanced Visualizations:</a:t>
            </a:r>
            <a:r>
              <a:rPr lang="en-US" sz="2000" dirty="0"/>
              <a:t> Develop interactive dashboards using tools like Tableau or Power BI for more dynamic and user-friendly data exploration.</a:t>
            </a:r>
          </a:p>
          <a:p>
            <a:pPr>
              <a:buFont typeface="Arial" panose="020B0604020202020204" pitchFamily="34" charset="0"/>
              <a:buChar char="•"/>
            </a:pPr>
            <a:r>
              <a:rPr lang="en-US" sz="2000" b="1" dirty="0"/>
              <a:t>Additional Data Sources:</a:t>
            </a:r>
            <a:r>
              <a:rPr lang="en-US" sz="2000" dirty="0"/>
              <a:t> Incorporate additional data sources such as social media sentiment, economic indicators, and competitor analysis for a more holistic view.</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860CA3E2-E2A6-F2B7-76B2-B8EBB5357E69}"/>
              </a:ext>
            </a:extLst>
          </p:cNvPr>
          <p:cNvSpPr>
            <a:spLocks noGrp="1" noChangeArrowheads="1"/>
          </p:cNvSpPr>
          <p:nvPr>
            <p:ph idx="1"/>
          </p:nvPr>
        </p:nvSpPr>
        <p:spPr bwMode="auto">
          <a:xfrm>
            <a:off x="581193" y="1305800"/>
            <a:ext cx="11029615" cy="5057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lvl="0" indent="-228600" defTabSz="914400">
              <a:lnSpc>
                <a:spcPct val="115000"/>
              </a:lnSpc>
              <a:spcBef>
                <a:spcPts val="1000"/>
              </a:spcBef>
              <a:spcAft>
                <a:spcPts val="0"/>
              </a:spcAft>
              <a:buClr>
                <a:srgbClr val="111111"/>
              </a:buClr>
              <a:buSzPts val="1200"/>
              <a:buFont typeface="Roboto"/>
              <a:buAutoNum type="arabicPeriod"/>
              <a:defRPr/>
            </a:pPr>
            <a:r>
              <a:rPr lang="en-IN" sz="2000" kern="0" dirty="0">
                <a:solidFill>
                  <a:srgbClr val="111111"/>
                </a:solidFill>
                <a:latin typeface="Times New Roman" panose="02020603050405020304" pitchFamily="18" charset="0"/>
                <a:ea typeface="Roboto"/>
                <a:cs typeface="Times New Roman" panose="02020603050405020304" pitchFamily="18" charset="0"/>
                <a:sym typeface="Roboto"/>
              </a:rPr>
              <a:t>McKinney &amp; others, “pandas: powerful Python data analysis toolkit”, 2010.</a:t>
            </a:r>
          </a:p>
          <a:p>
            <a:pPr marL="228600" lvl="0" indent="-228600" defTabSz="914400">
              <a:lnSpc>
                <a:spcPct val="115000"/>
              </a:lnSpc>
              <a:spcBef>
                <a:spcPts val="1000"/>
              </a:spcBef>
              <a:spcAft>
                <a:spcPts val="0"/>
              </a:spcAft>
              <a:buClr>
                <a:srgbClr val="111111"/>
              </a:buClr>
              <a:buSzPts val="1200"/>
              <a:buFont typeface="Roboto"/>
              <a:buAutoNum type="arabicPeriod"/>
              <a:defRPr/>
            </a:pPr>
            <a:r>
              <a:rPr lang="en-IN" sz="2000" kern="0" dirty="0">
                <a:solidFill>
                  <a:srgbClr val="111111"/>
                </a:solidFill>
                <a:latin typeface="Times New Roman" panose="02020603050405020304" pitchFamily="18" charset="0"/>
                <a:ea typeface="Roboto"/>
                <a:cs typeface="Times New Roman" panose="02020603050405020304" pitchFamily="18" charset="0"/>
                <a:sym typeface="Roboto"/>
              </a:rPr>
              <a:t>Hunter, J. D., “Matplotlib: Visualization with Python”, 2007.</a:t>
            </a:r>
          </a:p>
          <a:p>
            <a:pPr marL="228600" lvl="0" indent="-228600" defTabSz="914400">
              <a:lnSpc>
                <a:spcPct val="115000"/>
              </a:lnSpc>
              <a:spcBef>
                <a:spcPts val="1000"/>
              </a:spcBef>
              <a:spcAft>
                <a:spcPts val="0"/>
              </a:spcAft>
              <a:buClr>
                <a:srgbClr val="111111"/>
              </a:buClr>
              <a:buSzPts val="1200"/>
              <a:buFont typeface="Roboto"/>
              <a:buAutoNum type="arabicPeriod"/>
              <a:defRPr/>
            </a:pPr>
            <a:r>
              <a:rPr lang="en-IN" sz="2000" kern="0" dirty="0">
                <a:solidFill>
                  <a:srgbClr val="111111"/>
                </a:solidFill>
                <a:latin typeface="Times New Roman" panose="02020603050405020304" pitchFamily="18" charset="0"/>
                <a:ea typeface="Roboto"/>
                <a:cs typeface="Times New Roman" panose="02020603050405020304" pitchFamily="18" charset="0"/>
                <a:sym typeface="Roboto"/>
              </a:rPr>
              <a:t>Waskom M., “Seaborn: statistical data visualization”, 2021</a:t>
            </a: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Pandas Documentation:</a:t>
            </a:r>
            <a:r>
              <a:rPr kumimoji="0" lang="en-US" altLang="en-US" sz="1800" b="0" i="0" u="none" strike="noStrike" cap="none" normalizeH="0" baseline="0" dirty="0">
                <a:ln>
                  <a:noFill/>
                </a:ln>
                <a:solidFill>
                  <a:schemeClr val="tx1"/>
                </a:solidFill>
                <a:effectLst/>
                <a:latin typeface="Arial" panose="020B0604020202020204" pitchFamily="34" charset="0"/>
              </a:rPr>
              <a:t> Pandas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Official documentation for the Pandas library, which provides extensive tools for data manipulation and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Seaborn Documentation:</a:t>
            </a:r>
            <a:r>
              <a:rPr kumimoji="0" lang="en-US" altLang="en-US" sz="1800" b="0" i="0" u="none" strike="noStrike" cap="none" normalizeH="0" baseline="0" dirty="0">
                <a:ln>
                  <a:noFill/>
                </a:ln>
                <a:solidFill>
                  <a:schemeClr val="tx1"/>
                </a:solidFill>
                <a:effectLst/>
                <a:latin typeface="Arial" panose="020B0604020202020204" pitchFamily="34" charset="0"/>
              </a:rPr>
              <a:t> Seaborn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Official documentation for the Seaborn library, which offers advanced visualization capabilities built on top of Matplotlib.</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Documentation:</a:t>
            </a:r>
            <a:r>
              <a:rPr kumimoji="0" lang="en-US" altLang="en-US" sz="1800" b="0" i="0" u="none" strike="noStrike" cap="none" normalizeH="0" baseline="0" dirty="0">
                <a:ln>
                  <a:noFill/>
                </a:ln>
                <a:solidFill>
                  <a:schemeClr val="tx1"/>
                </a:solidFill>
                <a:effectLst/>
                <a:latin typeface="Arial" panose="020B0604020202020204" pitchFamily="34" charset="0"/>
              </a:rPr>
              <a:t> Matplotlib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Official documentation for the Matplotlib library, a comprehensive library for creating static, animated, and interactive visualizations in Python.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Analysis and Visualization Libraries:</a:t>
            </a:r>
            <a:r>
              <a:rPr kumimoji="0" lang="en-US" altLang="en-US" sz="1800" b="0" i="0" u="none" strike="noStrike" cap="none" normalizeH="0" baseline="0" dirty="0">
                <a:ln>
                  <a:noFill/>
                </a:ln>
                <a:solidFill>
                  <a:schemeClr val="tx1"/>
                </a:solidFill>
                <a:effectLst/>
                <a:latin typeface="Arial" panose="020B0604020202020204" pitchFamily="34" charset="0"/>
              </a:rPr>
              <a:t> Python Data Analysis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Exploratory Data Analysis Techniques:</a:t>
            </a:r>
            <a:r>
              <a:rPr kumimoji="0" lang="en-US" altLang="en-US" sz="1800" b="0" i="0" u="none" strike="noStrike" cap="none" normalizeH="0" baseline="0" dirty="0">
                <a:ln>
                  <a:noFill/>
                </a:ln>
                <a:solidFill>
                  <a:schemeClr val="tx1"/>
                </a:solidFill>
                <a:effectLst/>
                <a:latin typeface="Arial" panose="020B0604020202020204" pitchFamily="34" charset="0"/>
              </a:rPr>
              <a:t> Towards Data Science - EDA </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6A413A1D-91ED-95C3-1F05-8F52AD6E5416}"/>
              </a:ext>
            </a:extLst>
          </p:cNvPr>
          <p:cNvPicPr>
            <a:picLocks noChangeAspect="1"/>
          </p:cNvPicPr>
          <p:nvPr/>
        </p:nvPicPr>
        <p:blipFill>
          <a:blip r:embed="rId2"/>
          <a:stretch>
            <a:fillRect/>
          </a:stretch>
        </p:blipFill>
        <p:spPr>
          <a:xfrm>
            <a:off x="3135799" y="1550375"/>
            <a:ext cx="5920401" cy="4605469"/>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0B5C1E8E-4C9A-ACEA-7F07-004E1E8BA4F0}"/>
              </a:ext>
            </a:extLst>
          </p:cNvPr>
          <p:cNvPicPr>
            <a:picLocks noChangeAspect="1"/>
          </p:cNvPicPr>
          <p:nvPr/>
        </p:nvPicPr>
        <p:blipFill>
          <a:blip r:embed="rId2"/>
          <a:stretch>
            <a:fillRect/>
          </a:stretch>
        </p:blipFill>
        <p:spPr>
          <a:xfrm>
            <a:off x="3115797" y="1487180"/>
            <a:ext cx="5960405" cy="4653424"/>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206830" y="1458685"/>
            <a:ext cx="11403978" cy="5475528"/>
          </a:xfrm>
        </p:spPr>
        <p:txBody>
          <a:bodyPr>
            <a:normAutofit/>
          </a:bodyPr>
          <a:lstStyle/>
          <a:p>
            <a:pPr marL="305435" indent="-305435" algn="just"/>
            <a:r>
              <a:rPr lang="en-US" sz="1800" dirty="0">
                <a:solidFill>
                  <a:schemeClr val="tx1">
                    <a:lumMod val="95000"/>
                    <a:lumOff val="5000"/>
                  </a:schemeClr>
                </a:solidFill>
              </a:rPr>
              <a:t>In a competitive business environment, understanding sales trends and customer behavior is crucial. The company has accumulated vast amounts of sales data over the years. However, this data has not been fully utilized to its potential. Analyzing this data can uncover valuable insights that can inform strategic decisions, optimize marketing efforts, and ultimately drive revenue growth.</a:t>
            </a:r>
          </a:p>
          <a:p>
            <a:pPr algn="just"/>
            <a:r>
              <a:rPr lang="en-US" sz="1800" dirty="0">
                <a:solidFill>
                  <a:schemeClr val="tx1">
                    <a:lumMod val="95000"/>
                    <a:lumOff val="5000"/>
                  </a:schemeClr>
                </a:solidFill>
              </a:rPr>
              <a:t>The company faces challenges in effectively utilizing its extensive sales data to inform strategic decisions. Key issues include:</a:t>
            </a:r>
          </a:p>
          <a:p>
            <a:pPr algn="just">
              <a:buFont typeface="+mj-lt"/>
              <a:buAutoNum type="arabicPeriod"/>
            </a:pPr>
            <a:r>
              <a:rPr lang="en-US" sz="1800" b="1" dirty="0">
                <a:solidFill>
                  <a:schemeClr val="tx1">
                    <a:lumMod val="95000"/>
                    <a:lumOff val="5000"/>
                  </a:schemeClr>
                </a:solidFill>
              </a:rPr>
              <a:t>Data Disparity:</a:t>
            </a:r>
            <a:r>
              <a:rPr lang="en-US" sz="1800" dirty="0">
                <a:solidFill>
                  <a:schemeClr val="tx1">
                    <a:lumMod val="95000"/>
                    <a:lumOff val="5000"/>
                  </a:schemeClr>
                </a:solidFill>
              </a:rPr>
              <a:t> Sales data is scattered across various platforms and formats, leading to difficulties in consolidation and analysis.</a:t>
            </a:r>
          </a:p>
          <a:p>
            <a:pPr algn="just">
              <a:buFont typeface="+mj-lt"/>
              <a:buAutoNum type="arabicPeriod"/>
            </a:pPr>
            <a:r>
              <a:rPr lang="en-US" sz="1800" b="1" dirty="0">
                <a:solidFill>
                  <a:schemeClr val="tx1">
                    <a:lumMod val="95000"/>
                    <a:lumOff val="5000"/>
                  </a:schemeClr>
                </a:solidFill>
              </a:rPr>
              <a:t>Trend Detection:</a:t>
            </a:r>
            <a:r>
              <a:rPr lang="en-US" sz="1800" dirty="0">
                <a:solidFill>
                  <a:schemeClr val="tx1">
                    <a:lumMod val="95000"/>
                    <a:lumOff val="5000"/>
                  </a:schemeClr>
                </a:solidFill>
              </a:rPr>
              <a:t> Identifying significant trends and patterns within the data is complex, hindering the ability to forecast sales and respond to market changes.</a:t>
            </a:r>
          </a:p>
          <a:p>
            <a:pPr algn="just">
              <a:buFont typeface="+mj-lt"/>
              <a:buAutoNum type="arabicPeriod"/>
            </a:pPr>
            <a:r>
              <a:rPr lang="en-US" sz="1800" b="1" dirty="0">
                <a:solidFill>
                  <a:schemeClr val="tx1">
                    <a:lumMod val="95000"/>
                    <a:lumOff val="5000"/>
                  </a:schemeClr>
                </a:solidFill>
              </a:rPr>
              <a:t>Customer Insights:</a:t>
            </a:r>
            <a:r>
              <a:rPr lang="en-US" sz="1800" dirty="0">
                <a:solidFill>
                  <a:schemeClr val="tx1">
                    <a:lumMod val="95000"/>
                    <a:lumOff val="5000"/>
                  </a:schemeClr>
                </a:solidFill>
              </a:rPr>
              <a:t> There is a lack of detailed understanding of customer segments and their purchasing behaviors, affecting the precision of targeted marketing efforts.</a:t>
            </a:r>
          </a:p>
          <a:p>
            <a:pPr marL="0" indent="0" algn="just">
              <a:buNone/>
            </a:pPr>
            <a:r>
              <a:rPr lang="en-US" sz="1800" b="1" dirty="0">
                <a:solidFill>
                  <a:schemeClr val="tx1">
                    <a:lumMod val="95000"/>
                    <a:lumOff val="5000"/>
                  </a:schemeClr>
                </a:solidFill>
              </a:rPr>
              <a:t>4. Performance Metrics:</a:t>
            </a:r>
            <a:r>
              <a:rPr lang="en-US" sz="1800" dirty="0">
                <a:solidFill>
                  <a:schemeClr val="tx1">
                    <a:lumMod val="95000"/>
                    <a:lumOff val="5000"/>
                  </a:schemeClr>
                </a:solidFill>
              </a:rPr>
              <a:t> There is a need for robust performance metrics to evaluate the effectiveness of                         .    sales strategies and marketing campaigns.</a:t>
            </a:r>
          </a:p>
          <a:p>
            <a:pPr marL="305435" indent="-305435"/>
            <a:endParaRPr lang="en-IN" sz="2000" dirty="0">
              <a:solidFill>
                <a:schemeClr val="tx1">
                  <a:lumMod val="95000"/>
                  <a:lumOff val="5000"/>
                </a:schemeClr>
              </a:solidFill>
            </a:endParaRPr>
          </a:p>
          <a:p>
            <a:pPr marL="305435" indent="-305435"/>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Rectangle 1">
            <a:extLst>
              <a:ext uri="{FF2B5EF4-FFF2-40B4-BE49-F238E27FC236}">
                <a16:creationId xmlns:a16="http://schemas.microsoft.com/office/drawing/2014/main" id="{8D49FEFB-FD84-65BA-B9A9-75C83DCBB38F}"/>
              </a:ext>
            </a:extLst>
          </p:cNvPr>
          <p:cNvSpPr>
            <a:spLocks noGrp="1" noChangeArrowheads="1"/>
          </p:cNvSpPr>
          <p:nvPr>
            <p:ph idx="1"/>
          </p:nvPr>
        </p:nvSpPr>
        <p:spPr bwMode="auto">
          <a:xfrm>
            <a:off x="404896" y="1210300"/>
            <a:ext cx="11382208" cy="5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US" sz="1800" b="1" dirty="0">
                <a:solidFill>
                  <a:schemeClr val="tx1">
                    <a:lumMod val="95000"/>
                    <a:lumOff val="5000"/>
                  </a:schemeClr>
                </a:solidFill>
              </a:rPr>
              <a:t>Data Collection:</a:t>
            </a:r>
            <a:r>
              <a:rPr lang="en-US" sz="1800" dirty="0">
                <a:solidFill>
                  <a:schemeClr val="tx1">
                    <a:lumMod val="95000"/>
                    <a:lumOff val="5000"/>
                  </a:schemeClr>
                </a:solidFill>
              </a:rPr>
              <a:t> Gather extensive sales data from various sources, ensuring the dataset is comprehensive and includes all relevant variables.</a:t>
            </a:r>
          </a:p>
          <a:p>
            <a:pPr>
              <a:buFont typeface="+mj-lt"/>
              <a:buAutoNum type="arabicPeriod"/>
            </a:pPr>
            <a:r>
              <a:rPr lang="en-US" sz="1800" b="1" dirty="0">
                <a:solidFill>
                  <a:schemeClr val="tx1">
                    <a:lumMod val="95000"/>
                    <a:lumOff val="5000"/>
                  </a:schemeClr>
                </a:solidFill>
              </a:rPr>
              <a:t>Data Preprocessing:</a:t>
            </a:r>
            <a:r>
              <a:rPr lang="en-US" sz="1800" dirty="0">
                <a:solidFill>
                  <a:schemeClr val="tx1">
                    <a:lumMod val="95000"/>
                    <a:lumOff val="5000"/>
                  </a:schemeClr>
                </a:solidFill>
              </a:rPr>
              <a:t> Clean and preprocess the data to handle inconsistencies, missing values, and ensure that all data is in a suitable format for analysis. This includes removing irrelevant columns, handling null values, and converting data types as necessary.</a:t>
            </a:r>
          </a:p>
          <a:p>
            <a:pPr>
              <a:buFont typeface="+mj-lt"/>
              <a:buAutoNum type="arabicPeriod"/>
            </a:pPr>
            <a:r>
              <a:rPr lang="en-US" sz="1800" b="1" dirty="0">
                <a:solidFill>
                  <a:schemeClr val="tx1">
                    <a:lumMod val="95000"/>
                    <a:lumOff val="5000"/>
                  </a:schemeClr>
                </a:solidFill>
              </a:rPr>
              <a:t>Exploratory Data Analysis (EDA):</a:t>
            </a:r>
            <a:r>
              <a:rPr lang="en-US" sz="1800" dirty="0">
                <a:solidFill>
                  <a:schemeClr val="tx1">
                    <a:lumMod val="95000"/>
                    <a:lumOff val="5000"/>
                  </a:schemeClr>
                </a:solidFill>
              </a:rPr>
              <a:t> Conduct a thorough EDA to understand the underlying patterns and relationships within the data. This step involves generating descriptive statistics, visualizing data distributions, and identifying correlations.</a:t>
            </a:r>
          </a:p>
          <a:p>
            <a:pPr>
              <a:buFont typeface="+mj-lt"/>
              <a:buAutoNum type="arabicPeriod"/>
            </a:pPr>
            <a:r>
              <a:rPr lang="en-US" sz="1800" b="1" dirty="0">
                <a:solidFill>
                  <a:schemeClr val="tx1">
                    <a:lumMod val="95000"/>
                    <a:lumOff val="5000"/>
                  </a:schemeClr>
                </a:solidFill>
              </a:rPr>
              <a:t>Data Visualization:</a:t>
            </a:r>
            <a:r>
              <a:rPr lang="en-US" sz="1800" dirty="0">
                <a:solidFill>
                  <a:schemeClr val="tx1">
                    <a:lumMod val="95000"/>
                    <a:lumOff val="5000"/>
                  </a:schemeClr>
                </a:solidFill>
              </a:rPr>
              <a:t> Utilize powerful visualization tools to create intuitive and informative charts and graphs. This helps in understanding complex data patterns and communicating insights effectively.</a:t>
            </a:r>
          </a:p>
          <a:p>
            <a:pPr>
              <a:buFont typeface="+mj-lt"/>
              <a:buAutoNum type="arabicPeriod"/>
            </a:pPr>
            <a:r>
              <a:rPr lang="en-US" sz="1800" b="1" dirty="0">
                <a:solidFill>
                  <a:schemeClr val="tx1">
                    <a:lumMod val="95000"/>
                    <a:lumOff val="5000"/>
                  </a:schemeClr>
                </a:solidFill>
              </a:rPr>
              <a:t>Reporting and Insights:</a:t>
            </a:r>
            <a:r>
              <a:rPr lang="en-US" sz="1800" dirty="0">
                <a:solidFill>
                  <a:schemeClr val="tx1">
                    <a:lumMod val="95000"/>
                    <a:lumOff val="5000"/>
                  </a:schemeClr>
                </a:solidFill>
              </a:rPr>
              <a:t> Summarize the findings in detailed reports, highlighting key insights and actionable recommendations. This includes identifying high-performing products, customer segments, and geographic regions.</a:t>
            </a:r>
          </a:p>
          <a:p>
            <a:pPr>
              <a:buFont typeface="+mj-lt"/>
              <a:buAutoNum type="arabicPeriod"/>
            </a:pPr>
            <a:r>
              <a:rPr lang="en-US" sz="1800" b="1" dirty="0">
                <a:solidFill>
                  <a:schemeClr val="tx1">
                    <a:lumMod val="95000"/>
                    <a:lumOff val="5000"/>
                  </a:schemeClr>
                </a:solidFill>
              </a:rPr>
              <a:t>Predictive Analytics:</a:t>
            </a:r>
            <a:r>
              <a:rPr lang="en-US" sz="1800" dirty="0">
                <a:solidFill>
                  <a:schemeClr val="tx1">
                    <a:lumMod val="95000"/>
                    <a:lumOff val="5000"/>
                  </a:schemeClr>
                </a:solidFill>
              </a:rPr>
              <a:t> Optionally, incorporate predictive analytics to forecast future sales trends and customer behaviors, allowing for proactive decision-making</a:t>
            </a:r>
            <a:r>
              <a:rPr lang="en-US" dirty="0"/>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E3F7-AA9C-92CA-92BB-C161E7EC134D}"/>
              </a:ext>
            </a:extLst>
          </p:cNvPr>
          <p:cNvSpPr>
            <a:spLocks noGrp="1"/>
          </p:cNvSpPr>
          <p:nvPr>
            <p:ph type="title"/>
          </p:nvPr>
        </p:nvSpPr>
        <p:spPr>
          <a:xfrm>
            <a:off x="581192" y="576943"/>
            <a:ext cx="11029616" cy="655509"/>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5" name="Rectangle 2">
            <a:extLst>
              <a:ext uri="{FF2B5EF4-FFF2-40B4-BE49-F238E27FC236}">
                <a16:creationId xmlns:a16="http://schemas.microsoft.com/office/drawing/2014/main" id="{2429D339-B7CC-ADF8-1E43-1C6EF13AE93A}"/>
              </a:ext>
            </a:extLst>
          </p:cNvPr>
          <p:cNvSpPr>
            <a:spLocks noGrp="1" noChangeArrowheads="1"/>
          </p:cNvSpPr>
          <p:nvPr>
            <p:ph idx="1"/>
          </p:nvPr>
        </p:nvSpPr>
        <p:spPr bwMode="auto">
          <a:xfrm>
            <a:off x="581192" y="1442809"/>
            <a:ext cx="10804335" cy="4838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solidFill>
                  <a:schemeClr val="tx1">
                    <a:lumMod val="95000"/>
                    <a:lumOff val="5000"/>
                  </a:schemeClr>
                </a:solidFill>
              </a:rPr>
              <a:t>The system development approach is structured into distinct phases to ensure a systematic and thorough analysis:</a:t>
            </a:r>
          </a:p>
          <a:p>
            <a:pPr>
              <a:buFont typeface="+mj-lt"/>
              <a:buAutoNum type="arabicPeriod"/>
            </a:pPr>
            <a:r>
              <a:rPr lang="en-US" sz="1800" b="1" dirty="0">
                <a:solidFill>
                  <a:schemeClr val="tx1">
                    <a:lumMod val="95000"/>
                    <a:lumOff val="5000"/>
                  </a:schemeClr>
                </a:solidFill>
              </a:rPr>
              <a:t>Data Collection and Integration:</a:t>
            </a:r>
            <a:endParaRPr lang="en-US" sz="1800" dirty="0">
              <a:solidFill>
                <a:schemeClr val="tx1">
                  <a:lumMod val="95000"/>
                  <a:lumOff val="5000"/>
                </a:schemeClr>
              </a:solidFill>
            </a:endParaRPr>
          </a:p>
          <a:p>
            <a:pPr marL="742950" lvl="1" indent="-285750">
              <a:buFont typeface="+mj-lt"/>
              <a:buAutoNum type="arabicPeriod"/>
            </a:pPr>
            <a:r>
              <a:rPr lang="en-US" sz="1800" dirty="0">
                <a:solidFill>
                  <a:schemeClr val="tx1">
                    <a:lumMod val="95000"/>
                    <a:lumOff val="5000"/>
                  </a:schemeClr>
                </a:solidFill>
              </a:rPr>
              <a:t>Gather data from various sources, ensuring it is comprehensive and relevant.</a:t>
            </a:r>
          </a:p>
          <a:p>
            <a:pPr marL="742950" lvl="1" indent="-285750">
              <a:buFont typeface="+mj-lt"/>
              <a:buAutoNum type="arabicPeriod"/>
            </a:pPr>
            <a:r>
              <a:rPr lang="en-US" sz="1800" dirty="0">
                <a:solidFill>
                  <a:schemeClr val="tx1">
                    <a:lumMod val="95000"/>
                    <a:lumOff val="5000"/>
                  </a:schemeClr>
                </a:solidFill>
              </a:rPr>
              <a:t>Integrate data into a unified format for analysis.</a:t>
            </a:r>
          </a:p>
          <a:p>
            <a:pPr>
              <a:buFont typeface="+mj-lt"/>
              <a:buAutoNum type="arabicPeriod"/>
            </a:pPr>
            <a:r>
              <a:rPr lang="en-US" sz="1800" b="1" dirty="0">
                <a:solidFill>
                  <a:schemeClr val="tx1">
                    <a:lumMod val="95000"/>
                    <a:lumOff val="5000"/>
                  </a:schemeClr>
                </a:solidFill>
              </a:rPr>
              <a:t>Data Preprocessing:</a:t>
            </a:r>
            <a:endParaRPr lang="en-US" sz="1800" dirty="0">
              <a:solidFill>
                <a:schemeClr val="tx1">
                  <a:lumMod val="95000"/>
                  <a:lumOff val="5000"/>
                </a:schemeClr>
              </a:solidFill>
            </a:endParaRPr>
          </a:p>
          <a:p>
            <a:pPr marL="742950" lvl="1" indent="-285750">
              <a:buFont typeface="+mj-lt"/>
              <a:buAutoNum type="arabicPeriod"/>
            </a:pPr>
            <a:r>
              <a:rPr lang="en-US" sz="1800" b="1" dirty="0">
                <a:solidFill>
                  <a:schemeClr val="tx1">
                    <a:lumMod val="95000"/>
                    <a:lumOff val="5000"/>
                  </a:schemeClr>
                </a:solidFill>
              </a:rPr>
              <a:t>Data Cleaning:</a:t>
            </a:r>
            <a:r>
              <a:rPr lang="en-US" sz="1800" dirty="0">
                <a:solidFill>
                  <a:schemeClr val="tx1">
                    <a:lumMod val="95000"/>
                    <a:lumOff val="5000"/>
                  </a:schemeClr>
                </a:solidFill>
              </a:rPr>
              <a:t> Remove irrelevant columns such as 'Status' and 'unnamed1' that do not contribute to the analysis.</a:t>
            </a:r>
          </a:p>
          <a:p>
            <a:pPr marL="742950" lvl="1" indent="-285750">
              <a:buFont typeface="+mj-lt"/>
              <a:buAutoNum type="arabicPeriod"/>
            </a:pPr>
            <a:r>
              <a:rPr lang="en-US" sz="1800" b="1" dirty="0">
                <a:solidFill>
                  <a:schemeClr val="tx1">
                    <a:lumMod val="95000"/>
                    <a:lumOff val="5000"/>
                  </a:schemeClr>
                </a:solidFill>
              </a:rPr>
              <a:t>Handling Missing Values:</a:t>
            </a:r>
            <a:r>
              <a:rPr lang="en-US" sz="1800" dirty="0">
                <a:solidFill>
                  <a:schemeClr val="tx1">
                    <a:lumMod val="95000"/>
                    <a:lumOff val="5000"/>
                  </a:schemeClr>
                </a:solidFill>
              </a:rPr>
              <a:t> Identify and handle missing values appropriately, either by filling them with suitable values or removing the affected records.</a:t>
            </a:r>
          </a:p>
          <a:p>
            <a:pPr marL="742950" lvl="1" indent="-285750">
              <a:buFont typeface="+mj-lt"/>
              <a:buAutoNum type="arabicPeriod"/>
            </a:pPr>
            <a:r>
              <a:rPr lang="en-US" sz="1800" b="1" dirty="0">
                <a:solidFill>
                  <a:schemeClr val="tx1">
                    <a:lumMod val="95000"/>
                    <a:lumOff val="5000"/>
                  </a:schemeClr>
                </a:solidFill>
              </a:rPr>
              <a:t>Data Type Conversion:</a:t>
            </a:r>
            <a:r>
              <a:rPr lang="en-US" sz="1800" dirty="0">
                <a:solidFill>
                  <a:schemeClr val="tx1">
                    <a:lumMod val="95000"/>
                    <a:lumOff val="5000"/>
                  </a:schemeClr>
                </a:solidFill>
              </a:rPr>
              <a:t> Ensure that all numerical values, especially 'Amount', are in the correct data type for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151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40801"/>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26029"/>
            <a:ext cx="11338663" cy="5747656"/>
          </a:xfrm>
        </p:spPr>
        <p:txBody>
          <a:bodyPr>
            <a:normAutofit/>
          </a:bodyPr>
          <a:lstStyle/>
          <a:p>
            <a:pPr marL="0" marR="0" lvl="0" indent="0" algn="just" defTabSz="914400" rtl="0" eaLnBrk="0" fontAlgn="base" latinLnBrk="0" hangingPunct="0">
              <a:lnSpc>
                <a:spcPct val="150000"/>
              </a:lnSpc>
              <a:spcBef>
                <a:spcPct val="0"/>
              </a:spcBef>
              <a:spcAft>
                <a:spcPct val="0"/>
              </a:spcAft>
              <a:buClrTx/>
              <a:buSzTx/>
              <a:buNone/>
              <a:tabLst/>
              <a:defRPr/>
            </a:pPr>
            <a:r>
              <a:rPr lang="en-US" altLang="en-US" sz="1800" b="1" dirty="0">
                <a:solidFill>
                  <a:prstClr val="black"/>
                </a:solidFill>
                <a:latin typeface="Arial" panose="020B0604020202020204" pitchFamily="34" charset="0"/>
              </a:rPr>
              <a:t>3. </a:t>
            </a: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Exploratory Data Analysis (EDA):</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Descriptive Statistics: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Generate summary statistics to understand the central tendency, dispersion, and shape of the dataset's distribution.</a:t>
            </a: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Correlation Analysis: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Identify relationships between different variables to uncover significant patterns.</a:t>
            </a: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Visualization:</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Create various plots (e.g., count plots, bar plots, histograms) to visually explore the data.</a:t>
            </a:r>
          </a:p>
          <a:p>
            <a:pPr marL="0" marR="0" lvl="0" indent="0" algn="just" defTabSz="914400" rtl="0" eaLnBrk="0" fontAlgn="base" latinLnBrk="0" hangingPunct="0">
              <a:lnSpc>
                <a:spcPct val="150000"/>
              </a:lnSpc>
              <a:spcBef>
                <a:spcPct val="0"/>
              </a:spcBef>
              <a:spcAft>
                <a:spcPct val="0"/>
              </a:spcAft>
              <a:buClrTx/>
              <a:buSz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4. Data Visualization:</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Gender Analysis: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Visualize the distribution of sales by gender to understand gender-specific purchasing behaviors.</a:t>
            </a: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Age Group Analysis: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Analyze the sales distribution across different age groups, providing insights into age-specific trends.</a:t>
            </a: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Geographic Analysis: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Identify top-performing states and regions to understand geographic sales patterns.</a:t>
            </a:r>
          </a:p>
          <a:p>
            <a:pPr marL="0" marR="0" lvl="0" indent="0" algn="just" defTabSz="914400" rtl="0" eaLnBrk="0" fontAlgn="base" latinLnBrk="0" hangingPunct="0">
              <a:lnSpc>
                <a:spcPct val="150000"/>
              </a:lnSpc>
              <a:spcBef>
                <a:spcPct val="0"/>
              </a:spcBef>
              <a:spcAft>
                <a:spcPct val="0"/>
              </a:spcAft>
              <a:buClrTx/>
              <a:buSz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5. Occupation and Marital Status Analysis: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Examine the influence of occupation and marital status on purchasing behavior.</a:t>
            </a:r>
          </a:p>
          <a:p>
            <a:pPr marL="0" marR="0" lvl="0" indent="0" algn="just" defTabSz="914400" rtl="0" eaLnBrk="0" fontAlgn="base" latinLnBrk="0" hangingPunct="0">
              <a:lnSpc>
                <a:spcPct val="150000"/>
              </a:lnSpc>
              <a:spcBef>
                <a:spcPct val="0"/>
              </a:spcBef>
              <a:spcAft>
                <a:spcPct val="0"/>
              </a:spcAft>
              <a:buClrTx/>
              <a:buSz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6. Reporting and Insights: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Compile the findings into detailed reports, highlighting key insights and providing actionable           recommendations.</a:t>
            </a:r>
          </a:p>
          <a:p>
            <a:endParaRPr lang="en-US" sz="42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2D925DFC-77F7-1281-5708-993C0C91DBDC}"/>
              </a:ext>
            </a:extLst>
          </p:cNvPr>
          <p:cNvSpPr>
            <a:spLocks noGrp="1" noChangeArrowheads="1"/>
          </p:cNvSpPr>
          <p:nvPr>
            <p:ph idx="1"/>
          </p:nvPr>
        </p:nvSpPr>
        <p:spPr bwMode="auto">
          <a:xfrm>
            <a:off x="581192" y="1267427"/>
            <a:ext cx="11397342"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b="1" dirty="0">
                <a:solidFill>
                  <a:schemeClr val="tx1">
                    <a:lumMod val="95000"/>
                    <a:lumOff val="5000"/>
                  </a:schemeClr>
                </a:solidFill>
              </a:rPr>
              <a:t>Data Preprocessing Algorithm:</a:t>
            </a:r>
          </a:p>
          <a:p>
            <a:pPr>
              <a:buFont typeface="+mj-lt"/>
              <a:buAutoNum type="arabicPeriod"/>
            </a:pPr>
            <a:r>
              <a:rPr lang="en-IN" sz="2000" b="1" dirty="0">
                <a:solidFill>
                  <a:schemeClr val="tx1">
                    <a:lumMod val="95000"/>
                    <a:lumOff val="5000"/>
                  </a:schemeClr>
                </a:solidFill>
              </a:rPr>
              <a:t>Load Data:</a:t>
            </a:r>
            <a:r>
              <a:rPr lang="en-IN" sz="2000" dirty="0">
                <a:solidFill>
                  <a:schemeClr val="tx1">
                    <a:lumMod val="95000"/>
                    <a:lumOff val="5000"/>
                  </a:schemeClr>
                </a:solidFill>
              </a:rPr>
              <a:t> Import the sales data from the provided CSV file.</a:t>
            </a:r>
          </a:p>
          <a:p>
            <a:pPr>
              <a:buFont typeface="+mj-lt"/>
              <a:buAutoNum type="arabicPeriod"/>
            </a:pPr>
            <a:r>
              <a:rPr lang="en-IN" sz="2000" b="1" dirty="0">
                <a:solidFill>
                  <a:schemeClr val="tx1">
                    <a:lumMod val="95000"/>
                    <a:lumOff val="5000"/>
                  </a:schemeClr>
                </a:solidFill>
              </a:rPr>
              <a:t>Clean Data:</a:t>
            </a:r>
            <a:r>
              <a:rPr lang="en-IN" sz="2000" dirty="0">
                <a:solidFill>
                  <a:schemeClr val="tx1">
                    <a:lumMod val="95000"/>
                    <a:lumOff val="5000"/>
                  </a:schemeClr>
                </a:solidFill>
              </a:rPr>
              <a:t> Remove irrelevant columns ('Status' and 'unnamed1').</a:t>
            </a:r>
          </a:p>
          <a:p>
            <a:pPr>
              <a:buFont typeface="+mj-lt"/>
              <a:buAutoNum type="arabicPeriod"/>
            </a:pPr>
            <a:r>
              <a:rPr lang="en-IN" sz="2000" b="1" dirty="0">
                <a:solidFill>
                  <a:schemeClr val="tx1">
                    <a:lumMod val="95000"/>
                    <a:lumOff val="5000"/>
                  </a:schemeClr>
                </a:solidFill>
              </a:rPr>
              <a:t>Handle Missing Values:</a:t>
            </a:r>
            <a:r>
              <a:rPr lang="en-IN" sz="2000" dirty="0">
                <a:solidFill>
                  <a:schemeClr val="tx1">
                    <a:lumMod val="95000"/>
                    <a:lumOff val="5000"/>
                  </a:schemeClr>
                </a:solidFill>
              </a:rPr>
              <a:t> Drop rows with missing values.</a:t>
            </a:r>
          </a:p>
          <a:p>
            <a:pPr>
              <a:buFont typeface="+mj-lt"/>
              <a:buAutoNum type="arabicPeriod"/>
            </a:pPr>
            <a:r>
              <a:rPr lang="en-IN" sz="2000" b="1" dirty="0">
                <a:solidFill>
                  <a:schemeClr val="tx1">
                    <a:lumMod val="95000"/>
                    <a:lumOff val="5000"/>
                  </a:schemeClr>
                </a:solidFill>
              </a:rPr>
              <a:t>Convert Data Types:</a:t>
            </a:r>
            <a:r>
              <a:rPr lang="en-IN" sz="2000" dirty="0">
                <a:solidFill>
                  <a:schemeClr val="tx1">
                    <a:lumMod val="95000"/>
                    <a:lumOff val="5000"/>
                  </a:schemeClr>
                </a:solidFill>
              </a:rPr>
              <a:t> Convert the 'Amount' column to an integer type.</a:t>
            </a:r>
          </a:p>
          <a:p>
            <a:r>
              <a:rPr lang="en-IN" sz="2000" b="1" dirty="0">
                <a:solidFill>
                  <a:schemeClr val="tx1">
                    <a:lumMod val="95000"/>
                    <a:lumOff val="5000"/>
                  </a:schemeClr>
                </a:solidFill>
              </a:rPr>
              <a:t>Exploratory Data Analysis (EDA) Algorithm:</a:t>
            </a:r>
          </a:p>
          <a:p>
            <a:pPr>
              <a:buFont typeface="+mj-lt"/>
              <a:buAutoNum type="arabicPeriod"/>
            </a:pPr>
            <a:r>
              <a:rPr lang="en-IN" sz="2000" b="1" dirty="0">
                <a:solidFill>
                  <a:schemeClr val="tx1">
                    <a:lumMod val="95000"/>
                    <a:lumOff val="5000"/>
                  </a:schemeClr>
                </a:solidFill>
              </a:rPr>
              <a:t>Descriptive Statistics:</a:t>
            </a:r>
            <a:r>
              <a:rPr lang="en-IN" sz="2000" dirty="0">
                <a:solidFill>
                  <a:schemeClr val="tx1">
                    <a:lumMod val="95000"/>
                    <a:lumOff val="5000"/>
                  </a:schemeClr>
                </a:solidFill>
              </a:rPr>
              <a:t> Compute summary statistics for numerical variables.</a:t>
            </a:r>
          </a:p>
          <a:p>
            <a:pPr>
              <a:buFont typeface="+mj-lt"/>
              <a:buAutoNum type="arabicPeriod"/>
            </a:pPr>
            <a:r>
              <a:rPr lang="en-IN" sz="2000" b="1" dirty="0">
                <a:solidFill>
                  <a:schemeClr val="tx1">
                    <a:lumMod val="95000"/>
                    <a:lumOff val="5000"/>
                  </a:schemeClr>
                </a:solidFill>
              </a:rPr>
              <a:t>Group by Operations:</a:t>
            </a:r>
            <a:r>
              <a:rPr lang="en-IN" sz="2000" dirty="0">
                <a:solidFill>
                  <a:schemeClr val="tx1">
                    <a:lumMod val="95000"/>
                    <a:lumOff val="5000"/>
                  </a:schemeClr>
                </a:solidFill>
              </a:rPr>
              <a:t> Aggregate data by categorical variables (e.g., gender, age group, state) to identify patterns.</a:t>
            </a:r>
          </a:p>
          <a:p>
            <a:pPr>
              <a:buFont typeface="+mj-lt"/>
              <a:buAutoNum type="arabicPeriod"/>
            </a:pPr>
            <a:r>
              <a:rPr lang="en-IN" sz="2000" b="1" dirty="0">
                <a:solidFill>
                  <a:schemeClr val="tx1">
                    <a:lumMod val="95000"/>
                    <a:lumOff val="5000"/>
                  </a:schemeClr>
                </a:solidFill>
              </a:rPr>
              <a:t>Visualization:</a:t>
            </a:r>
            <a:r>
              <a:rPr lang="en-IN" sz="2000" dirty="0">
                <a:solidFill>
                  <a:schemeClr val="tx1">
                    <a:lumMod val="95000"/>
                    <a:lumOff val="5000"/>
                  </a:schemeClr>
                </a:solidFill>
              </a:rPr>
              <a:t> Create count plots, bar plots, and other visualizations to explore data distributions and relationships.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E9F9-5DDC-0B7C-67F1-0D70D850F2E3}"/>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0C06E6D0-1B9A-1AD0-D080-44C0BCA8D1AF}"/>
              </a:ext>
            </a:extLst>
          </p:cNvPr>
          <p:cNvSpPr>
            <a:spLocks noGrp="1"/>
          </p:cNvSpPr>
          <p:nvPr>
            <p:ph idx="1"/>
          </p:nvPr>
        </p:nvSpPr>
        <p:spPr>
          <a:xfrm>
            <a:off x="668277" y="1092338"/>
            <a:ext cx="11029615" cy="4673324"/>
          </a:xfrm>
        </p:spPr>
        <p:txBody>
          <a:bodyPr/>
          <a:lstStyle/>
          <a:p>
            <a:r>
              <a:rPr lang="en-US" sz="2400" b="1" dirty="0">
                <a:solidFill>
                  <a:schemeClr val="tx1">
                    <a:lumMod val="95000"/>
                    <a:lumOff val="5000"/>
                  </a:schemeClr>
                </a:solidFill>
              </a:rPr>
              <a:t>Example Visualizations:</a:t>
            </a:r>
          </a:p>
          <a:p>
            <a:pPr>
              <a:buFont typeface="Arial" panose="020B0604020202020204" pitchFamily="34" charset="0"/>
              <a:buChar char="•"/>
            </a:pPr>
            <a:r>
              <a:rPr lang="en-US" sz="1800" b="1" dirty="0">
                <a:solidFill>
                  <a:schemeClr val="tx1">
                    <a:lumMod val="95000"/>
                    <a:lumOff val="5000"/>
                  </a:schemeClr>
                </a:solidFill>
              </a:rPr>
              <a:t>Count Plot of Gender Distribution:</a:t>
            </a:r>
            <a:r>
              <a:rPr lang="en-US" sz="1800" dirty="0">
                <a:solidFill>
                  <a:schemeClr val="tx1">
                    <a:lumMod val="95000"/>
                    <a:lumOff val="5000"/>
                  </a:schemeClr>
                </a:solidFill>
              </a:rPr>
              <a:t> Shows the number of sales transactions by gender.</a:t>
            </a:r>
          </a:p>
          <a:p>
            <a:pPr>
              <a:buFont typeface="Arial" panose="020B0604020202020204" pitchFamily="34" charset="0"/>
              <a:buChar char="•"/>
            </a:pPr>
            <a:r>
              <a:rPr lang="en-US" sz="1800" b="1" dirty="0">
                <a:solidFill>
                  <a:schemeClr val="tx1">
                    <a:lumMod val="95000"/>
                    <a:lumOff val="5000"/>
                  </a:schemeClr>
                </a:solidFill>
              </a:rPr>
              <a:t>Bar Plot of Total Sales Amount by Gender:</a:t>
            </a:r>
            <a:r>
              <a:rPr lang="en-US" sz="1800" dirty="0">
                <a:solidFill>
                  <a:schemeClr val="tx1">
                    <a:lumMod val="95000"/>
                    <a:lumOff val="5000"/>
                  </a:schemeClr>
                </a:solidFill>
              </a:rPr>
              <a:t> Compares the total sales amount between different genders.</a:t>
            </a:r>
          </a:p>
          <a:p>
            <a:pPr>
              <a:buFont typeface="Arial" panose="020B0604020202020204" pitchFamily="34" charset="0"/>
              <a:buChar char="•"/>
            </a:pPr>
            <a:r>
              <a:rPr lang="en-US" sz="1800" b="1" dirty="0">
                <a:solidFill>
                  <a:schemeClr val="tx1">
                    <a:lumMod val="95000"/>
                    <a:lumOff val="5000"/>
                  </a:schemeClr>
                </a:solidFill>
              </a:rPr>
              <a:t>Count Plot of Age Group Distribution with Gender:</a:t>
            </a:r>
            <a:r>
              <a:rPr lang="en-US" sz="1800" dirty="0">
                <a:solidFill>
                  <a:schemeClr val="tx1">
                    <a:lumMod val="95000"/>
                    <a:lumOff val="5000"/>
                  </a:schemeClr>
                </a:solidFill>
              </a:rPr>
              <a:t> Displays the distribution of age groups, segmented by gender.</a:t>
            </a:r>
          </a:p>
          <a:p>
            <a:pPr>
              <a:buFont typeface="Arial" panose="020B0604020202020204" pitchFamily="34" charset="0"/>
              <a:buChar char="•"/>
            </a:pPr>
            <a:r>
              <a:rPr lang="en-US" sz="1800" b="1" dirty="0">
                <a:solidFill>
                  <a:schemeClr val="tx1">
                    <a:lumMod val="95000"/>
                    <a:lumOff val="5000"/>
                  </a:schemeClr>
                </a:solidFill>
              </a:rPr>
              <a:t>Bar Plot of Total Sales Amount by Age Group:</a:t>
            </a:r>
            <a:r>
              <a:rPr lang="en-US" sz="1800" dirty="0">
                <a:solidFill>
                  <a:schemeClr val="tx1">
                    <a:lumMod val="95000"/>
                    <a:lumOff val="5000"/>
                  </a:schemeClr>
                </a:solidFill>
              </a:rPr>
              <a:t> Highlights the total sales amount contributed by different age groups.</a:t>
            </a:r>
          </a:p>
          <a:p>
            <a:pPr>
              <a:buFont typeface="Arial" panose="020B0604020202020204" pitchFamily="34" charset="0"/>
              <a:buChar char="•"/>
            </a:pPr>
            <a:r>
              <a:rPr lang="en-US" sz="1800" b="1" dirty="0">
                <a:solidFill>
                  <a:schemeClr val="tx1">
                    <a:lumMod val="95000"/>
                    <a:lumOff val="5000"/>
                  </a:schemeClr>
                </a:solidFill>
              </a:rPr>
              <a:t>Top States by Sales:</a:t>
            </a:r>
            <a:r>
              <a:rPr lang="en-US" sz="1800" dirty="0">
                <a:solidFill>
                  <a:schemeClr val="tx1">
                    <a:lumMod val="95000"/>
                    <a:lumOff val="5000"/>
                  </a:schemeClr>
                </a:solidFill>
              </a:rPr>
              <a:t> Identifies the states with the highest number of sales and total sales amount.</a:t>
            </a:r>
          </a:p>
          <a:p>
            <a:endParaRPr lang="en-IN" dirty="0"/>
          </a:p>
        </p:txBody>
      </p:sp>
    </p:spTree>
    <p:extLst>
      <p:ext uri="{BB962C8B-B14F-4D97-AF65-F5344CB8AC3E}">
        <p14:creationId xmlns:p14="http://schemas.microsoft.com/office/powerpoint/2010/main" val="75062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482520"/>
            <a:ext cx="11029615" cy="4673324"/>
          </a:xfrm>
        </p:spPr>
        <p:txBody>
          <a:bodyPr>
            <a:normAutofit/>
          </a:bodyPr>
          <a:lstStyle/>
          <a:p>
            <a:r>
              <a:rPr lang="en-US" sz="1900" dirty="0">
                <a:solidFill>
                  <a:schemeClr val="tx1">
                    <a:lumMod val="95000"/>
                    <a:lumOff val="5000"/>
                  </a:schemeClr>
                </a:solidFill>
              </a:rPr>
              <a:t>The exploratory data analysis and visualizations provide the following insights:</a:t>
            </a:r>
          </a:p>
          <a:p>
            <a:pPr>
              <a:buFont typeface="Arial" panose="020B0604020202020204" pitchFamily="34" charset="0"/>
              <a:buChar char="•"/>
            </a:pPr>
            <a:r>
              <a:rPr lang="en-US" sz="1900" b="1" dirty="0">
                <a:solidFill>
                  <a:schemeClr val="tx1">
                    <a:lumMod val="95000"/>
                    <a:lumOff val="5000"/>
                  </a:schemeClr>
                </a:solidFill>
              </a:rPr>
              <a:t>Gender Analysis:</a:t>
            </a:r>
            <a:r>
              <a:rPr lang="en-US" sz="1900" dirty="0">
                <a:solidFill>
                  <a:schemeClr val="tx1">
                    <a:lumMod val="95000"/>
                    <a:lumOff val="5000"/>
                  </a:schemeClr>
                </a:solidFill>
              </a:rPr>
              <a:t> Males and females have different purchasing behaviors, with one gender potentially contributing more to the overall sales.</a:t>
            </a:r>
          </a:p>
          <a:p>
            <a:pPr>
              <a:buFont typeface="Arial" panose="020B0604020202020204" pitchFamily="34" charset="0"/>
              <a:buChar char="•"/>
            </a:pPr>
            <a:r>
              <a:rPr lang="en-US" sz="1900" b="1" dirty="0">
                <a:solidFill>
                  <a:schemeClr val="tx1">
                    <a:lumMod val="95000"/>
                    <a:lumOff val="5000"/>
                  </a:schemeClr>
                </a:solidFill>
              </a:rPr>
              <a:t>Age Group Analysis:</a:t>
            </a:r>
            <a:r>
              <a:rPr lang="en-US" sz="1900" dirty="0">
                <a:solidFill>
                  <a:schemeClr val="tx1">
                    <a:lumMod val="95000"/>
                    <a:lumOff val="5000"/>
                  </a:schemeClr>
                </a:solidFill>
              </a:rPr>
              <a:t> Certain age groups show higher purchasing activity and contribute more significantly to sales.</a:t>
            </a:r>
          </a:p>
          <a:p>
            <a:pPr>
              <a:buFont typeface="Arial" panose="020B0604020202020204" pitchFamily="34" charset="0"/>
              <a:buChar char="•"/>
            </a:pPr>
            <a:r>
              <a:rPr lang="en-US" sz="1900" b="1" dirty="0">
                <a:solidFill>
                  <a:schemeClr val="tx1">
                    <a:lumMod val="95000"/>
                    <a:lumOff val="5000"/>
                  </a:schemeClr>
                </a:solidFill>
              </a:rPr>
              <a:t>Geographic Analysis:</a:t>
            </a:r>
            <a:r>
              <a:rPr lang="en-US" sz="1900" dirty="0">
                <a:solidFill>
                  <a:schemeClr val="tx1">
                    <a:lumMod val="95000"/>
                    <a:lumOff val="5000"/>
                  </a:schemeClr>
                </a:solidFill>
              </a:rPr>
              <a:t> States like Maharashtra and Uttar Pradesh might be leading in sales, indicating strong market presence or higher customer base in these regions.</a:t>
            </a:r>
          </a:p>
          <a:p>
            <a:pPr>
              <a:buFont typeface="Arial" panose="020B0604020202020204" pitchFamily="34" charset="0"/>
              <a:buChar char="•"/>
            </a:pPr>
            <a:r>
              <a:rPr lang="en-US" sz="1900" b="1" dirty="0">
                <a:solidFill>
                  <a:schemeClr val="tx1">
                    <a:lumMod val="95000"/>
                    <a:lumOff val="5000"/>
                  </a:schemeClr>
                </a:solidFill>
              </a:rPr>
              <a:t>Occupation and Marital Status:</a:t>
            </a:r>
            <a:r>
              <a:rPr lang="en-US" sz="1900" dirty="0">
                <a:solidFill>
                  <a:schemeClr val="tx1">
                    <a:lumMod val="95000"/>
                    <a:lumOff val="5000"/>
                  </a:schemeClr>
                </a:solidFill>
              </a:rPr>
              <a:t> Occupations like Healthcare and Food Processing might show higher purchasing power, while marital status can also influence purchasing decisions.</a:t>
            </a:r>
          </a:p>
          <a:p>
            <a:pPr>
              <a:buFont typeface="Arial" panose="020B0604020202020204" pitchFamily="34" charset="0"/>
              <a:buChar char="•"/>
            </a:pPr>
            <a:r>
              <a:rPr lang="en-US" sz="1900" b="1" dirty="0">
                <a:solidFill>
                  <a:schemeClr val="tx1">
                    <a:lumMod val="95000"/>
                    <a:lumOff val="5000"/>
                  </a:schemeClr>
                </a:solidFill>
              </a:rPr>
              <a:t>Product Category Performance:</a:t>
            </a:r>
            <a:r>
              <a:rPr lang="en-US" sz="1900" dirty="0">
                <a:solidFill>
                  <a:schemeClr val="tx1">
                    <a:lumMod val="95000"/>
                    <a:lumOff val="5000"/>
                  </a:schemeClr>
                </a:solidFill>
              </a:rPr>
              <a:t> Certain product categories outperform others in terms of sales, which can guide inventory and marketing strategies.</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156</TotalTime>
  <Words>1518</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Franklin Gothic Book</vt:lpstr>
      <vt:lpstr>Franklin Gothic Demi</vt:lpstr>
      <vt:lpstr>Roboto</vt:lpstr>
      <vt:lpstr>system-ui</vt:lpstr>
      <vt:lpstr>Times New Roman</vt:lpstr>
      <vt:lpstr>Wingdings 2</vt:lpstr>
      <vt:lpstr>DividendVTI</vt:lpstr>
      <vt:lpstr>MARKET SALES ANALYSIS</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Sanjay Pramanik</cp:lastModifiedBy>
  <cp:revision>30</cp:revision>
  <dcterms:created xsi:type="dcterms:W3CDTF">2021-05-26T16:50:10Z</dcterms:created>
  <dcterms:modified xsi:type="dcterms:W3CDTF">2024-06-30T11:52:57Z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