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4"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11AC60-27F5-4D2C-AFB2-B53D93B5135C}">
          <p14:sldIdLst>
            <p14:sldId id="256"/>
          </p14:sldIdLst>
        </p14:section>
        <p14:section name="Untitled Section" id="{9C5CEBE8-D41C-41EB-A3C2-90256C012CBD}">
          <p14:sldIdLst>
            <p14:sldId id="271"/>
            <p14:sldId id="272"/>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[Employee_data_2cvs.xlsx]Sheet3!PivotTable2</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7</c:v>
                </c:pt>
                <c:pt idx="1">
                  <c:v>8</c:v>
                </c:pt>
                <c:pt idx="2">
                  <c:v>11</c:v>
                </c:pt>
                <c:pt idx="3">
                  <c:v>9</c:v>
                </c:pt>
                <c:pt idx="4">
                  <c:v>14</c:v>
                </c:pt>
                <c:pt idx="5">
                  <c:v>14</c:v>
                </c:pt>
                <c:pt idx="6">
                  <c:v>16</c:v>
                </c:pt>
                <c:pt idx="7">
                  <c:v>15</c:v>
                </c:pt>
                <c:pt idx="8">
                  <c:v>10</c:v>
                </c:pt>
                <c:pt idx="9">
                  <c:v>12</c:v>
                </c:pt>
              </c:numCache>
            </c:numRef>
          </c:val>
          <c:extLst>
            <c:ext xmlns:c16="http://schemas.microsoft.com/office/drawing/2014/chart" uri="{C3380CC4-5D6E-409C-BE32-E72D297353CC}">
              <c16:uniqueId val="{00000000-7EE5-401F-93B6-DA16EC88C89C}"/>
            </c:ext>
          </c:extLst>
        </c:ser>
        <c:ser>
          <c:idx val="1"/>
          <c:order val="1"/>
          <c:tx>
            <c:strRef>
              <c:f>Sheet3!$C$3:$C$4</c:f>
              <c:strCache>
                <c:ptCount val="1"/>
                <c:pt idx="0">
                  <c:v>low</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21</c:v>
                </c:pt>
                <c:pt idx="1">
                  <c:v>24</c:v>
                </c:pt>
                <c:pt idx="2">
                  <c:v>17</c:v>
                </c:pt>
                <c:pt idx="3">
                  <c:v>24</c:v>
                </c:pt>
                <c:pt idx="4">
                  <c:v>28</c:v>
                </c:pt>
                <c:pt idx="5">
                  <c:v>19</c:v>
                </c:pt>
                <c:pt idx="6">
                  <c:v>24</c:v>
                </c:pt>
                <c:pt idx="7">
                  <c:v>29</c:v>
                </c:pt>
                <c:pt idx="8">
                  <c:v>25</c:v>
                </c:pt>
                <c:pt idx="9">
                  <c:v>14</c:v>
                </c:pt>
              </c:numCache>
            </c:numRef>
          </c:val>
          <c:extLst>
            <c:ext xmlns:c16="http://schemas.microsoft.com/office/drawing/2014/chart" uri="{C3380CC4-5D6E-409C-BE32-E72D297353CC}">
              <c16:uniqueId val="{00000002-7EE5-401F-93B6-DA16EC88C89C}"/>
            </c:ext>
          </c:extLst>
        </c:ser>
        <c:ser>
          <c:idx val="2"/>
          <c:order val="2"/>
          <c:tx>
            <c:strRef>
              <c:f>Sheet3!$D$3:$D$4</c:f>
              <c:strCache>
                <c:ptCount val="1"/>
                <c:pt idx="0">
                  <c:v>Mid</c:v>
                </c:pt>
              </c:strCache>
            </c:strRef>
          </c:tx>
          <c:spPr>
            <a:solidFill>
              <a:schemeClr val="accent5"/>
            </a:solidFill>
            <a:ln>
              <a:noFill/>
            </a:ln>
            <a:effectLst/>
          </c:spPr>
          <c:invertIfNegative val="0"/>
          <c:trendline>
            <c:spPr>
              <a:ln w="19050" cap="rnd">
                <a:solidFill>
                  <a:schemeClr val="accent5"/>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37</c:v>
                </c:pt>
                <c:pt idx="1">
                  <c:v>35</c:v>
                </c:pt>
                <c:pt idx="2">
                  <c:v>32</c:v>
                </c:pt>
                <c:pt idx="3">
                  <c:v>54</c:v>
                </c:pt>
                <c:pt idx="4">
                  <c:v>39</c:v>
                </c:pt>
                <c:pt idx="5">
                  <c:v>34</c:v>
                </c:pt>
                <c:pt idx="6">
                  <c:v>39</c:v>
                </c:pt>
                <c:pt idx="7">
                  <c:v>48</c:v>
                </c:pt>
                <c:pt idx="8">
                  <c:v>36</c:v>
                </c:pt>
                <c:pt idx="9">
                  <c:v>49</c:v>
                </c:pt>
              </c:numCache>
            </c:numRef>
          </c:val>
          <c:extLst>
            <c:ext xmlns:c16="http://schemas.microsoft.com/office/drawing/2014/chart" uri="{C3380CC4-5D6E-409C-BE32-E72D297353CC}">
              <c16:uniqueId val="{00000004-7EE5-401F-93B6-DA16EC88C89C}"/>
            </c:ext>
          </c:extLst>
        </c:ser>
        <c:ser>
          <c:idx val="3"/>
          <c:order val="3"/>
          <c:tx>
            <c:strRef>
              <c:f>Sheet3!$E$3:$E$4</c:f>
              <c:strCache>
                <c:ptCount val="1"/>
                <c:pt idx="0">
                  <c:v>Very high</c:v>
                </c:pt>
              </c:strCache>
            </c:strRef>
          </c:tx>
          <c:spPr>
            <a:solidFill>
              <a:schemeClr val="accent1">
                <a:lumMod val="60000"/>
              </a:schemeClr>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8</c:v>
                </c:pt>
                <c:pt idx="1">
                  <c:v>7</c:v>
                </c:pt>
                <c:pt idx="2">
                  <c:v>9</c:v>
                </c:pt>
                <c:pt idx="3">
                  <c:v>3</c:v>
                </c:pt>
                <c:pt idx="4">
                  <c:v>6</c:v>
                </c:pt>
                <c:pt idx="5">
                  <c:v>8</c:v>
                </c:pt>
                <c:pt idx="6">
                  <c:v>8</c:v>
                </c:pt>
                <c:pt idx="7">
                  <c:v>9</c:v>
                </c:pt>
                <c:pt idx="8">
                  <c:v>5</c:v>
                </c:pt>
                <c:pt idx="9">
                  <c:v>7</c:v>
                </c:pt>
              </c:numCache>
            </c:numRef>
          </c:val>
          <c:extLst>
            <c:ext xmlns:c16="http://schemas.microsoft.com/office/drawing/2014/chart" uri="{C3380CC4-5D6E-409C-BE32-E72D297353CC}">
              <c16:uniqueId val="{00000005-7EE5-401F-93B6-DA16EC88C89C}"/>
            </c:ext>
          </c:extLst>
        </c:ser>
        <c:dLbls>
          <c:showLegendKey val="0"/>
          <c:showVal val="0"/>
          <c:showCatName val="0"/>
          <c:showSerName val="0"/>
          <c:showPercent val="0"/>
          <c:showBubbleSize val="0"/>
        </c:dLbls>
        <c:gapWidth val="219"/>
        <c:overlap val="-27"/>
        <c:axId val="1697060191"/>
        <c:axId val="1697067871"/>
      </c:barChart>
      <c:catAx>
        <c:axId val="16970601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Business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7067871"/>
        <c:crosses val="autoZero"/>
        <c:auto val="1"/>
        <c:lblAlgn val="ctr"/>
        <c:lblOffset val="100"/>
        <c:noMultiLvlLbl val="0"/>
      </c:catAx>
      <c:valAx>
        <c:axId val="1697067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Employee</a:t>
                </a:r>
                <a:r>
                  <a:rPr lang="en-IN" baseline="0" dirty="0"/>
                  <a:t> Count</a:t>
                </a:r>
                <a:endParaRPr lang="en-IN"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7060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019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328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2548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12084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875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02317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6574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5130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87721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26160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981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092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764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670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49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67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292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860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20">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D8BD707-D9CF-40AE-B4C6-C98DA3205C09}" type="datetimeFigureOut">
              <a:rPr lang="en-US" smtClean="0"/>
              <a:t>9/10/2024</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208695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1628774"/>
            <a:ext cx="1702329" cy="1528763"/>
            <a:chOff x="542926" y="1743074"/>
            <a:chExt cx="1702329" cy="1528763"/>
          </a:xfrm>
          <a:solidFill>
            <a:schemeClr val="accent2">
              <a:lumMod val="75000"/>
            </a:schemeClr>
          </a:solidFill>
        </p:grpSpPr>
        <p:sp>
          <p:nvSpPr>
            <p:cNvPr id="3" name="object 3"/>
            <p:cNvSpPr/>
            <p:nvPr/>
          </p:nvSpPr>
          <p:spPr>
            <a:xfrm>
              <a:off x="542926" y="2214562"/>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dirty="0"/>
            </a:p>
          </p:txBody>
        </p:sp>
        <p:sp>
          <p:nvSpPr>
            <p:cNvPr id="4" name="object 4"/>
            <p:cNvSpPr/>
            <p:nvPr/>
          </p:nvSpPr>
          <p:spPr>
            <a:xfrm>
              <a:off x="1597555" y="1743074"/>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dirty="0"/>
            </a:p>
          </p:txBody>
        </p:sp>
      </p:grpSp>
      <p:sp>
        <p:nvSpPr>
          <p:cNvPr id="5" name="object 5"/>
          <p:cNvSpPr/>
          <p:nvPr/>
        </p:nvSpPr>
        <p:spPr>
          <a:xfrm>
            <a:off x="2133600" y="213598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tx2">
              <a:lumMod val="60000"/>
              <a:lumOff val="40000"/>
            </a:schemeClr>
          </a:solidFill>
        </p:spPr>
        <p:txBody>
          <a:bodyPr wrap="square" lIns="0" tIns="0" rIns="0" bIns="0" rtlCol="0"/>
          <a:lstStyle/>
          <a:p>
            <a:endParaRPr/>
          </a:p>
        </p:txBody>
      </p:sp>
      <p:sp>
        <p:nvSpPr>
          <p:cNvPr id="6" name="object 6"/>
          <p:cNvSpPr/>
          <p:nvPr/>
        </p:nvSpPr>
        <p:spPr>
          <a:xfrm>
            <a:off x="1385887" y="3429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2">
              <a:lumMod val="75000"/>
            </a:schemeClr>
          </a:solidFill>
        </p:spPr>
        <p:txBody>
          <a:bodyPr wrap="square" lIns="0" tIns="0" rIns="0" bIns="0" rtlCol="0"/>
          <a:lstStyle/>
          <a:p>
            <a:endParaRPr/>
          </a:p>
        </p:txBody>
      </p:sp>
      <p:sp>
        <p:nvSpPr>
          <p:cNvPr id="7" name="object 7"/>
          <p:cNvSpPr txBox="1">
            <a:spLocks noGrp="1"/>
          </p:cNvSpPr>
          <p:nvPr>
            <p:ph type="ctrTitle"/>
          </p:nvPr>
        </p:nvSpPr>
        <p:spPr>
          <a:xfrm>
            <a:off x="-828675" y="-6827674"/>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US"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P.Sanjay</a:t>
            </a:r>
            <a:endParaRPr lang="en-US" sz="2400" dirty="0"/>
          </a:p>
          <a:p>
            <a:r>
              <a:rPr lang="en-US" sz="2400" dirty="0"/>
              <a:t>REGISTER NO: </a:t>
            </a:r>
            <a:r>
              <a:rPr lang="en-GB" sz="2400" dirty="0"/>
              <a:t>312213743 , asunm1455312213743</a:t>
            </a:r>
            <a:endParaRPr lang="en-US" sz="2400" dirty="0"/>
          </a:p>
          <a:p>
            <a:r>
              <a:rPr lang="en-US" sz="2400" dirty="0"/>
              <a:t>DEPARTMENT: B.com Computer Application</a:t>
            </a:r>
          </a:p>
          <a:p>
            <a:r>
              <a:rPr lang="en-US" sz="2400" dirty="0"/>
              <a:t>COLLEGE: Tagore College Of Arts &amp; Science</a:t>
            </a:r>
          </a:p>
          <a:p>
            <a:r>
              <a:rPr lang="en-US" sz="2400" dirty="0"/>
              <a:t>           </a:t>
            </a:r>
            <a:endParaRPr lang="en-IN" sz="2400" dirty="0"/>
          </a:p>
        </p:txBody>
      </p:sp>
      <p:sp>
        <p:nvSpPr>
          <p:cNvPr id="10" name="TextBox 9">
            <a:extLst>
              <a:ext uri="{FF2B5EF4-FFF2-40B4-BE49-F238E27FC236}">
                <a16:creationId xmlns:a16="http://schemas.microsoft.com/office/drawing/2014/main" id="{9985BBFA-E51B-AD30-0D76-1339F695B411}"/>
              </a:ext>
            </a:extLst>
          </p:cNvPr>
          <p:cNvSpPr txBox="1"/>
          <p:nvPr/>
        </p:nvSpPr>
        <p:spPr>
          <a:xfrm>
            <a:off x="2135187" y="805379"/>
            <a:ext cx="8378827" cy="584775"/>
          </a:xfrm>
          <a:prstGeom prst="rect">
            <a:avLst/>
          </a:prstGeom>
          <a:solidFill>
            <a:schemeClr val="bg1"/>
          </a:solidFill>
        </p:spPr>
        <p:txBody>
          <a:bodyPr wrap="square">
            <a:spAutoFit/>
          </a:bodyPr>
          <a:lstStyle/>
          <a:p>
            <a:r>
              <a:rPr lang="en-US" sz="3200" b="1" dirty="0">
                <a:latin typeface="Times New Roman" panose="02020603050405020304" pitchFamily="18" charset="0"/>
                <a:cs typeface="Times New Roman" panose="02020603050405020304" pitchFamily="18" charset="0"/>
              </a:rPr>
              <a:t>Employee Performance Analysis using Excel</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0996F9F-1B7F-C704-5C72-0E7F80D96749}"/>
              </a:ext>
            </a:extLst>
          </p:cNvPr>
          <p:cNvSpPr txBox="1"/>
          <p:nvPr/>
        </p:nvSpPr>
        <p:spPr>
          <a:xfrm>
            <a:off x="4769957" y="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65200" y="753741"/>
            <a:ext cx="3303904" cy="758190"/>
          </a:xfrm>
          <a:prstGeom prst="rect">
            <a:avLst/>
          </a:prstGeom>
          <a:solidFill>
            <a:schemeClr val="bg1"/>
          </a:solidFill>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829DCC40-C016-ABA7-74C3-0371E8B634B1}"/>
              </a:ext>
            </a:extLst>
          </p:cNvPr>
          <p:cNvSpPr txBox="1"/>
          <p:nvPr/>
        </p:nvSpPr>
        <p:spPr>
          <a:xfrm>
            <a:off x="990601" y="2319536"/>
            <a:ext cx="5917392" cy="480131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dirty="0"/>
              <a:t>Data collection :</a:t>
            </a:r>
          </a:p>
          <a:p>
            <a:r>
              <a:rPr lang="en-IN" dirty="0"/>
              <a:t>     this data has been </a:t>
            </a:r>
            <a:r>
              <a:rPr lang="en-IN" dirty="0" err="1"/>
              <a:t>colleceted</a:t>
            </a:r>
            <a:r>
              <a:rPr lang="en-IN" dirty="0"/>
              <a:t> from </a:t>
            </a:r>
            <a:r>
              <a:rPr lang="en-IN" dirty="0" err="1"/>
              <a:t>edunet</a:t>
            </a:r>
            <a:r>
              <a:rPr lang="en-IN" dirty="0"/>
              <a:t> dashboard </a:t>
            </a:r>
          </a:p>
          <a:p>
            <a:r>
              <a:rPr lang="en-IN" dirty="0"/>
              <a:t>Feature selection:</a:t>
            </a:r>
          </a:p>
          <a:p>
            <a:r>
              <a:rPr lang="en-IN" dirty="0"/>
              <a:t>                  selected 9 features out of 26 features</a:t>
            </a:r>
          </a:p>
          <a:p>
            <a:r>
              <a:rPr lang="en-IN" dirty="0"/>
              <a:t>    Which is required for analysis the employees performance</a:t>
            </a:r>
          </a:p>
          <a:p>
            <a:pPr marL="285750" indent="-285750">
              <a:buFont typeface="Arial" panose="020B0604020202020204" pitchFamily="34" charset="0"/>
              <a:buChar char="•"/>
            </a:pPr>
            <a:r>
              <a:rPr lang="en-IN" dirty="0"/>
              <a:t>Employee name</a:t>
            </a:r>
          </a:p>
          <a:p>
            <a:pPr marL="285750" indent="-285750">
              <a:buFont typeface="Arial" panose="020B0604020202020204" pitchFamily="34" charset="0"/>
              <a:buChar char="•"/>
            </a:pPr>
            <a:r>
              <a:rPr lang="en-IN" dirty="0"/>
              <a:t>Employee id </a:t>
            </a:r>
            <a:r>
              <a:rPr lang="en-IN" dirty="0" err="1"/>
              <a:t>num</a:t>
            </a:r>
            <a:endParaRPr lang="en-IN" dirty="0"/>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Employee type</a:t>
            </a:r>
          </a:p>
          <a:p>
            <a:pPr marL="285750" indent="-285750">
              <a:buFont typeface="Arial" panose="020B0604020202020204" pitchFamily="34" charset="0"/>
              <a:buChar char="•"/>
            </a:pPr>
            <a:r>
              <a:rPr lang="en-IN" dirty="0"/>
              <a:t>Performance level &amp; ratings  </a:t>
            </a:r>
          </a:p>
          <a:p>
            <a:r>
              <a:rPr lang="en-IN" dirty="0"/>
              <a:t>Data cleaning :</a:t>
            </a:r>
          </a:p>
          <a:p>
            <a:pPr marL="285750" indent="-285750">
              <a:buFont typeface="Arial" panose="020B0604020202020204" pitchFamily="34" charset="0"/>
              <a:buChar char="•"/>
            </a:pPr>
            <a:r>
              <a:rPr lang="en-IN" dirty="0"/>
              <a:t>Identifying the missing values </a:t>
            </a:r>
          </a:p>
          <a:p>
            <a:pPr marL="285750" indent="-285750">
              <a:buFont typeface="Arial" panose="020B0604020202020204" pitchFamily="34" charset="0"/>
              <a:buChar char="•"/>
            </a:pPr>
            <a:r>
              <a:rPr lang="en-IN" dirty="0"/>
              <a:t>Eliminating the missing values  </a:t>
            </a:r>
          </a:p>
          <a:p>
            <a:r>
              <a:rPr lang="en-IN" dirty="0"/>
              <a:t> </a:t>
            </a:r>
          </a:p>
          <a:p>
            <a:r>
              <a:rPr lang="en-IN" dirty="0"/>
              <a:t>   </a:t>
            </a:r>
          </a:p>
        </p:txBody>
      </p:sp>
      <p:sp>
        <p:nvSpPr>
          <p:cNvPr id="4" name="TextBox 3">
            <a:extLst>
              <a:ext uri="{FF2B5EF4-FFF2-40B4-BE49-F238E27FC236}">
                <a16:creationId xmlns:a16="http://schemas.microsoft.com/office/drawing/2014/main" id="{2DBF0278-FC0F-89AF-51F3-1147FF823CD9}"/>
              </a:ext>
            </a:extLst>
          </p:cNvPr>
          <p:cNvSpPr txBox="1"/>
          <p:nvPr/>
        </p:nvSpPr>
        <p:spPr>
          <a:xfrm>
            <a:off x="10515600" y="569075"/>
            <a:ext cx="5334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10</a:t>
            </a:fld>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D869A-66FE-3D1A-3B43-71B805E8F193}"/>
              </a:ext>
            </a:extLst>
          </p:cNvPr>
          <p:cNvSpPr>
            <a:spLocks noGrp="1"/>
          </p:cNvSpPr>
          <p:nvPr>
            <p:ph type="ctrTitle"/>
          </p:nvPr>
        </p:nvSpPr>
        <p:spPr>
          <a:xfrm>
            <a:off x="838200" y="838200"/>
            <a:ext cx="5800851" cy="492443"/>
          </a:xfrm>
        </p:spPr>
        <p:txBody>
          <a:bodyPr/>
          <a:lstStyle/>
          <a:p>
            <a:r>
              <a:rPr lang="en-IN" dirty="0">
                <a:solidFill>
                  <a:schemeClr val="bg1"/>
                </a:solidFill>
              </a:rPr>
              <a:t>modelling</a:t>
            </a:r>
          </a:p>
        </p:txBody>
      </p:sp>
      <p:sp>
        <p:nvSpPr>
          <p:cNvPr id="3" name="Subtitle 2">
            <a:extLst>
              <a:ext uri="{FF2B5EF4-FFF2-40B4-BE49-F238E27FC236}">
                <a16:creationId xmlns:a16="http://schemas.microsoft.com/office/drawing/2014/main" id="{52D614C2-557B-3C84-F7D6-5DB04520108C}"/>
              </a:ext>
            </a:extLst>
          </p:cNvPr>
          <p:cNvSpPr>
            <a:spLocks noGrp="1"/>
          </p:cNvSpPr>
          <p:nvPr>
            <p:ph type="subTitle" idx="4"/>
          </p:nvPr>
        </p:nvSpPr>
        <p:spPr>
          <a:xfrm>
            <a:off x="838200" y="2362200"/>
            <a:ext cx="7696200" cy="4867999"/>
          </a:xfrm>
        </p:spPr>
        <p:txBody>
          <a:bodyPr/>
          <a:lstStyle/>
          <a:p>
            <a:pPr marL="0" indent="0">
              <a:buNone/>
            </a:pPr>
            <a:r>
              <a:rPr lang="en-IN" sz="2400" dirty="0">
                <a:solidFill>
                  <a:schemeClr val="tx1"/>
                </a:solidFill>
              </a:rPr>
              <a:t>Computation of performance level:</a:t>
            </a:r>
          </a:p>
          <a:p>
            <a:pPr marL="0" indent="0">
              <a:buNone/>
            </a:pPr>
            <a:r>
              <a:rPr lang="en-IN" sz="2400" dirty="0">
                <a:solidFill>
                  <a:schemeClr val="tx1"/>
                </a:solidFill>
              </a:rPr>
              <a:t>                         performance level is calculated by manipulating the   </a:t>
            </a:r>
          </a:p>
          <a:p>
            <a:pPr marL="0" indent="0">
              <a:buNone/>
            </a:pPr>
            <a:r>
              <a:rPr lang="en-IN" sz="2400" dirty="0">
                <a:solidFill>
                  <a:schemeClr val="tx1"/>
                </a:solidFill>
              </a:rPr>
              <a:t>      ratings of the employees .</a:t>
            </a:r>
          </a:p>
          <a:p>
            <a:pPr marL="0" indent="0">
              <a:buNone/>
            </a:pPr>
            <a:r>
              <a:rPr lang="en-IN" sz="2400" dirty="0">
                <a:solidFill>
                  <a:schemeClr val="tx1"/>
                </a:solidFill>
              </a:rPr>
              <a:t>Summary:</a:t>
            </a:r>
          </a:p>
          <a:p>
            <a:pPr marL="0" indent="0">
              <a:buNone/>
            </a:pPr>
            <a:r>
              <a:rPr lang="en-IN" sz="2400" dirty="0">
                <a:solidFill>
                  <a:schemeClr val="tx1"/>
                </a:solidFill>
              </a:rPr>
              <a:t>                created a pivot table by considering the selected features </a:t>
            </a:r>
          </a:p>
          <a:p>
            <a:pPr marL="0" indent="0">
              <a:buNone/>
            </a:pPr>
            <a:r>
              <a:rPr lang="en-IN" sz="2400" dirty="0">
                <a:solidFill>
                  <a:schemeClr val="tx1"/>
                </a:solidFill>
              </a:rPr>
              <a:t>       of the dataset then generated the multi-bar diagram by using the pivot table .</a:t>
            </a:r>
          </a:p>
          <a:p>
            <a:pPr marL="0" indent="0">
              <a:buNone/>
            </a:pPr>
            <a:endParaRPr lang="en-IN" sz="2400" dirty="0"/>
          </a:p>
          <a:p>
            <a:endParaRPr lang="en-IN" dirty="0"/>
          </a:p>
        </p:txBody>
      </p:sp>
      <p:sp>
        <p:nvSpPr>
          <p:cNvPr id="5" name="TextBox 4">
            <a:extLst>
              <a:ext uri="{FF2B5EF4-FFF2-40B4-BE49-F238E27FC236}">
                <a16:creationId xmlns:a16="http://schemas.microsoft.com/office/drawing/2014/main" id="{AED63B01-4263-9FA1-1F8B-63CA824A7593}"/>
              </a:ext>
            </a:extLst>
          </p:cNvPr>
          <p:cNvSpPr txBox="1"/>
          <p:nvPr/>
        </p:nvSpPr>
        <p:spPr>
          <a:xfrm>
            <a:off x="10515600" y="653534"/>
            <a:ext cx="7620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11</a:t>
            </a:fld>
            <a:endParaRPr lang="en-IN" spc="10" dirty="0"/>
          </a:p>
        </p:txBody>
      </p:sp>
    </p:spTree>
    <p:extLst>
      <p:ext uri="{BB962C8B-B14F-4D97-AF65-F5344CB8AC3E}">
        <p14:creationId xmlns:p14="http://schemas.microsoft.com/office/powerpoint/2010/main" val="165339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76910" y="800213"/>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bg1"/>
                </a:solidFill>
              </a:rPr>
              <a:t>R</a:t>
            </a:r>
            <a:r>
              <a:rPr spc="-40" dirty="0">
                <a:solidFill>
                  <a:schemeClr val="bg1"/>
                </a:solidFill>
              </a:rPr>
              <a:t>E</a:t>
            </a:r>
            <a:r>
              <a:rPr spc="15" dirty="0">
                <a:solidFill>
                  <a:schemeClr val="bg1"/>
                </a:solidFill>
              </a:rPr>
              <a:t>S</a:t>
            </a:r>
            <a:r>
              <a:rPr spc="-30" dirty="0">
                <a:solidFill>
                  <a:schemeClr val="bg1"/>
                </a:solidFill>
              </a:rPr>
              <a:t>U</a:t>
            </a:r>
            <a:r>
              <a:rPr spc="-405" dirty="0">
                <a:solidFill>
                  <a:schemeClr val="bg1"/>
                </a:solidFill>
              </a:rPr>
              <a:t>L</a:t>
            </a:r>
            <a:r>
              <a:rPr dirty="0">
                <a:solidFill>
                  <a:schemeClr val="bg1"/>
                </a:solidFill>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endParaRPr sz="1100" dirty="0">
              <a:latin typeface="Trebuchet MS"/>
              <a:cs typeface="Trebuchet MS"/>
            </a:endParaRPr>
          </a:p>
        </p:txBody>
      </p:sp>
      <p:graphicFrame>
        <p:nvGraphicFramePr>
          <p:cNvPr id="10" name="Chart 9">
            <a:extLst>
              <a:ext uri="{FF2B5EF4-FFF2-40B4-BE49-F238E27FC236}">
                <a16:creationId xmlns:a16="http://schemas.microsoft.com/office/drawing/2014/main" id="{BA31CD1A-97FC-A432-BB6A-5EBBE3F6EE67}"/>
              </a:ext>
            </a:extLst>
          </p:cNvPr>
          <p:cNvGraphicFramePr>
            <a:graphicFrameLocks/>
          </p:cNvGraphicFramePr>
          <p:nvPr>
            <p:extLst>
              <p:ext uri="{D42A27DB-BD31-4B8C-83A1-F6EECF244321}">
                <p14:modId xmlns:p14="http://schemas.microsoft.com/office/powerpoint/2010/main" val="1286083291"/>
              </p:ext>
            </p:extLst>
          </p:nvPr>
        </p:nvGraphicFramePr>
        <p:xfrm>
          <a:off x="640438" y="2370667"/>
          <a:ext cx="10636780" cy="41052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8828DAA-078B-AFD8-2ED3-ED37FFACC529}"/>
              </a:ext>
            </a:extLst>
          </p:cNvPr>
          <p:cNvSpPr txBox="1"/>
          <p:nvPr/>
        </p:nvSpPr>
        <p:spPr>
          <a:xfrm>
            <a:off x="10510603" y="615547"/>
            <a:ext cx="906315"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12</a:t>
            </a:fld>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1C5E450-CD23-BF07-4F6C-C0B9556C89BD}"/>
              </a:ext>
            </a:extLst>
          </p:cNvPr>
          <p:cNvSpPr txBox="1"/>
          <p:nvPr/>
        </p:nvSpPr>
        <p:spPr>
          <a:xfrm>
            <a:off x="609600" y="2590800"/>
            <a:ext cx="11887199" cy="2677656"/>
          </a:xfrm>
          <a:prstGeom prst="rect">
            <a:avLst/>
          </a:prstGeom>
          <a:noFill/>
        </p:spPr>
        <p:txBody>
          <a:bodyPr wrap="square" rtlCol="0">
            <a:spAutoFit/>
          </a:bodyPr>
          <a:lstStyle/>
          <a:p>
            <a:r>
              <a:rPr lang="en-IN" sz="2800" b="1" i="1" dirty="0"/>
              <a:t>                      The conclusion is the majority of employees are </a:t>
            </a:r>
          </a:p>
          <a:p>
            <a:r>
              <a:rPr lang="en-IN" sz="2800" b="1" i="1" dirty="0"/>
              <a:t>still remains more in med level comparatively so we have to</a:t>
            </a:r>
          </a:p>
          <a:p>
            <a:r>
              <a:rPr lang="en-IN" sz="2800" b="1" i="1" dirty="0"/>
              <a:t> motive them to reach the next level like high (or) very high</a:t>
            </a:r>
          </a:p>
          <a:p>
            <a:r>
              <a:rPr lang="en-IN" sz="2800" b="1" i="1" dirty="0"/>
              <a:t> then we have to keep the very high and high stable and </a:t>
            </a:r>
          </a:p>
          <a:p>
            <a:r>
              <a:rPr lang="en-IN" sz="2800" b="1" i="1" dirty="0"/>
              <a:t>focus on Eliminating the entire low level as much as possible</a:t>
            </a:r>
          </a:p>
          <a:p>
            <a:r>
              <a:rPr lang="en-IN" sz="2800" b="1" i="1" dirty="0"/>
              <a:t>by training the well . </a:t>
            </a:r>
          </a:p>
        </p:txBody>
      </p:sp>
      <p:sp>
        <p:nvSpPr>
          <p:cNvPr id="5" name="TextBox 4">
            <a:extLst>
              <a:ext uri="{FF2B5EF4-FFF2-40B4-BE49-F238E27FC236}">
                <a16:creationId xmlns:a16="http://schemas.microsoft.com/office/drawing/2014/main" id="{85BC44E0-50EC-0031-32E3-EC59A96B9246}"/>
              </a:ext>
            </a:extLst>
          </p:cNvPr>
          <p:cNvSpPr txBox="1"/>
          <p:nvPr/>
        </p:nvSpPr>
        <p:spPr>
          <a:xfrm>
            <a:off x="10515600" y="578588"/>
            <a:ext cx="7620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13</a:t>
            </a:fld>
            <a:endParaRPr lang="en-IN"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3A4E-36A3-2D3E-F3B7-6AE9EEA87222}"/>
              </a:ext>
            </a:extLst>
          </p:cNvPr>
          <p:cNvSpPr>
            <a:spLocks noGrp="1"/>
          </p:cNvSpPr>
          <p:nvPr>
            <p:ph type="title"/>
          </p:nvPr>
        </p:nvSpPr>
        <p:spPr>
          <a:xfrm>
            <a:off x="762000" y="836312"/>
            <a:ext cx="8761413" cy="728480"/>
          </a:xfrm>
        </p:spPr>
        <p:txBody>
          <a:bodyPr/>
          <a:lstStyle/>
          <a:p>
            <a:r>
              <a:rPr lang="en-IN" sz="3600" spc="5" dirty="0">
                <a:solidFill>
                  <a:schemeClr val="bg1"/>
                </a:solidFill>
              </a:rPr>
              <a:t>PROJECT</a:t>
            </a:r>
            <a:r>
              <a:rPr lang="en-IN" sz="3600" spc="-85" dirty="0">
                <a:solidFill>
                  <a:schemeClr val="bg1"/>
                </a:solidFill>
              </a:rPr>
              <a:t> </a:t>
            </a:r>
            <a:r>
              <a:rPr lang="en-IN" sz="3600" spc="25" dirty="0">
                <a:solidFill>
                  <a:schemeClr val="bg1"/>
                </a:solidFill>
              </a:rPr>
              <a:t>TITLE</a:t>
            </a:r>
            <a:endParaRPr lang="en-IN" dirty="0">
              <a:solidFill>
                <a:schemeClr val="bg1"/>
              </a:solidFill>
            </a:endParaRPr>
          </a:p>
        </p:txBody>
      </p:sp>
      <p:sp>
        <p:nvSpPr>
          <p:cNvPr id="4" name="TextBox 3">
            <a:extLst>
              <a:ext uri="{FF2B5EF4-FFF2-40B4-BE49-F238E27FC236}">
                <a16:creationId xmlns:a16="http://schemas.microsoft.com/office/drawing/2014/main" id="{7C33EED2-AC6F-E8EE-F74C-F0E05CEF134A}"/>
              </a:ext>
            </a:extLst>
          </p:cNvPr>
          <p:cNvSpPr txBox="1"/>
          <p:nvPr/>
        </p:nvSpPr>
        <p:spPr>
          <a:xfrm>
            <a:off x="2250546" y="3124200"/>
            <a:ext cx="7239000"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Employee Performance Analysis                       using Excel</a:t>
            </a:r>
            <a:endParaRPr lang="en-IN" sz="36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94EAA2F-6536-3F99-4EA3-CC3441378D39}"/>
              </a:ext>
            </a:extLst>
          </p:cNvPr>
          <p:cNvSpPr txBox="1"/>
          <p:nvPr/>
        </p:nvSpPr>
        <p:spPr>
          <a:xfrm>
            <a:off x="10591800" y="685800"/>
            <a:ext cx="4572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2</a:t>
            </a:fld>
            <a:endParaRPr lang="en-IN" spc="10" dirty="0"/>
          </a:p>
        </p:txBody>
      </p:sp>
    </p:spTree>
    <p:extLst>
      <p:ext uri="{BB962C8B-B14F-4D97-AF65-F5344CB8AC3E}">
        <p14:creationId xmlns:p14="http://schemas.microsoft.com/office/powerpoint/2010/main" val="62511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FEDA-B21E-7C4A-59BF-C729A12BD34C}"/>
              </a:ext>
            </a:extLst>
          </p:cNvPr>
          <p:cNvSpPr>
            <a:spLocks noGrp="1"/>
          </p:cNvSpPr>
          <p:nvPr>
            <p:ph type="title"/>
          </p:nvPr>
        </p:nvSpPr>
        <p:spPr/>
        <p:txBody>
          <a:bodyPr/>
          <a:lstStyle/>
          <a:p>
            <a:r>
              <a:rPr lang="en-US" dirty="0">
                <a:solidFill>
                  <a:schemeClr val="bg1"/>
                </a:solidFill>
              </a:rPr>
              <a:t>AGENDA</a:t>
            </a:r>
            <a:endParaRPr lang="en-IN" dirty="0">
              <a:solidFill>
                <a:schemeClr val="bg1"/>
              </a:solidFill>
            </a:endParaRPr>
          </a:p>
        </p:txBody>
      </p:sp>
      <p:sp>
        <p:nvSpPr>
          <p:cNvPr id="4" name="TextBox 3">
            <a:extLst>
              <a:ext uri="{FF2B5EF4-FFF2-40B4-BE49-F238E27FC236}">
                <a16:creationId xmlns:a16="http://schemas.microsoft.com/office/drawing/2014/main" id="{B10D23B7-E7D6-E118-6DC8-489088EE598C}"/>
              </a:ext>
            </a:extLst>
          </p:cNvPr>
          <p:cNvSpPr txBox="1"/>
          <p:nvPr/>
        </p:nvSpPr>
        <p:spPr>
          <a:xfrm>
            <a:off x="3581400" y="1981200"/>
            <a:ext cx="7772400" cy="4524315"/>
          </a:xfrm>
          <a:prstGeom prst="rect">
            <a:avLst/>
          </a:prstGeom>
          <a:noFill/>
        </p:spPr>
        <p:txBody>
          <a:bodyPr wrap="square">
            <a:spAutoFit/>
          </a:bodyPr>
          <a:lstStyle/>
          <a:p>
            <a:pPr algn="l"/>
            <a:endParaRPr lang="en-US" sz="32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Problem Statement</a:t>
            </a: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Project Overview</a:t>
            </a: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End Users</a:t>
            </a: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Our Solution and Proposition</a:t>
            </a:r>
          </a:p>
          <a:p>
            <a:pPr algn="l">
              <a:buFont typeface="+mj-lt"/>
              <a:buAutoNum type="arabicPeriod"/>
            </a:pPr>
            <a:r>
              <a:rPr lang="en-US" sz="3200" dirty="0">
                <a:latin typeface="Arial Narrow" panose="020B0606020202030204" pitchFamily="34" charset="0"/>
                <a:cs typeface="Times New Roman" panose="02020603050405020304" pitchFamily="18" charset="0"/>
              </a:rPr>
              <a:t>Dataset Description</a:t>
            </a:r>
            <a:endParaRPr lang="en-US" sz="3200" b="0" i="0" dirty="0">
              <a:effectLst/>
              <a:latin typeface="Arial Narrow" panose="020B0606020202030204" pitchFamily="34" charset="0"/>
              <a:cs typeface="Times New Roman" panose="02020603050405020304" pitchFamily="18" charset="0"/>
            </a:endParaRP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Modelling Approach</a:t>
            </a: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Results and </a:t>
            </a:r>
            <a:r>
              <a:rPr lang="en-US" sz="3200" dirty="0">
                <a:latin typeface="Arial Narrow" panose="020B0606020202030204" pitchFamily="34" charset="0"/>
                <a:cs typeface="Times New Roman" panose="02020603050405020304" pitchFamily="18" charset="0"/>
              </a:rPr>
              <a:t>Discussion</a:t>
            </a:r>
            <a:endParaRPr lang="en-US" sz="3200" b="0" i="0" dirty="0">
              <a:effectLst/>
              <a:latin typeface="Arial Narrow" panose="020B0606020202030204" pitchFamily="34" charset="0"/>
              <a:cs typeface="Times New Roman" panose="02020603050405020304" pitchFamily="18" charset="0"/>
            </a:endParaRPr>
          </a:p>
          <a:p>
            <a:pPr algn="l">
              <a:buFont typeface="+mj-lt"/>
              <a:buAutoNum type="arabicPeriod"/>
            </a:pPr>
            <a:r>
              <a:rPr lang="en-US" sz="3200" b="0" i="0" dirty="0">
                <a:effectLst/>
                <a:latin typeface="Arial Narrow" panose="020B0606020202030204" pitchFamily="34"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53D4FD3D-6B5A-8B72-71A3-65F35C5F41B2}"/>
              </a:ext>
            </a:extLst>
          </p:cNvPr>
          <p:cNvSpPr txBox="1"/>
          <p:nvPr/>
        </p:nvSpPr>
        <p:spPr>
          <a:xfrm>
            <a:off x="10591800" y="685800"/>
            <a:ext cx="6096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lang="en-IN" spc="10" dirty="0"/>
          </a:p>
        </p:txBody>
      </p:sp>
    </p:spTree>
    <p:extLst>
      <p:ext uri="{BB962C8B-B14F-4D97-AF65-F5344CB8AC3E}">
        <p14:creationId xmlns:p14="http://schemas.microsoft.com/office/powerpoint/2010/main" val="168801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lang="en-IN" sz="4250" spc="15" dirty="0" err="1"/>
              <a:t>roblem</a:t>
            </a:r>
            <a:r>
              <a:rPr lang="en-IN" sz="4250" spc="15"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tx1"/>
                </a:solidFill>
              </a:rPr>
              <a:t>4</a:t>
            </a:fld>
            <a:endParaRPr spc="10" dirty="0">
              <a:solidFill>
                <a:schemeClr val="tx1"/>
              </a:solidFill>
            </a:endParaRPr>
          </a:p>
        </p:txBody>
      </p:sp>
      <p:pic>
        <p:nvPicPr>
          <p:cNvPr id="8" name="object 8"/>
          <p:cNvPicPr/>
          <p:nvPr/>
        </p:nvPicPr>
        <p:blipFill>
          <a:blip r:embed="rId3" cstate="print"/>
          <a:stretch>
            <a:fillRect/>
          </a:stretch>
        </p:blipFill>
        <p:spPr>
          <a:xfrm>
            <a:off x="533400" y="6553200"/>
            <a:ext cx="2143125" cy="200025"/>
          </a:xfrm>
          <a:prstGeom prst="rect">
            <a:avLst/>
          </a:prstGeom>
        </p:spPr>
      </p:pic>
      <p:sp>
        <p:nvSpPr>
          <p:cNvPr id="11" name="TextBox 10">
            <a:extLst>
              <a:ext uri="{FF2B5EF4-FFF2-40B4-BE49-F238E27FC236}">
                <a16:creationId xmlns:a16="http://schemas.microsoft.com/office/drawing/2014/main" id="{5411F8C0-E4BF-2EDC-270E-B77727E4F484}"/>
              </a:ext>
            </a:extLst>
          </p:cNvPr>
          <p:cNvSpPr txBox="1"/>
          <p:nvPr/>
        </p:nvSpPr>
        <p:spPr>
          <a:xfrm>
            <a:off x="1429808" y="2860986"/>
            <a:ext cx="6410325" cy="3108543"/>
          </a:xfrm>
          <a:prstGeom prst="rect">
            <a:avLst/>
          </a:prstGeom>
          <a:noFill/>
        </p:spPr>
        <p:txBody>
          <a:bodyPr wrap="square">
            <a:spAutoFit/>
          </a:bodyPr>
          <a:lstStyle/>
          <a:p>
            <a:pPr algn="ctr"/>
            <a:r>
              <a:rPr lang="en-US" sz="2800" i="1" dirty="0">
                <a:latin typeface="Arial Narrow" panose="020B0606020202030204" pitchFamily="34" charset="0"/>
              </a:rPr>
              <a:t>                           Employee Performance Evaluation provides clarity to employees about the wants and expectations of the higher-ups. They get to know that their performances are getting evaluated and valued. This is why it's important to keep performing well for both their sake and the company.</a:t>
            </a:r>
            <a:endParaRPr lang="en-IN" sz="2800" i="1" dirty="0">
              <a:latin typeface="Arial Narrow" panose="020B0606020202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590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sz="4250" spc="-20" dirty="0"/>
              <a:t>OVERVIEW</a:t>
            </a:r>
            <a:endParaRPr sz="4250" dirty="0"/>
          </a:p>
        </p:txBody>
      </p:sp>
      <p:sp>
        <p:nvSpPr>
          <p:cNvPr id="10" name="object 10"/>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tx1"/>
                </a:solidFill>
              </a:rPr>
              <a:t>5</a:t>
            </a:fld>
            <a:endParaRPr spc="10" dirty="0">
              <a:solidFill>
                <a:schemeClr val="tx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733800" y="3085843"/>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1ED53A9-A23E-4AA8-EB78-DDD864B51EBA}"/>
              </a:ext>
            </a:extLst>
          </p:cNvPr>
          <p:cNvSpPr txBox="1"/>
          <p:nvPr/>
        </p:nvSpPr>
        <p:spPr>
          <a:xfrm>
            <a:off x="1447800" y="2590800"/>
            <a:ext cx="6534150" cy="3416320"/>
          </a:xfrm>
          <a:prstGeom prst="rect">
            <a:avLst/>
          </a:prstGeom>
          <a:noFill/>
        </p:spPr>
        <p:txBody>
          <a:bodyPr wrap="square">
            <a:spAutoFit/>
          </a:bodyPr>
          <a:lstStyle/>
          <a:p>
            <a:pPr algn="ctr"/>
            <a:r>
              <a:rPr lang="en-US" sz="2400" dirty="0"/>
              <a:t>In order identify the trends and pattens Of different categories of employees in an organization. Employee performance is the level of effectiveness, efficiency, productivity, and quality of work by an individual team member within an organization. It is based on gender , performance score , rating </a:t>
            </a:r>
            <a:r>
              <a:rPr lang="en-US" sz="2400" dirty="0">
                <a:latin typeface="Arial Narrow" panose="020B0606020202030204" pitchFamily="34" charset="0"/>
              </a:rPr>
              <a:t>and</a:t>
            </a:r>
            <a:r>
              <a:rPr lang="en-US" sz="2400" dirty="0"/>
              <a:t> </a:t>
            </a:r>
            <a:r>
              <a:rPr lang="en-US" sz="2400" dirty="0" err="1"/>
              <a:t>achivements</a:t>
            </a:r>
            <a:r>
              <a:rPr lang="en-US" sz="2400" dirty="0"/>
              <a:t> .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096000"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bg1"/>
                </a:solidFill>
              </a:rPr>
              <a:t>W</a:t>
            </a:r>
            <a:r>
              <a:rPr sz="3200" spc="-20" dirty="0">
                <a:solidFill>
                  <a:schemeClr val="bg1"/>
                </a:solidFill>
              </a:rPr>
              <a:t>H</a:t>
            </a:r>
            <a:r>
              <a:rPr sz="3200" spc="20" dirty="0">
                <a:solidFill>
                  <a:schemeClr val="bg1"/>
                </a:solidFill>
              </a:rPr>
              <a:t>O</a:t>
            </a:r>
            <a:r>
              <a:rPr sz="3200" spc="-235" dirty="0">
                <a:solidFill>
                  <a:schemeClr val="bg1"/>
                </a:solidFill>
              </a:rPr>
              <a:t> </a:t>
            </a:r>
            <a:r>
              <a:rPr sz="3200" spc="-10" dirty="0">
                <a:solidFill>
                  <a:schemeClr val="bg1"/>
                </a:solidFill>
              </a:rPr>
              <a:t>AR</a:t>
            </a:r>
            <a:r>
              <a:rPr sz="3200" spc="15" dirty="0">
                <a:solidFill>
                  <a:schemeClr val="bg1"/>
                </a:solidFill>
              </a:rPr>
              <a:t>E</a:t>
            </a:r>
            <a:r>
              <a:rPr sz="3200" spc="-35" dirty="0">
                <a:solidFill>
                  <a:schemeClr val="bg1"/>
                </a:solidFill>
              </a:rPr>
              <a:t> </a:t>
            </a:r>
            <a:r>
              <a:rPr sz="3200" spc="-10" dirty="0">
                <a:solidFill>
                  <a:schemeClr val="bg1"/>
                </a:solidFill>
              </a:rPr>
              <a:t>T</a:t>
            </a:r>
            <a:r>
              <a:rPr sz="3200" spc="-15" dirty="0">
                <a:solidFill>
                  <a:schemeClr val="bg1"/>
                </a:solidFill>
              </a:rPr>
              <a:t>H</a:t>
            </a:r>
            <a:r>
              <a:rPr sz="3200" spc="15" dirty="0">
                <a:solidFill>
                  <a:schemeClr val="bg1"/>
                </a:solidFill>
              </a:rPr>
              <a:t>E</a:t>
            </a:r>
            <a:r>
              <a:rPr sz="3200" spc="-35" dirty="0">
                <a:solidFill>
                  <a:schemeClr val="bg1"/>
                </a:solidFill>
              </a:rPr>
              <a:t> </a:t>
            </a:r>
            <a:r>
              <a:rPr sz="3200" spc="-20" dirty="0">
                <a:solidFill>
                  <a:schemeClr val="bg1"/>
                </a:solidFill>
              </a:rPr>
              <a:t>E</a:t>
            </a:r>
            <a:r>
              <a:rPr sz="3200" spc="30" dirty="0">
                <a:solidFill>
                  <a:schemeClr val="bg1"/>
                </a:solidFill>
              </a:rPr>
              <a:t>N</a:t>
            </a:r>
            <a:r>
              <a:rPr sz="3200" spc="15" dirty="0">
                <a:solidFill>
                  <a:schemeClr val="bg1"/>
                </a:solidFill>
              </a:rPr>
              <a:t>D</a:t>
            </a:r>
            <a:r>
              <a:rPr sz="3200" spc="-45" dirty="0">
                <a:solidFill>
                  <a:schemeClr val="bg1"/>
                </a:solidFill>
              </a:rPr>
              <a:t> </a:t>
            </a:r>
            <a:r>
              <a:rPr sz="3200" dirty="0">
                <a:solidFill>
                  <a:schemeClr val="bg1"/>
                </a:solidFill>
              </a:rPr>
              <a:t>U</a:t>
            </a:r>
            <a:r>
              <a:rPr sz="3200" spc="10" dirty="0">
                <a:solidFill>
                  <a:schemeClr val="bg1"/>
                </a:solidFill>
              </a:rPr>
              <a:t>S</a:t>
            </a:r>
            <a:r>
              <a:rPr sz="3200" spc="-25" dirty="0">
                <a:solidFill>
                  <a:schemeClr val="bg1"/>
                </a:solidFill>
              </a:rPr>
              <a:t>E</a:t>
            </a:r>
            <a:r>
              <a:rPr sz="3200" spc="-10" dirty="0">
                <a:solidFill>
                  <a:schemeClr val="bg1"/>
                </a:solidFill>
              </a:rPr>
              <a:t>R</a:t>
            </a:r>
            <a:r>
              <a:rPr sz="3200" spc="5" dirty="0">
                <a:solidFill>
                  <a:schemeClr val="bg1"/>
                </a:solidFill>
              </a:rPr>
              <a:t>S?</a:t>
            </a:r>
            <a:endParaRPr sz="3200" dirty="0">
              <a:solidFill>
                <a:schemeClr val="bg1"/>
              </a:solidFill>
            </a:endParaRPr>
          </a:p>
        </p:txBody>
      </p:sp>
      <p:sp>
        <p:nvSpPr>
          <p:cNvPr id="8" name="object 8"/>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tx1"/>
                </a:solidFill>
              </a:rPr>
              <a:t>6</a:t>
            </a:fld>
            <a:endParaRPr spc="10" dirty="0">
              <a:solidFill>
                <a:schemeClr val="tx1"/>
              </a:solidFill>
            </a:endParaRPr>
          </a:p>
        </p:txBody>
      </p:sp>
      <p:pic>
        <p:nvPicPr>
          <p:cNvPr id="6" name="object 6"/>
          <p:cNvPicPr/>
          <p:nvPr/>
        </p:nvPicPr>
        <p:blipFill>
          <a:blip r:embed="rId2" cstate="print"/>
          <a:stretch>
            <a:fillRect/>
          </a:stretch>
        </p:blipFill>
        <p:spPr>
          <a:xfrm>
            <a:off x="723900" y="6400800"/>
            <a:ext cx="2181225" cy="257175"/>
          </a:xfrm>
          <a:prstGeom prst="rect">
            <a:avLst/>
          </a:prstGeom>
        </p:spPr>
      </p:pic>
      <p:sp>
        <p:nvSpPr>
          <p:cNvPr id="9" name="TextBox 8">
            <a:extLst>
              <a:ext uri="{FF2B5EF4-FFF2-40B4-BE49-F238E27FC236}">
                <a16:creationId xmlns:a16="http://schemas.microsoft.com/office/drawing/2014/main" id="{058C5178-05F6-88E8-4993-BACE44C8869C}"/>
              </a:ext>
            </a:extLst>
          </p:cNvPr>
          <p:cNvSpPr txBox="1"/>
          <p:nvPr/>
        </p:nvSpPr>
        <p:spPr>
          <a:xfrm>
            <a:off x="838200" y="2522914"/>
            <a:ext cx="6096000" cy="4031873"/>
          </a:xfrm>
          <a:prstGeom prst="rect">
            <a:avLst/>
          </a:prstGeom>
          <a:noFill/>
        </p:spPr>
        <p:txBody>
          <a:bodyPr wrap="square">
            <a:spAutoFit/>
          </a:bodyPr>
          <a:lstStyle/>
          <a:p>
            <a:pPr marL="285750" indent="-285750">
              <a:buFont typeface="Arial" panose="020B0604020202020204" pitchFamily="34" charset="0"/>
              <a:buChar char="•"/>
            </a:pPr>
            <a:r>
              <a:rPr lang="en-US" sz="3200" dirty="0"/>
              <a:t>Human resource</a:t>
            </a:r>
          </a:p>
          <a:p>
            <a:pPr marL="285750" indent="-285750">
              <a:buFont typeface="Arial" panose="020B0604020202020204" pitchFamily="34" charset="0"/>
              <a:buChar char="•"/>
            </a:pPr>
            <a:r>
              <a:rPr lang="en-US" sz="3200" dirty="0"/>
              <a:t>Manager</a:t>
            </a:r>
          </a:p>
          <a:p>
            <a:pPr marL="285750" indent="-285750">
              <a:buFont typeface="Arial" panose="020B0604020202020204" pitchFamily="34" charset="0"/>
              <a:buChar char="•"/>
            </a:pPr>
            <a:r>
              <a:rPr lang="en-US" sz="3200" dirty="0"/>
              <a:t>It sector</a:t>
            </a:r>
          </a:p>
          <a:p>
            <a:pPr marL="285750" indent="-285750">
              <a:buFont typeface="Arial" panose="020B0604020202020204" pitchFamily="34" charset="0"/>
              <a:buChar char="•"/>
            </a:pPr>
            <a:r>
              <a:rPr lang="en-US" sz="3200" dirty="0"/>
              <a:t>Large scale industries</a:t>
            </a:r>
          </a:p>
          <a:p>
            <a:pPr marL="285750" indent="-285750">
              <a:buFont typeface="Arial" panose="020B0604020202020204" pitchFamily="34" charset="0"/>
              <a:buChar char="•"/>
            </a:pPr>
            <a:r>
              <a:rPr lang="en-US" sz="3200" dirty="0"/>
              <a:t>Employee </a:t>
            </a:r>
          </a:p>
          <a:p>
            <a:pPr marL="285750" indent="-285750">
              <a:buFont typeface="Arial" panose="020B0604020202020204" pitchFamily="34" charset="0"/>
              <a:buChar char="•"/>
            </a:pPr>
            <a:r>
              <a:rPr lang="en-US" sz="3200" dirty="0" err="1"/>
              <a:t>Employeer</a:t>
            </a:r>
            <a:endParaRPr lang="en-US" sz="3200" dirty="0"/>
          </a:p>
          <a:p>
            <a:pPr marL="285750" indent="-285750">
              <a:buFont typeface="Arial" panose="020B0604020202020204" pitchFamily="34" charset="0"/>
              <a:buChar char="•"/>
            </a:pPr>
            <a:r>
              <a:rPr lang="en-US" sz="3200" dirty="0" err="1"/>
              <a:t>Organisation</a:t>
            </a:r>
            <a:endParaRPr lang="en-US" sz="3200" dirty="0"/>
          </a:p>
          <a:p>
            <a:pPr marL="285750" indent="-285750">
              <a:buFont typeface="Arial" panose="020B0604020202020204" pitchFamily="34" charset="0"/>
              <a:buChar char="•"/>
            </a:pP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5475" y="234325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bg1"/>
                </a:solidFill>
              </a:rPr>
              <a:t>O</a:t>
            </a:r>
            <a:r>
              <a:rPr sz="3600" spc="25" dirty="0">
                <a:solidFill>
                  <a:schemeClr val="bg1"/>
                </a:solidFill>
              </a:rPr>
              <a:t>U</a:t>
            </a:r>
            <a:r>
              <a:rPr sz="3600" dirty="0">
                <a:solidFill>
                  <a:schemeClr val="bg1"/>
                </a:solidFill>
              </a:rPr>
              <a:t>R</a:t>
            </a:r>
            <a:r>
              <a:rPr sz="3600" spc="5" dirty="0">
                <a:solidFill>
                  <a:schemeClr val="bg1"/>
                </a:solidFill>
              </a:rPr>
              <a:t> </a:t>
            </a:r>
            <a:r>
              <a:rPr sz="3600" spc="25" dirty="0">
                <a:solidFill>
                  <a:schemeClr val="bg1"/>
                </a:solidFill>
              </a:rPr>
              <a:t>S</a:t>
            </a:r>
            <a:r>
              <a:rPr sz="3600" spc="10" dirty="0">
                <a:solidFill>
                  <a:schemeClr val="bg1"/>
                </a:solidFill>
              </a:rPr>
              <a:t>O</a:t>
            </a:r>
            <a:r>
              <a:rPr sz="3600" spc="25" dirty="0">
                <a:solidFill>
                  <a:schemeClr val="bg1"/>
                </a:solidFill>
              </a:rPr>
              <a:t>LU</a:t>
            </a:r>
            <a:r>
              <a:rPr sz="3600" spc="-35" dirty="0">
                <a:solidFill>
                  <a:schemeClr val="bg1"/>
                </a:solidFill>
              </a:rPr>
              <a:t>T</a:t>
            </a:r>
            <a:r>
              <a:rPr sz="3600" spc="-30" dirty="0">
                <a:solidFill>
                  <a:schemeClr val="bg1"/>
                </a:solidFill>
              </a:rPr>
              <a:t>I</a:t>
            </a:r>
            <a:r>
              <a:rPr sz="3600" spc="10" dirty="0">
                <a:solidFill>
                  <a:schemeClr val="bg1"/>
                </a:solidFill>
              </a:rPr>
              <a:t>O</a:t>
            </a:r>
            <a:r>
              <a:rPr sz="3600" dirty="0">
                <a:solidFill>
                  <a:schemeClr val="bg1"/>
                </a:solidFill>
              </a:rPr>
              <a:t>N</a:t>
            </a:r>
            <a:r>
              <a:rPr sz="3600" spc="-345" dirty="0">
                <a:solidFill>
                  <a:schemeClr val="bg1"/>
                </a:solidFill>
              </a:rPr>
              <a:t> </a:t>
            </a:r>
            <a:r>
              <a:rPr sz="3600" spc="-35" dirty="0">
                <a:solidFill>
                  <a:schemeClr val="bg1"/>
                </a:solidFill>
              </a:rPr>
              <a:t>A</a:t>
            </a:r>
            <a:r>
              <a:rPr sz="3600" spc="-5" dirty="0">
                <a:solidFill>
                  <a:schemeClr val="bg1"/>
                </a:solidFill>
              </a:rPr>
              <a:t>N</a:t>
            </a:r>
            <a:r>
              <a:rPr sz="3600" dirty="0">
                <a:solidFill>
                  <a:schemeClr val="bg1"/>
                </a:solidFill>
              </a:rPr>
              <a:t>D</a:t>
            </a:r>
            <a:r>
              <a:rPr sz="3600" spc="35" dirty="0">
                <a:solidFill>
                  <a:schemeClr val="bg1"/>
                </a:solidFill>
              </a:rPr>
              <a:t> </a:t>
            </a:r>
            <a:r>
              <a:rPr sz="3600" spc="-30" dirty="0">
                <a:solidFill>
                  <a:schemeClr val="bg1"/>
                </a:solidFill>
              </a:rPr>
              <a:t>I</a:t>
            </a:r>
            <a:r>
              <a:rPr sz="3600" spc="-35" dirty="0">
                <a:solidFill>
                  <a:schemeClr val="bg1"/>
                </a:solidFill>
              </a:rPr>
              <a:t>T</a:t>
            </a:r>
            <a:r>
              <a:rPr sz="3600" dirty="0">
                <a:solidFill>
                  <a:schemeClr val="bg1"/>
                </a:solidFill>
              </a:rPr>
              <a:t>S</a:t>
            </a:r>
            <a:r>
              <a:rPr sz="3600" spc="60" dirty="0">
                <a:solidFill>
                  <a:schemeClr val="bg1"/>
                </a:solidFill>
              </a:rPr>
              <a:t> </a:t>
            </a:r>
            <a:r>
              <a:rPr sz="3600" spc="-295" dirty="0">
                <a:solidFill>
                  <a:schemeClr val="bg1"/>
                </a:solidFill>
              </a:rPr>
              <a:t>V</a:t>
            </a:r>
            <a:r>
              <a:rPr sz="3600" spc="-35" dirty="0">
                <a:solidFill>
                  <a:schemeClr val="bg1"/>
                </a:solidFill>
              </a:rPr>
              <a:t>A</a:t>
            </a:r>
            <a:r>
              <a:rPr sz="3600" spc="25" dirty="0">
                <a:solidFill>
                  <a:schemeClr val="bg1"/>
                </a:solidFill>
              </a:rPr>
              <a:t>LU</a:t>
            </a:r>
            <a:r>
              <a:rPr sz="3600" dirty="0">
                <a:solidFill>
                  <a:schemeClr val="bg1"/>
                </a:solidFill>
              </a:rPr>
              <a:t>E</a:t>
            </a:r>
            <a:r>
              <a:rPr sz="3600" spc="-65" dirty="0">
                <a:solidFill>
                  <a:schemeClr val="bg1"/>
                </a:solidFill>
              </a:rPr>
              <a:t> </a:t>
            </a:r>
            <a:r>
              <a:rPr sz="3600" spc="-15" dirty="0">
                <a:solidFill>
                  <a:schemeClr val="bg1"/>
                </a:solidFill>
              </a:rPr>
              <a:t>P</a:t>
            </a:r>
            <a:r>
              <a:rPr sz="3600" spc="-30" dirty="0">
                <a:solidFill>
                  <a:schemeClr val="bg1"/>
                </a:solidFill>
              </a:rPr>
              <a:t>R</a:t>
            </a:r>
            <a:r>
              <a:rPr sz="3600" spc="10" dirty="0">
                <a:solidFill>
                  <a:schemeClr val="bg1"/>
                </a:solidFill>
              </a:rPr>
              <a:t>O</a:t>
            </a:r>
            <a:r>
              <a:rPr sz="3600" spc="-15" dirty="0">
                <a:solidFill>
                  <a:schemeClr val="bg1"/>
                </a:solidFill>
              </a:rPr>
              <a:t>P</a:t>
            </a:r>
            <a:r>
              <a:rPr sz="3600" spc="10" dirty="0">
                <a:solidFill>
                  <a:schemeClr val="bg1"/>
                </a:solidFill>
              </a:rPr>
              <a:t>O</a:t>
            </a:r>
            <a:r>
              <a:rPr sz="3600" spc="25" dirty="0">
                <a:solidFill>
                  <a:schemeClr val="bg1"/>
                </a:solidFill>
              </a:rPr>
              <a:t>S</a:t>
            </a:r>
            <a:r>
              <a:rPr sz="3600" spc="-30" dirty="0">
                <a:solidFill>
                  <a:schemeClr val="bg1"/>
                </a:solidFill>
              </a:rPr>
              <a:t>I</a:t>
            </a:r>
            <a:r>
              <a:rPr sz="3600" spc="-35" dirty="0">
                <a:solidFill>
                  <a:schemeClr val="bg1"/>
                </a:solidFill>
              </a:rPr>
              <a:t>T</a:t>
            </a:r>
            <a:r>
              <a:rPr sz="3600" spc="-30" dirty="0">
                <a:solidFill>
                  <a:schemeClr val="bg1"/>
                </a:solidFill>
              </a:rPr>
              <a:t>I</a:t>
            </a:r>
            <a:r>
              <a:rPr sz="3600" spc="10" dirty="0">
                <a:solidFill>
                  <a:schemeClr val="bg1"/>
                </a:solidFill>
              </a:rPr>
              <a:t>O</a:t>
            </a:r>
            <a:r>
              <a:rPr sz="3600" dirty="0">
                <a:solidFill>
                  <a:schemeClr val="bg1"/>
                </a:solidFill>
              </a:rPr>
              <a:t>N</a:t>
            </a:r>
          </a:p>
        </p:txBody>
      </p:sp>
      <p:sp>
        <p:nvSpPr>
          <p:cNvPr id="9" name="object 9"/>
          <p:cNvSpPr txBox="1">
            <a:spLocks noGrp="1"/>
          </p:cNvSpPr>
          <p:nvPr>
            <p:ph type="sldNum" sz="quarter" idx="12"/>
          </p:nvPr>
        </p:nvSpPr>
        <p:spPr>
          <a:xfrm>
            <a:off x="10352540" y="625476"/>
            <a:ext cx="838199" cy="43794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tx1"/>
                </a:solidFill>
              </a:rPr>
              <a:t>7</a:t>
            </a:fld>
            <a:endParaRPr spc="10" dirty="0">
              <a:solidFill>
                <a:schemeClr val="tx1"/>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B8A3C179-F2D3-4BD5-B7C6-1217B6A39D44}"/>
              </a:ext>
            </a:extLst>
          </p:cNvPr>
          <p:cNvSpPr txBox="1"/>
          <p:nvPr/>
        </p:nvSpPr>
        <p:spPr>
          <a:xfrm>
            <a:off x="3733800" y="2590800"/>
            <a:ext cx="7010400" cy="3416320"/>
          </a:xfrm>
          <a:prstGeom prst="rect">
            <a:avLst/>
          </a:prstGeom>
          <a:noFill/>
        </p:spPr>
        <p:txBody>
          <a:bodyPr wrap="square" rtlCol="0">
            <a:spAutoFit/>
          </a:bodyPr>
          <a:lstStyle/>
          <a:p>
            <a:pPr marL="342900" indent="-342900">
              <a:buFont typeface="+mj-lt"/>
              <a:buAutoNum type="arabicPeriod"/>
            </a:pPr>
            <a:r>
              <a:rPr lang="en-IN" sz="2400" dirty="0"/>
              <a:t>Conditional formatting – to identify missing values</a:t>
            </a:r>
          </a:p>
          <a:p>
            <a:pPr marL="342900" indent="-342900">
              <a:buFont typeface="+mj-lt"/>
              <a:buAutoNum type="arabicPeriod"/>
            </a:pPr>
            <a:r>
              <a:rPr lang="en-IN" sz="2400" dirty="0"/>
              <a:t>Filtering –  to remove blanks cells</a:t>
            </a:r>
          </a:p>
          <a:p>
            <a:pPr marL="342900" indent="-342900">
              <a:buFont typeface="+mj-lt"/>
              <a:buAutoNum type="arabicPeriod"/>
            </a:pPr>
            <a:r>
              <a:rPr lang="en-IN" sz="2400" dirty="0"/>
              <a:t>Converts – ratings from numerical to alphabetic </a:t>
            </a:r>
          </a:p>
          <a:p>
            <a:pPr marL="342900" indent="-342900">
              <a:buFont typeface="+mj-lt"/>
              <a:buAutoNum type="arabicPeriod"/>
            </a:pPr>
            <a:r>
              <a:rPr lang="en-IN" sz="2400" dirty="0"/>
              <a:t>Formulas – to categories their performance level</a:t>
            </a:r>
          </a:p>
          <a:p>
            <a:pPr marL="342900" indent="-342900">
              <a:buFont typeface="+mj-lt"/>
              <a:buAutoNum type="arabicPeriod"/>
            </a:pPr>
            <a:r>
              <a:rPr lang="en-IN" sz="2400" dirty="0"/>
              <a:t>Pivot table – for the summarisation</a:t>
            </a:r>
          </a:p>
          <a:p>
            <a:pPr marL="342900" indent="-342900">
              <a:buFont typeface="+mj-lt"/>
              <a:buAutoNum type="arabicPeriod"/>
            </a:pPr>
            <a:r>
              <a:rPr lang="en-IN" sz="2400" dirty="0"/>
              <a:t>Graph – for the data </a:t>
            </a:r>
            <a:r>
              <a:rPr lang="en-IN" sz="2400" dirty="0" err="1"/>
              <a:t>visuvalization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chemeClr val="bg1"/>
                </a:solidFill>
              </a:rPr>
              <a:t>Dataset Description</a:t>
            </a:r>
          </a:p>
        </p:txBody>
      </p:sp>
      <p:sp>
        <p:nvSpPr>
          <p:cNvPr id="3" name="TextBox 2">
            <a:extLst>
              <a:ext uri="{FF2B5EF4-FFF2-40B4-BE49-F238E27FC236}">
                <a16:creationId xmlns:a16="http://schemas.microsoft.com/office/drawing/2014/main" id="{46047965-9548-50C5-F6C7-4F50999DDB31}"/>
              </a:ext>
            </a:extLst>
          </p:cNvPr>
          <p:cNvSpPr txBox="1"/>
          <p:nvPr/>
        </p:nvSpPr>
        <p:spPr>
          <a:xfrm>
            <a:off x="990600" y="2362200"/>
            <a:ext cx="8605113" cy="4062651"/>
          </a:xfrm>
          <a:prstGeom prst="rect">
            <a:avLst/>
          </a:prstGeom>
          <a:noFill/>
        </p:spPr>
        <p:txBody>
          <a:bodyPr wrap="none" rtlCol="0">
            <a:spAutoFit/>
          </a:bodyPr>
          <a:lstStyle/>
          <a:p>
            <a:r>
              <a:rPr lang="en-IN" sz="3200" dirty="0"/>
              <a:t>The Employee dataset is from “</a:t>
            </a:r>
            <a:r>
              <a:rPr lang="en-IN" sz="3200" dirty="0" err="1"/>
              <a:t>Edunet</a:t>
            </a:r>
            <a:r>
              <a:rPr lang="en-IN" sz="3200" dirty="0"/>
              <a:t> dashboard”</a:t>
            </a:r>
          </a:p>
          <a:p>
            <a:r>
              <a:rPr lang="en-IN" sz="2800" dirty="0"/>
              <a:t>   we took 9 features out of 26 features :</a:t>
            </a:r>
          </a:p>
          <a:p>
            <a:pPr marL="285750" indent="-285750">
              <a:buFont typeface="Arial" panose="020B0604020202020204" pitchFamily="34" charset="0"/>
              <a:buChar char="•"/>
            </a:pPr>
            <a:r>
              <a:rPr lang="en-IN" sz="2400" dirty="0"/>
              <a:t>Emp id-</a:t>
            </a:r>
            <a:r>
              <a:rPr lang="en-IN" sz="2400" dirty="0" err="1"/>
              <a:t>num</a:t>
            </a:r>
            <a:endParaRPr lang="en-IN" sz="2400" dirty="0"/>
          </a:p>
          <a:p>
            <a:pPr marL="285750" indent="-285750">
              <a:buFont typeface="Arial" panose="020B0604020202020204" pitchFamily="34" charset="0"/>
              <a:buChar char="•"/>
            </a:pPr>
            <a:r>
              <a:rPr lang="en-IN" sz="2400" dirty="0"/>
              <a:t>Employee name</a:t>
            </a:r>
          </a:p>
          <a:p>
            <a:pPr marL="285750" indent="-285750">
              <a:buFont typeface="Arial" panose="020B0604020202020204" pitchFamily="34" charset="0"/>
              <a:buChar char="•"/>
            </a:pPr>
            <a:r>
              <a:rPr lang="en-IN" sz="2400" dirty="0"/>
              <a:t>Gender</a:t>
            </a:r>
          </a:p>
          <a:p>
            <a:pPr marL="285750" indent="-285750">
              <a:buFont typeface="Arial" panose="020B0604020202020204" pitchFamily="34" charset="0"/>
              <a:buChar char="•"/>
            </a:pPr>
            <a:r>
              <a:rPr lang="en-IN" sz="2400" dirty="0"/>
              <a:t>Performance level </a:t>
            </a:r>
          </a:p>
          <a:p>
            <a:pPr marL="285750" indent="-285750">
              <a:buFont typeface="Arial" panose="020B0604020202020204" pitchFamily="34" charset="0"/>
              <a:buChar char="•"/>
            </a:pPr>
            <a:r>
              <a:rPr lang="en-IN" sz="2400" dirty="0"/>
              <a:t>Employee type</a:t>
            </a:r>
          </a:p>
          <a:p>
            <a:pPr marL="285750" indent="-285750">
              <a:buFont typeface="Arial" panose="020B0604020202020204" pitchFamily="34" charset="0"/>
              <a:buChar char="•"/>
            </a:pPr>
            <a:r>
              <a:rPr lang="en-IN" sz="2400" dirty="0"/>
              <a:t>Ratings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
        <p:nvSpPr>
          <p:cNvPr id="5" name="TextBox 4">
            <a:extLst>
              <a:ext uri="{FF2B5EF4-FFF2-40B4-BE49-F238E27FC236}">
                <a16:creationId xmlns:a16="http://schemas.microsoft.com/office/drawing/2014/main" id="{4D52D01D-FE97-C37E-ADD7-001E8F8B4F9D}"/>
              </a:ext>
            </a:extLst>
          </p:cNvPr>
          <p:cNvSpPr txBox="1"/>
          <p:nvPr/>
        </p:nvSpPr>
        <p:spPr>
          <a:xfrm>
            <a:off x="10617946" y="609600"/>
            <a:ext cx="838200" cy="369332"/>
          </a:xfrm>
          <a:prstGeom prst="rect">
            <a:avLst/>
          </a:prstGeom>
          <a:noFill/>
        </p:spPr>
        <p:txBody>
          <a:bodyPr wrap="square">
            <a:spAutoFit/>
          </a:bodyPr>
          <a:lstStyle/>
          <a:p>
            <a:pPr marL="38100">
              <a:lnSpc>
                <a:spcPct val="100000"/>
              </a:lnSpc>
              <a:spcBef>
                <a:spcPts val="55"/>
              </a:spcBef>
            </a:pPr>
            <a:fld id="{81D60167-4931-47E6-BA6A-407CBD079E47}" type="slidenum">
              <a:rPr lang="en-IN" spc="10" smtClean="0"/>
              <a:pPr marL="38100">
                <a:lnSpc>
                  <a:spcPct val="100000"/>
                </a:lnSpc>
                <a:spcBef>
                  <a:spcPts val="55"/>
                </a:spcBef>
              </a:pPr>
              <a:t>8</a:t>
            </a:fld>
            <a:endParaRPr lang="en-IN"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bg1"/>
                </a:solidFill>
              </a:rPr>
              <a:t>THE</a:t>
            </a:r>
            <a:r>
              <a:rPr sz="4250" spc="20" dirty="0">
                <a:solidFill>
                  <a:schemeClr val="bg1"/>
                </a:solidFill>
              </a:rPr>
              <a:t> </a:t>
            </a:r>
            <a:r>
              <a:rPr lang="en-US" sz="4250" spc="20" dirty="0">
                <a:solidFill>
                  <a:schemeClr val="bg1"/>
                </a:solidFill>
              </a:rPr>
              <a:t>"</a:t>
            </a:r>
            <a:r>
              <a:rPr sz="4250" spc="10" dirty="0">
                <a:solidFill>
                  <a:schemeClr val="bg1"/>
                </a:solidFill>
              </a:rPr>
              <a:t>WOW</a:t>
            </a:r>
            <a:r>
              <a:rPr lang="en-US" sz="4250" spc="10" dirty="0">
                <a:solidFill>
                  <a:schemeClr val="bg1"/>
                </a:solidFill>
              </a:rPr>
              <a:t>"</a:t>
            </a:r>
            <a:r>
              <a:rPr sz="4250" spc="85" dirty="0">
                <a:solidFill>
                  <a:schemeClr val="bg1"/>
                </a:solidFill>
              </a:rPr>
              <a:t> </a:t>
            </a:r>
            <a:r>
              <a:rPr sz="4250" spc="10" dirty="0">
                <a:solidFill>
                  <a:schemeClr val="bg1"/>
                </a:solidFill>
              </a:rPr>
              <a:t>IN</a:t>
            </a:r>
            <a:r>
              <a:rPr sz="4250" spc="-5" dirty="0">
                <a:solidFill>
                  <a:schemeClr val="bg1"/>
                </a:solidFill>
              </a:rPr>
              <a:t> </a:t>
            </a:r>
            <a:r>
              <a:rPr sz="4250" spc="15" dirty="0">
                <a:solidFill>
                  <a:schemeClr val="bg1"/>
                </a:solidFill>
              </a:rPr>
              <a:t>OUR</a:t>
            </a:r>
            <a:r>
              <a:rPr sz="4250" spc="-10" dirty="0">
                <a:solidFill>
                  <a:schemeClr val="bg1"/>
                </a:solidFill>
              </a:rPr>
              <a:t> </a:t>
            </a:r>
            <a:r>
              <a:rPr sz="4250" spc="20" dirty="0">
                <a:solidFill>
                  <a:schemeClr val="bg1"/>
                </a:solidFill>
              </a:rPr>
              <a:t>SOLUTION</a:t>
            </a:r>
            <a:endParaRPr sz="4250" dirty="0">
              <a:solidFill>
                <a:schemeClr val="bg1"/>
              </a:solidFill>
            </a:endParaRPr>
          </a:p>
        </p:txBody>
      </p:sp>
      <p:sp>
        <p:nvSpPr>
          <p:cNvPr id="8" name="object 8"/>
          <p:cNvSpPr txBox="1"/>
          <p:nvPr/>
        </p:nvSpPr>
        <p:spPr>
          <a:xfrm>
            <a:off x="10668000" y="696286"/>
            <a:ext cx="533018"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2000" spc="10" dirty="0">
                <a:latin typeface="Trebuchet MS"/>
                <a:cs typeface="Trebuchet MS"/>
              </a:rPr>
              <a:t>9</a:t>
            </a:fld>
            <a:endParaRPr sz="20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EF1F877-1885-455A-E70C-D225B1CCFB66}"/>
              </a:ext>
            </a:extLst>
          </p:cNvPr>
          <p:cNvSpPr txBox="1"/>
          <p:nvPr/>
        </p:nvSpPr>
        <p:spPr>
          <a:xfrm>
            <a:off x="609600" y="2527763"/>
            <a:ext cx="10134600" cy="2308324"/>
          </a:xfrm>
          <a:prstGeom prst="rect">
            <a:avLst/>
          </a:prstGeom>
          <a:noFill/>
        </p:spPr>
        <p:txBody>
          <a:bodyPr wrap="square" rtlCol="0">
            <a:spAutoFit/>
          </a:bodyPr>
          <a:lstStyle/>
          <a:p>
            <a:pPr marL="285750" indent="-285750">
              <a:buFont typeface="Arial" panose="020B0604020202020204" pitchFamily="34" charset="0"/>
              <a:buChar char="•"/>
            </a:pPr>
            <a:r>
              <a:rPr lang="en-IN" sz="3600" dirty="0">
                <a:latin typeface="Arial Narrow" panose="020B0606020202030204" pitchFamily="34" charset="0"/>
              </a:rPr>
              <a:t>Converting the numerical ratings to text like ( very high, high , med , low) it makes the</a:t>
            </a:r>
          </a:p>
          <a:p>
            <a:r>
              <a:rPr lang="en-IN" sz="3600" dirty="0">
                <a:latin typeface="Arial Narrow" panose="020B0606020202030204" pitchFamily="34" charset="0"/>
              </a:rPr>
              <a:t>      overall process smoother</a:t>
            </a:r>
          </a:p>
          <a:p>
            <a:pPr marL="285750" indent="-285750">
              <a:buFont typeface="Arial" panose="020B0604020202020204" pitchFamily="34" charset="0"/>
              <a:buChar char="•"/>
            </a:pPr>
            <a:r>
              <a:rPr lang="en-IN" sz="3600" dirty="0">
                <a:latin typeface="Arial Narrow" panose="020B0606020202030204" pitchFamily="34" charset="0"/>
              </a:rPr>
              <a:t> formula = </a:t>
            </a:r>
            <a:r>
              <a:rPr lang="en-US" sz="2800" dirty="0">
                <a:latin typeface="Arial Narrow" panose="020B0606020202030204" pitchFamily="34" charset="0"/>
              </a:rPr>
              <a:t>IFS(Z2&gt;=5,“very high",Z2&gt;=4,“high",Z2&gt;=3,“med",true,“low</a:t>
            </a:r>
            <a:r>
              <a:rPr lang="en-US" sz="2800" dirty="0"/>
              <a:t>")</a:t>
            </a:r>
            <a:endParaRPr lang="en-IN"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483</TotalTime>
  <Words>515</Words>
  <Application>Microsoft Office PowerPoint</Application>
  <PresentationFormat>Widescreen</PresentationFormat>
  <Paragraphs>103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Lawanya Subramanian</cp:lastModifiedBy>
  <cp:revision>20</cp:revision>
  <dcterms:created xsi:type="dcterms:W3CDTF">2024-03-29T15:07:22Z</dcterms:created>
  <dcterms:modified xsi:type="dcterms:W3CDTF">2024-09-10T08:54:16Z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