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  <p:sldMasterId id="2147483652" r:id="rId6"/>
  </p:sldMasterIdLst>
  <p:notesMasterIdLst>
    <p:notesMasterId r:id="rId29"/>
  </p:notesMasterIdLst>
  <p:sldIdLst>
    <p:sldId id="319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485" r:id="rId27"/>
    <p:sldId id="427" r:id="rId28"/>
  </p:sldIdLst>
  <p:sldSz cx="9144000" cy="6858000" type="screen4x3"/>
  <p:notesSz cx="6858000" cy="9077325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08080"/>
    <a:srgbClr val="008CA8"/>
    <a:srgbClr val="8B8D09"/>
    <a:srgbClr val="D9DA56"/>
    <a:srgbClr val="EC891D"/>
    <a:srgbClr val="4D4D4D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0947" autoAdjust="0"/>
  </p:normalViewPr>
  <p:slideViewPr>
    <p:cSldViewPr snapToGrid="0">
      <p:cViewPr>
        <p:scale>
          <a:sx n="90" d="100"/>
          <a:sy n="90" d="100"/>
        </p:scale>
        <p:origin x="-954" y="5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3003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5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852" y="0"/>
            <a:ext cx="2972547" cy="45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0" y="4312459"/>
            <a:ext cx="5487041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2000"/>
            <a:ext cx="2972547" cy="45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52" y="8622000"/>
            <a:ext cx="2972547" cy="45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CC481D7-2B4B-4356-8569-98BF6A3A7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details on this flow can be found in the Hierarchical Design Methodology Guide.  It is suggested that the presenter read this guide before presenting this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13.1 version adds Team Design and a look at IP Reuse in the future.</a:t>
            </a:r>
          </a:p>
          <a:p>
            <a:r>
              <a:rPr lang="en-US" baseline="0" dirty="0" smtClean="0"/>
              <a:t>The 12.3 version contains information about Boundary Optimizations and a FAQ section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481D7-2B4B-4356-8569-98BF6A3A7BB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</a:t>
            </a:r>
            <a:r>
              <a:rPr lang="en-US" baseline="0" dirty="0" smtClean="0"/>
              <a:t> slide with animation to fully see what’s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9B2E-253A-4C71-A428-2F42D6A2903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synth_design</a:t>
            </a:r>
            <a:r>
              <a:rPr lang="en-US" baseline="0" dirty="0" smtClean="0"/>
              <a:t> –no_iobuf is used instead of –mode out_of_context, you MUST use write_edif and then link_design –mode out_of_context (just like third party synthesis)</a:t>
            </a:r>
          </a:p>
          <a:p>
            <a:r>
              <a:rPr lang="en-US" baseline="0" dirty="0" smtClean="0"/>
              <a:t>If synth_design –no_iobuf is used followed by write_checkpoint, that’s a dead end for OOC flows.  There is no read_checkpoint –mode out_of_context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9B2E-253A-4C71-A428-2F42D6A2903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481D7-2B4B-4356-8569-98BF6A3A7BB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560388" y="6346825"/>
            <a:ext cx="3355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Hierarchical Design – Use Cases              </a:t>
            </a:r>
            <a:fld id="{6B0C8079-4531-4EA3-822C-FF558C54E8D3}" type="slidenum">
              <a:rPr lang="en-US" sz="1000">
                <a:solidFill>
                  <a:schemeClr val="bg1"/>
                </a:solidFill>
              </a:rPr>
              <a:pPr algn="l" eaLnBrk="0" hangingPunct="0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0094A8"/>
                </a:solidFill>
              </a:rPr>
              <a:t>©</a:t>
            </a:r>
            <a:r>
              <a:rPr lang="en-US" dirty="0" smtClean="0">
                <a:solidFill>
                  <a:srgbClr val="0094A8"/>
                </a:solidFill>
              </a:rPr>
              <a:t> </a:t>
            </a:r>
            <a:r>
              <a:rPr lang="en-US" b="1" dirty="0">
                <a:solidFill>
                  <a:srgbClr val="0094A8"/>
                </a:solidFill>
              </a:rPr>
              <a:t>Copyright </a:t>
            </a:r>
            <a:r>
              <a:rPr lang="en-US" b="1" dirty="0" smtClean="0">
                <a:solidFill>
                  <a:srgbClr val="0094A8"/>
                </a:solidFill>
              </a:rPr>
              <a:t>2010 </a:t>
            </a:r>
            <a:r>
              <a:rPr lang="en-US" b="1" dirty="0">
                <a:solidFill>
                  <a:srgbClr val="0094A8"/>
                </a:solidFill>
              </a:rPr>
              <a:t>Xilinx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b="1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8353FB-6ECD-4E38-8D60-9A6453AEB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718B594-DB6A-4565-BB3E-75D58AC6E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0"/>
            <a:ext cx="19431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6769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B3CD8D0-19EF-4147-BF38-411EF9C77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C26280-9FA4-4F26-8CBB-F3D02622D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BF28EB7-174B-49C5-BC68-BEBD2AAD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F30ACC6-4B39-4DA3-B35D-A7C9FE5DF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506421F-A631-4368-A793-653C8B08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4524375"/>
            <a:ext cx="38100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CF3C965-EAC2-46A9-8D52-D07ED947B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27B6FF1-FF1C-4508-B054-7A24994C3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AC466B6-7A15-47C4-9DF8-E22D8F1F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BE51FD5-95D8-4B9B-9A3F-31EB66253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9532FCB-F9B9-4C9A-82A1-417ED166A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C9A10F-0E03-4B3E-BC82-38B47A77A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84EF6F-CC3A-496C-BB75-172590C90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E06E18-F90F-423C-8EA1-97B2D849B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3140075"/>
            <a:ext cx="1943100" cy="207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140075"/>
            <a:ext cx="5676900" cy="207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418E6F-2A88-4AA6-ADC4-68325E827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38400" y="6602413"/>
            <a:ext cx="236220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b="1"/>
              <a:t>Xilinx Confidential – Internal</a:t>
            </a:r>
          </a:p>
        </p:txBody>
      </p:sp>
      <p:pic>
        <p:nvPicPr>
          <p:cNvPr id="6" name="Picture 7" descr="Xilinx_Logo_corp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302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560388" y="6346825"/>
            <a:ext cx="3355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Hierarchical Design – Use Cases              </a:t>
            </a:r>
            <a:fld id="{EEE0CBF9-4BC2-4D4B-BB33-2B77005F9556}" type="slidenum">
              <a:rPr lang="en-US" sz="1000">
                <a:solidFill>
                  <a:schemeClr val="bg1"/>
                </a:solidFill>
              </a:rPr>
              <a:pPr algn="l" eaLnBrk="0" hangingPunct="0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b="1"/>
              <a:t> ©</a:t>
            </a:r>
            <a:r>
              <a:rPr lang="en-US"/>
              <a:t> </a:t>
            </a:r>
            <a:r>
              <a:rPr lang="en-US" b="1"/>
              <a:t>Copyright 2009 Xilinx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4532313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3165475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0663" y="6456363"/>
            <a:ext cx="2133600" cy="3635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BED48F8-6677-4229-B034-EC7702B6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001225E-73FD-4E13-9D6E-4F592350F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4C5784-D68E-42EB-8D78-2712B44F1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BBA5E54-C6CD-4BB8-BF37-CB6C273CD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0461F87-0D01-478D-AFDC-825B8ECFD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11C4FB1-6C0E-4D6E-BE8A-BB5106FC3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DB6D02-6BE8-454C-840D-CECA704C5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E2DA834-C3B0-4F49-A036-BB347A678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BD3A152-C985-4779-BC75-7C39EEA89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6A3BF92-11C5-4F0A-BE93-D7905C8E1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0"/>
            <a:ext cx="19431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6769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378DACF-2AEA-4498-9FBF-6322FEB7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3E43EFC-CC46-4C69-8583-39473C8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ED6F744-922D-4B8A-94CB-C24DDF46A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BB4E71-8DFE-4DE1-A4F8-65A4C892F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83FA480-89A7-4756-83C7-EEDD4703F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6BCED-8D44-4D9D-95BE-FF19F9396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85442D6-1AEE-4FFB-950E-D702BB77F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Head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C1B2A98-09D7-4653-AA4F-F454B0F3C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0094A8"/>
                </a:solidFill>
              </a:rPr>
              <a:t> </a:t>
            </a:r>
            <a:r>
              <a:rPr lang="en-US" b="1" dirty="0">
                <a:solidFill>
                  <a:srgbClr val="0094A8"/>
                </a:solidFill>
              </a:rPr>
              <a:t>©</a:t>
            </a:r>
            <a:r>
              <a:rPr lang="en-US" dirty="0">
                <a:solidFill>
                  <a:srgbClr val="0094A8"/>
                </a:solidFill>
              </a:rPr>
              <a:t> </a:t>
            </a:r>
            <a:r>
              <a:rPr lang="en-US" b="1" dirty="0">
                <a:solidFill>
                  <a:srgbClr val="0094A8"/>
                </a:solidFill>
              </a:rPr>
              <a:t>Copyright </a:t>
            </a:r>
            <a:r>
              <a:rPr lang="en-US" b="1" dirty="0" smtClean="0">
                <a:solidFill>
                  <a:srgbClr val="0094A8"/>
                </a:solidFill>
              </a:rPr>
              <a:t>2010 </a:t>
            </a:r>
            <a:r>
              <a:rPr lang="en-US" b="1" dirty="0">
                <a:solidFill>
                  <a:srgbClr val="0094A8"/>
                </a:solidFill>
              </a:rPr>
              <a:t>Xilinx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b="1" dirty="0">
              <a:solidFill>
                <a:srgbClr val="0094A8"/>
              </a:solidFill>
            </a:endParaRPr>
          </a:p>
        </p:txBody>
      </p:sp>
      <p:pic>
        <p:nvPicPr>
          <p:cNvPr id="1031" name="Picture 7" descr="Xilinx_Logo_corp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ba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895600"/>
            <a:ext cx="9144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140075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24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0CDF709-3A99-4C21-9C75-B42F450DF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7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1" name="Rectangle 9"/>
          <p:cNvSpPr>
            <a:spLocks noChangeArrowheads="1"/>
          </p:cNvSpPr>
          <p:nvPr userDrawn="1"/>
        </p:nvSpPr>
        <p:spPr bwMode="auto">
          <a:xfrm>
            <a:off x="3689350" y="6610350"/>
            <a:ext cx="168910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b="1">
                <a:solidFill>
                  <a:srgbClr val="0094A8"/>
                </a:solidFill>
              </a:rPr>
              <a:t>Xilinx Confidential -  ©</a:t>
            </a:r>
            <a:r>
              <a:rPr lang="en-US">
                <a:solidFill>
                  <a:srgbClr val="0094A8"/>
                </a:solidFill>
              </a:rPr>
              <a:t> </a:t>
            </a:r>
            <a:r>
              <a:rPr lang="en-US" b="1">
                <a:solidFill>
                  <a:srgbClr val="0094A8"/>
                </a:solidFill>
              </a:rPr>
              <a:t>Copyright 2009 Xilinx</a:t>
            </a:r>
          </a:p>
        </p:txBody>
      </p:sp>
      <p:sp>
        <p:nvSpPr>
          <p:cNvPr id="8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d Head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B5C2D99-78C8-4450-B340-19AA7AECB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295400" y="6602413"/>
            <a:ext cx="6858000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b="1">
              <a:solidFill>
                <a:srgbClr val="0094A8"/>
              </a:solidFill>
            </a:endParaRPr>
          </a:p>
        </p:txBody>
      </p:sp>
      <p:pic>
        <p:nvPicPr>
          <p:cNvPr id="3079" name="Picture 7" descr="Xilinx_Logo_corp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537325"/>
            <a:ext cx="9144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87235"/>
            <a:ext cx="9144000" cy="3016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© Copyright 2013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03425" indent="-17462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4606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sw_manuals/xilinx2012_3/ug905-vivado-hierarchical-desig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25412" y="3165475"/>
            <a:ext cx="5372417" cy="1114425"/>
          </a:xfrm>
        </p:spPr>
        <p:txBody>
          <a:bodyPr/>
          <a:lstStyle/>
          <a:p>
            <a:pPr eaLnBrk="1" hangingPunct="1"/>
            <a:r>
              <a:rPr lang="en-US" dirty="0" smtClean="0"/>
              <a:t>Hierarchical Design Flows</a:t>
            </a:r>
          </a:p>
        </p:txBody>
      </p:sp>
      <p:sp>
        <p:nvSpPr>
          <p:cNvPr id="614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Page </a:t>
            </a:r>
            <a:fld id="{10A2B57E-DB22-43DF-9424-4A86BBFA33D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Sanjay Rai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Module Analysis flow with context constraints</a:t>
            </a:r>
          </a:p>
          <a:p>
            <a:pPr lvl="1"/>
            <a:r>
              <a:rPr lang="en-US" dirty="0" smtClean="0"/>
              <a:t>Difference between bottom-up and top-down is constraints generation</a:t>
            </a:r>
          </a:p>
          <a:p>
            <a:pPr lvl="2"/>
            <a:r>
              <a:rPr lang="en-US" dirty="0" smtClean="0"/>
              <a:t>Bottom-up:  Designer creates context constraints without top level design</a:t>
            </a:r>
          </a:p>
          <a:p>
            <a:pPr lvl="2"/>
            <a:r>
              <a:rPr lang="en-US" dirty="0" smtClean="0"/>
              <a:t>Top-down:  Constraints are extracted from initial top-level placement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Read out-of-context module into top level design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read_checkpoint –cell </a:t>
            </a:r>
            <a:r>
              <a:rPr lang="en-US" dirty="0" smtClean="0"/>
              <a:t>for each module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Set preservation level using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lock_design</a:t>
            </a:r>
            <a:endParaRPr lang="en-US" dirty="0" smtClean="0"/>
          </a:p>
          <a:p>
            <a:pPr lvl="1"/>
            <a:r>
              <a:rPr lang="en-US" dirty="0" smtClean="0"/>
              <a:t>Preserve netlist, placement, or routing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Implement top level design while maintaining results for preserved modules</a:t>
            </a:r>
          </a:p>
          <a:p>
            <a:pPr lvl="1"/>
            <a:r>
              <a:rPr lang="en-US" dirty="0" smtClean="0"/>
              <a:t>All features and optimizations can be used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Process:  Module Reuse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3733800" cy="5074920"/>
          </a:xfrm>
        </p:spPr>
        <p:txBody>
          <a:bodyPr/>
          <a:lstStyle/>
          <a:p>
            <a:r>
              <a:rPr lang="en-US" dirty="0" smtClean="0"/>
              <a:t>For high quality module reuse, top-level context must be supplied</a:t>
            </a:r>
          </a:p>
          <a:p>
            <a:pPr lvl="1"/>
            <a:r>
              <a:rPr lang="en-US" dirty="0" smtClean="0"/>
              <a:t>Partition pin locations guide internal placement results</a:t>
            </a:r>
          </a:p>
          <a:p>
            <a:pPr lvl="2"/>
            <a:r>
              <a:rPr lang="en-US" dirty="0" smtClean="0"/>
              <a:t>Lock pin instances or supply ranges</a:t>
            </a:r>
          </a:p>
          <a:p>
            <a:pPr lvl="1"/>
            <a:r>
              <a:rPr lang="en-US" dirty="0" smtClean="0"/>
              <a:t>Clock network information gives timing estimation data</a:t>
            </a:r>
          </a:p>
          <a:p>
            <a:pPr lvl="2"/>
            <a:r>
              <a:rPr lang="en-US" dirty="0" smtClean="0"/>
              <a:t>Define clock sources</a:t>
            </a:r>
          </a:p>
          <a:p>
            <a:pPr lvl="1"/>
            <a:r>
              <a:rPr lang="en-US" dirty="0" smtClean="0"/>
              <a:t>Are all module IO connected to active signals?</a:t>
            </a:r>
          </a:p>
          <a:p>
            <a:pPr lvl="2"/>
            <a:r>
              <a:rPr lang="en-US" dirty="0" smtClean="0"/>
              <a:t>Use set_logic_*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 Controls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0" y="2133600"/>
            <a:ext cx="2362200" cy="3124200"/>
          </a:xfrm>
          <a:prstGeom prst="rect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1600" y="24384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25908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27432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81600" y="48768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81600" y="38100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543800" y="35052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81600" y="36576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41148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43800" y="36576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81600" y="28956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43800" y="29718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543800" y="24384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81600" y="46482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43800" y="4876800"/>
            <a:ext cx="304800" cy="76200"/>
          </a:xfrm>
          <a:prstGeom prst="rect">
            <a:avLst/>
          </a:prstGeom>
          <a:solidFill>
            <a:schemeClr val="tx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848600" y="4907280"/>
            <a:ext cx="533400" cy="0"/>
          </a:xfrm>
          <a:prstGeom prst="line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43"/>
          <p:cNvGrpSpPr/>
          <p:nvPr/>
        </p:nvGrpSpPr>
        <p:grpSpPr>
          <a:xfrm>
            <a:off x="4724400" y="4419600"/>
            <a:ext cx="609600" cy="265176"/>
            <a:chOff x="4724400" y="4495800"/>
            <a:chExt cx="609600" cy="265176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4800600" y="4754880"/>
              <a:ext cx="533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800600" y="4608576"/>
              <a:ext cx="0" cy="1524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Isosceles Triangle 31"/>
            <p:cNvSpPr/>
            <p:nvPr/>
          </p:nvSpPr>
          <p:spPr bwMode="auto">
            <a:xfrm>
              <a:off x="4724400" y="44958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2"/>
          <p:cNvGrpSpPr/>
          <p:nvPr/>
        </p:nvGrpSpPr>
        <p:grpSpPr>
          <a:xfrm>
            <a:off x="4724400" y="4898136"/>
            <a:ext cx="609600" cy="283464"/>
            <a:chOff x="4724400" y="4974336"/>
            <a:chExt cx="609600" cy="283464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4800600" y="4983480"/>
              <a:ext cx="533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800600" y="4974336"/>
              <a:ext cx="0" cy="1524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724400" y="5120640"/>
              <a:ext cx="152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745736" y="5181600"/>
              <a:ext cx="109728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4764024" y="5257800"/>
              <a:ext cx="64008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3700281" y="1747851"/>
            <a:ext cx="544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HD.PARTPIN_LOCS INT_L_X27Y97 [get_ports in4]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49256" y="5867400"/>
            <a:ext cx="472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set_logic_zero [get_ports in_gnd]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9916" y="5632846"/>
            <a:ext cx="5140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set_logic_one [get_ports in_vcc]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32568" y="6093023"/>
            <a:ext cx="628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set_logic_unconnected [get_ports out_x]</a:t>
            </a:r>
          </a:p>
        </p:txBody>
      </p:sp>
      <p:grpSp>
        <p:nvGrpSpPr>
          <p:cNvPr id="22" name="Group 80"/>
          <p:cNvGrpSpPr/>
          <p:nvPr/>
        </p:nvGrpSpPr>
        <p:grpSpPr>
          <a:xfrm>
            <a:off x="4611624" y="4066032"/>
            <a:ext cx="569976" cy="152400"/>
            <a:chOff x="4611624" y="4142232"/>
            <a:chExt cx="569976" cy="152400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4725924" y="4104132"/>
              <a:ext cx="0" cy="228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Isosceles Triangle 53"/>
            <p:cNvSpPr/>
            <p:nvPr/>
          </p:nvSpPr>
          <p:spPr bwMode="auto">
            <a:xfrm rot="5400000">
              <a:off x="4800600" y="4142232"/>
              <a:ext cx="152400" cy="152400"/>
            </a:xfrm>
            <a:prstGeom prst="triangl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5400000">
              <a:off x="5067300" y="4108704"/>
              <a:ext cx="0" cy="228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2030819" y="5410201"/>
            <a:ext cx="7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set_property HD.CLK_SRC BUFGCTRL_X0Y17 [get_ports clk]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83172" y="1140023"/>
            <a:ext cx="55608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set_property HD.PARTPIN_RANGE </a:t>
            </a:r>
          </a:p>
          <a:p>
            <a:pPr marL="0" lvl="2"/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SLICE_X22Y94:SLICE_X28Y99 [get_ports in*]</a:t>
            </a:r>
          </a:p>
        </p:txBody>
      </p:sp>
      <p:grpSp>
        <p:nvGrpSpPr>
          <p:cNvPr id="24" name="Group 55"/>
          <p:cNvGrpSpPr/>
          <p:nvPr/>
        </p:nvGrpSpPr>
        <p:grpSpPr>
          <a:xfrm>
            <a:off x="5486400" y="2438400"/>
            <a:ext cx="566928" cy="512064"/>
            <a:chOff x="5486400" y="2438400"/>
            <a:chExt cx="566928" cy="512064"/>
          </a:xfrm>
        </p:grpSpPr>
        <p:grpSp>
          <p:nvGrpSpPr>
            <p:cNvPr id="25" name="Group 78"/>
            <p:cNvGrpSpPr/>
            <p:nvPr/>
          </p:nvGrpSpPr>
          <p:grpSpPr>
            <a:xfrm>
              <a:off x="5486400" y="2438400"/>
              <a:ext cx="566928" cy="54864"/>
              <a:chOff x="8229600" y="4270248"/>
              <a:chExt cx="566928" cy="54864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8229600" y="4297680"/>
                <a:ext cx="533400" cy="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" name="Oval 67"/>
              <p:cNvSpPr/>
              <p:nvPr/>
            </p:nvSpPr>
            <p:spPr bwMode="auto">
              <a:xfrm>
                <a:off x="8741664" y="427024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77"/>
            <p:cNvGrpSpPr/>
            <p:nvPr/>
          </p:nvGrpSpPr>
          <p:grpSpPr>
            <a:xfrm>
              <a:off x="5486400" y="2590800"/>
              <a:ext cx="335280" cy="54864"/>
              <a:chOff x="8613648" y="4422648"/>
              <a:chExt cx="335280" cy="54864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8613648" y="4450080"/>
                <a:ext cx="301752" cy="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Oval 69"/>
              <p:cNvSpPr/>
              <p:nvPr/>
            </p:nvSpPr>
            <p:spPr bwMode="auto">
              <a:xfrm>
                <a:off x="8894064" y="442264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76"/>
            <p:cNvGrpSpPr/>
            <p:nvPr/>
          </p:nvGrpSpPr>
          <p:grpSpPr>
            <a:xfrm>
              <a:off x="5486400" y="2743200"/>
              <a:ext cx="478536" cy="54864"/>
              <a:chOff x="8622792" y="4575048"/>
              <a:chExt cx="478536" cy="54864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>
                <a:off x="8622792" y="4602480"/>
                <a:ext cx="438912" cy="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Oval 71"/>
              <p:cNvSpPr/>
              <p:nvPr/>
            </p:nvSpPr>
            <p:spPr bwMode="auto">
              <a:xfrm>
                <a:off x="9046464" y="457504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486400" y="2895600"/>
              <a:ext cx="384048" cy="54864"/>
              <a:chOff x="8869680" y="4727448"/>
              <a:chExt cx="384048" cy="54864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>
                <a:off x="8869680" y="4754880"/>
                <a:ext cx="347472" cy="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Oval 73"/>
              <p:cNvSpPr/>
              <p:nvPr/>
            </p:nvSpPr>
            <p:spPr bwMode="auto">
              <a:xfrm>
                <a:off x="9198864" y="472744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0" name="Rectangle 79"/>
          <p:cNvSpPr/>
          <p:nvPr/>
        </p:nvSpPr>
        <p:spPr bwMode="auto">
          <a:xfrm>
            <a:off x="5334000" y="2362200"/>
            <a:ext cx="838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760720" y="2849880"/>
            <a:ext cx="152400" cy="152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95800" y="25146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01000" y="30435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60" grpId="0"/>
      <p:bldP spid="60" grpId="1"/>
      <p:bldP spid="61" grpId="0"/>
      <p:bldP spid="61" grpId="1"/>
      <p:bldP spid="80" grpId="0" animBg="1"/>
      <p:bldP spid="84" grpId="0" animBg="1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Design User Guide (</a:t>
            </a:r>
            <a:r>
              <a:rPr lang="en-US" dirty="0" smtClean="0">
                <a:hlinkClick r:id="rId2"/>
              </a:rPr>
              <a:t>UG905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Documents all Hierarchical Design flows and constraints</a:t>
            </a:r>
          </a:p>
          <a:p>
            <a:pPr lvl="1"/>
            <a:r>
              <a:rPr lang="en-US" dirty="0" smtClean="0"/>
              <a:t>Was initially published with release of Vivado 2012.3</a:t>
            </a:r>
          </a:p>
          <a:p>
            <a:r>
              <a:rPr lang="en-US" dirty="0"/>
              <a:t>Top-Down Reuse </a:t>
            </a:r>
            <a:r>
              <a:rPr lang="en-US" dirty="0" smtClean="0"/>
              <a:t>Tutorial (UG946)</a:t>
            </a:r>
          </a:p>
          <a:p>
            <a:pPr lvl="1"/>
            <a:r>
              <a:rPr lang="en-US" dirty="0" smtClean="0"/>
              <a:t>Example design shows a Team Design methodology</a:t>
            </a:r>
          </a:p>
          <a:p>
            <a:pPr lvl="2"/>
            <a:r>
              <a:rPr lang="en-US" dirty="0" smtClean="0"/>
              <a:t>Includes documentation for design planning tools</a:t>
            </a:r>
          </a:p>
          <a:p>
            <a:r>
              <a:rPr lang="en-US" dirty="0" smtClean="0"/>
              <a:t>Sample scripts and Tcl procedures</a:t>
            </a:r>
          </a:p>
          <a:p>
            <a:pPr lvl="1"/>
            <a:r>
              <a:rPr lang="en-US" dirty="0" smtClean="0"/>
              <a:t>Sample designs come with scripts to modify for your design</a:t>
            </a:r>
          </a:p>
          <a:p>
            <a:pPr lvl="1"/>
            <a:r>
              <a:rPr lang="en-US" dirty="0" smtClean="0"/>
              <a:t>Tcl procedures wrap sets of commands for ease of use</a:t>
            </a:r>
          </a:p>
          <a:p>
            <a:pPr lvl="1"/>
            <a:r>
              <a:rPr lang="en-US" dirty="0" smtClean="0"/>
              <a:t>Highly recommended to use these scripts to establish design structure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Links will be updated when 2013.3 documents are posted on xilinx.com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br>
              <a:rPr lang="en-US" dirty="0" smtClean="0"/>
            </a:br>
            <a:r>
              <a:rPr lang="en-US" dirty="0" smtClean="0"/>
              <a:t>Flow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001000" cy="4541520"/>
          </a:xfrm>
        </p:spPr>
        <p:txBody>
          <a:bodyPr/>
          <a:lstStyle/>
          <a:p>
            <a:r>
              <a:rPr lang="en-US" dirty="0" smtClean="0"/>
              <a:t>Pblock constraints</a:t>
            </a:r>
          </a:p>
          <a:p>
            <a:pPr lvl="1"/>
            <a:r>
              <a:rPr lang="en-US" dirty="0" smtClean="0"/>
              <a:t>This creates the floorplan for the out-of-context module</a:t>
            </a:r>
          </a:p>
          <a:p>
            <a:pPr lvl="1"/>
            <a:r>
              <a:rPr lang="en-US" dirty="0" smtClean="0"/>
              <a:t>Was AREA_GROUP RANGE in ISE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all resource types included in module netlist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create_pblock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&lt;pblock&gt; 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resize_pblock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[get_pblocks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&lt;pblock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</a:t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 {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SLICE_X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:SLICE_X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RAMB36_X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:RAMB36_X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add_cells_to_pblock [get_pblocks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&lt;pblock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-top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Or LOC specific elements (e.g. BUFG, GTs, single site components)</a:t>
            </a:r>
          </a:p>
          <a:p>
            <a:r>
              <a:rPr lang="en-US" dirty="0"/>
              <a:t>M</a:t>
            </a:r>
            <a:r>
              <a:rPr lang="en-US" dirty="0" smtClean="0"/>
              <a:t>ultiple out-of-context (OOC) modules can be used in a design</a:t>
            </a:r>
          </a:p>
          <a:p>
            <a:pPr lvl="1"/>
            <a:r>
              <a:rPr lang="en-US" dirty="0" smtClean="0"/>
              <a:t>Pblock ranges must not overlap</a:t>
            </a:r>
            <a:endParaRPr lang="en-US" dirty="0"/>
          </a:p>
          <a:p>
            <a:pPr lvl="1"/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Constraint Examples</a:t>
            </a:r>
            <a:br>
              <a:rPr lang="en-US" dirty="0" smtClean="0"/>
            </a:br>
            <a:r>
              <a:rPr lang="en-US" sz="2000" b="0" i="1" dirty="0" smtClean="0"/>
              <a:t>Basic Floorplanning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Pblock constraints</a:t>
            </a:r>
          </a:p>
          <a:p>
            <a:pPr lvl="1"/>
            <a:r>
              <a:rPr lang="en-US" dirty="0" smtClean="0"/>
              <a:t>Keep all routing within Pblock range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set_property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CONTAIN_ROUTING true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get_pblocks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&lt;pblock&gt;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/>
            <a:r>
              <a:rPr lang="en-US" dirty="0" smtClean="0"/>
              <a:t>Routing to/from interconnect tile sites (partition pins) undone during assembly phase, for better QOR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Give OOC module exclusive placement rights inside Pblock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set_property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EXCLUDE_PLACEMENT true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get_pblocks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&lt;pblock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/>
            <a:r>
              <a:rPr lang="en-US" dirty="0" smtClean="0"/>
              <a:t>Best results will be seen with this kept at default of “false”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Constraint Examples</a:t>
            </a:r>
            <a:br>
              <a:rPr lang="en-US" dirty="0" smtClean="0"/>
            </a:br>
            <a:r>
              <a:rPr lang="en-US" sz="2000" b="0" i="1" dirty="0" smtClean="0"/>
              <a:t>Advanced Floorplanning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153400" cy="4770120"/>
          </a:xfrm>
        </p:spPr>
        <p:txBody>
          <a:bodyPr/>
          <a:lstStyle/>
          <a:p>
            <a:r>
              <a:rPr lang="en-US" dirty="0" smtClean="0"/>
              <a:t>Define clocks that will exist in the top level</a:t>
            </a:r>
          </a:p>
          <a:p>
            <a:pPr lvl="1"/>
            <a:r>
              <a:rPr lang="en-US" dirty="0" smtClean="0"/>
              <a:t>These buffers will not exist in this module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set_property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HD.CLK_SRC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BUFGCTRL_X0Y17 [get_ports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&lt;ports&gt;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This information is used for timing estimation only</a:t>
            </a:r>
          </a:p>
          <a:p>
            <a:r>
              <a:rPr lang="en-US" dirty="0" smtClean="0"/>
              <a:t>Set timing parameters in and out of the module</a:t>
            </a:r>
          </a:p>
          <a:p>
            <a:pPr lvl="1"/>
            <a:r>
              <a:rPr lang="en-US" dirty="0" smtClean="0"/>
              <a:t>Clock definition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create_clock -period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#.###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-name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&lt;name&gt; </a:t>
            </a:r>
            <a:b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waveform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{#.### #.###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get_ports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&lt;clk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Boundary timing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set_input_delay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&lt;clk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#.#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[get_ports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&lt;ports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set_output_delay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#.#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–clock [get_clocks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&lt;clk&gt;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[get_ports]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All clocks must be locked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Clocks within the module must have a LOC constraint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C</a:t>
            </a:r>
            <a:r>
              <a:rPr lang="en-US" dirty="0" smtClean="0">
                <a:latin typeface="+mj-lt"/>
                <a:cs typeface="Courier New" pitchFamily="49" charset="0"/>
              </a:rPr>
              <a:t>locks from the top level should have an HD.CLK_SRC constraint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Constraint Examples</a:t>
            </a:r>
            <a:br>
              <a:rPr lang="en-US" dirty="0" smtClean="0"/>
            </a:br>
            <a:r>
              <a:rPr lang="en-US" sz="2000" b="0" i="1" dirty="0" smtClean="0"/>
              <a:t>Clocks and Timing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077200" cy="4465320"/>
          </a:xfrm>
        </p:spPr>
        <p:txBody>
          <a:bodyPr/>
          <a:lstStyle/>
          <a:p>
            <a:r>
              <a:rPr lang="en-US" dirty="0" smtClean="0"/>
              <a:t>Partition Pin constraints guide dataflow through module</a:t>
            </a:r>
          </a:p>
          <a:p>
            <a:pPr lvl="1"/>
            <a:r>
              <a:rPr lang="en-US" dirty="0" smtClean="0"/>
              <a:t>e.g. inputs on left, reset on top, outputs on right, etc.</a:t>
            </a:r>
          </a:p>
          <a:p>
            <a:pPr lvl="1"/>
            <a:r>
              <a:rPr lang="en-US" dirty="0" smtClean="0"/>
              <a:t>Explicit partition pin assignment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set_property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HD.PARTPIN_LOCS INT_L_X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get_ports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&lt;ports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Ranged partition pin assignment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set_property HD.PARTPIN_RANGE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SLICE_X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:SLICE_X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[get_ports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&lt;ports&gt;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No Proxy LUTs are inserted; partition pins use existing design nodes</a:t>
            </a:r>
          </a:p>
          <a:p>
            <a:pPr lvl="1"/>
            <a:r>
              <a:rPr lang="en-US" dirty="0" smtClean="0"/>
              <a:t>Use Device View with Routing Resources enabled to view INT tile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Constraint Examples</a:t>
            </a:r>
            <a:br>
              <a:rPr lang="en-US" dirty="0" smtClean="0"/>
            </a:br>
            <a:r>
              <a:rPr lang="en-US" sz="2000" b="0" i="1" dirty="0" smtClean="0"/>
              <a:t>Partition Pins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Unused or constant-driven pins must be optimized when the module is implemented, not during reuse</a:t>
            </a:r>
          </a:p>
          <a:p>
            <a:pPr lvl="1"/>
            <a:r>
              <a:rPr lang="en-US" dirty="0" smtClean="0"/>
              <a:t>To preserve module during assembly, no optimizations can be done</a:t>
            </a:r>
          </a:p>
          <a:p>
            <a:pPr lvl="1"/>
            <a:r>
              <a:rPr lang="en-US" dirty="0" smtClean="0"/>
              <a:t>Three boundary optimization constraints are available:</a:t>
            </a:r>
          </a:p>
          <a:p>
            <a:pPr lvl="1"/>
            <a:r>
              <a:rPr lang="en-US" dirty="0" smtClean="0"/>
              <a:t>Declare unconnected output ports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set_logic_unconnected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get_ports &lt;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ports&gt;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Declare inputs connected to VCC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set_logic_one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get_ports &lt;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ports&gt;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Declare inputs connected to </a:t>
            </a:r>
            <a:r>
              <a:rPr lang="en-US" dirty="0" smtClean="0"/>
              <a:t>GND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set_logic_zero [get_ports &lt;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ports&gt;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Tcl proc is available to automatically set up these constraints</a:t>
            </a:r>
            <a:endParaRPr lang="en-US" dirty="0"/>
          </a:p>
          <a:p>
            <a:pPr lvl="1"/>
            <a:r>
              <a:rPr lang="en-US" dirty="0" smtClean="0"/>
              <a:t>Run procedure on top level with black boxes set for OOC modules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create_set_logic &lt;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Constraint Examples</a:t>
            </a:r>
            <a:br>
              <a:rPr lang="en-US" dirty="0" smtClean="0"/>
            </a:br>
            <a:r>
              <a:rPr lang="en-US" sz="2000" b="0" i="1" dirty="0" smtClean="0"/>
              <a:t>Boundary Optimization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382000" cy="4693920"/>
          </a:xfrm>
        </p:spPr>
        <p:txBody>
          <a:bodyPr/>
          <a:lstStyle/>
          <a:p>
            <a:r>
              <a:rPr lang="en-US" dirty="0" smtClean="0"/>
              <a:t>Synthesize Modules without Top (bottom-up)</a:t>
            </a:r>
          </a:p>
          <a:p>
            <a:pPr lvl="1"/>
            <a:r>
              <a:rPr lang="en-US" dirty="0" smtClean="0"/>
              <a:t>Load module sources</a:t>
            </a:r>
          </a:p>
          <a:p>
            <a:pPr lvl="2"/>
            <a:r>
              <a:rPr lang="en-US" dirty="0" smtClean="0"/>
              <a:t>HDL for module and below</a:t>
            </a:r>
          </a:p>
          <a:p>
            <a:pPr lvl="2"/>
            <a:r>
              <a:rPr lang="en-US" dirty="0" smtClean="0"/>
              <a:t>XDC scoped to module</a:t>
            </a:r>
          </a:p>
          <a:p>
            <a:pPr lvl="1"/>
            <a:r>
              <a:rPr lang="en-US" dirty="0" smtClean="0"/>
              <a:t>Synthesize using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-mode out_of_context</a:t>
            </a:r>
          </a:p>
          <a:p>
            <a:pPr lvl="2"/>
            <a:r>
              <a:rPr lang="en-US" dirty="0" smtClean="0"/>
              <a:t>IO insertion is disabled with this option</a:t>
            </a:r>
          </a:p>
          <a:p>
            <a:r>
              <a:rPr lang="en-US" dirty="0" smtClean="0"/>
              <a:t>Implement Modules without Top</a:t>
            </a:r>
          </a:p>
          <a:p>
            <a:pPr lvl="1"/>
            <a:r>
              <a:rPr lang="en-US" dirty="0" smtClean="0"/>
              <a:t>If third party synthesis or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write_edif</a:t>
            </a:r>
            <a:r>
              <a:rPr lang="en-US" dirty="0" smtClean="0"/>
              <a:t>  is used, read netlists using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link_design -mode out_of_context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checkpoint </a:t>
            </a:r>
            <a:r>
              <a:rPr lang="en-US" dirty="0"/>
              <a:t>was </a:t>
            </a:r>
            <a:r>
              <a:rPr lang="en-US" dirty="0" smtClean="0"/>
              <a:t>written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synth_design –mode out_of_context</a:t>
            </a:r>
            <a:r>
              <a:rPr lang="en-US" dirty="0" smtClean="0"/>
              <a:t>, then just use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read_checkpoint</a:t>
            </a:r>
            <a:r>
              <a:rPr lang="en-US" dirty="0" smtClean="0"/>
              <a:t> to start up again</a:t>
            </a:r>
          </a:p>
          <a:p>
            <a:pPr lvl="2"/>
            <a:r>
              <a:rPr lang="en-US" dirty="0" smtClean="0"/>
              <a:t>No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–mode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out_of_context </a:t>
            </a:r>
            <a:r>
              <a:rPr lang="en-US" dirty="0" smtClean="0"/>
              <a:t>is needed as this is contained in the checkpoint</a:t>
            </a:r>
          </a:p>
          <a:p>
            <a:pPr lvl="2"/>
            <a:r>
              <a:rPr lang="en-US" dirty="0" smtClean="0"/>
              <a:t>If Vivado synthesis result is still in memory, this is not needed</a:t>
            </a:r>
          </a:p>
          <a:p>
            <a:r>
              <a:rPr lang="en-US" dirty="0" smtClean="0"/>
              <a:t>Write checkpoint upon completion of place and route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Module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&amp; Expectations</a:t>
            </a:r>
          </a:p>
          <a:p>
            <a:pPr lvl="1"/>
            <a:r>
              <a:rPr lang="en-US" dirty="0" smtClean="0"/>
              <a:t>Why use Hierarchical Design?</a:t>
            </a:r>
          </a:p>
          <a:p>
            <a:pPr lvl="1"/>
            <a:r>
              <a:rPr lang="en-US" dirty="0" smtClean="0"/>
              <a:t>What Hierarchical Design can help you achieve</a:t>
            </a:r>
            <a:endParaRPr dirty="0" smtClean="0"/>
          </a:p>
          <a:p>
            <a:pPr lvl="2"/>
            <a:endParaRPr dirty="0" smtClean="0"/>
          </a:p>
          <a:p>
            <a:r>
              <a:rPr dirty="0" smtClean="0"/>
              <a:t>Flows</a:t>
            </a:r>
          </a:p>
          <a:p>
            <a:pPr lvl="1"/>
            <a:r>
              <a:rPr lang="en-US" dirty="0" smtClean="0"/>
              <a:t>Module Analysis</a:t>
            </a:r>
            <a:endParaRPr dirty="0" smtClean="0"/>
          </a:p>
          <a:p>
            <a:pPr lvl="1"/>
            <a:r>
              <a:rPr dirty="0" smtClean="0"/>
              <a:t>Module </a:t>
            </a:r>
            <a:r>
              <a:rPr dirty="0" smtClean="0"/>
              <a:t>Reuse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Vivado Solutions</a:t>
            </a:r>
          </a:p>
          <a:p>
            <a:pPr lvl="1"/>
            <a:r>
              <a:rPr lang="en-US" dirty="0" smtClean="0"/>
              <a:t>Support in current tools</a:t>
            </a:r>
          </a:p>
          <a:p>
            <a:pPr lvl="1"/>
            <a:r>
              <a:rPr lang="en-US" dirty="0" smtClean="0"/>
              <a:t>Future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Live Demo</a:t>
            </a:r>
          </a:p>
          <a:p>
            <a:pPr lvl="1"/>
            <a:r>
              <a:rPr lang="en-US" dirty="0" smtClean="0"/>
              <a:t>Team design using </a:t>
            </a:r>
            <a:r>
              <a:rPr lang="en-US" dirty="0" err="1" smtClean="0"/>
              <a:t>AMS</a:t>
            </a:r>
            <a:r>
              <a:rPr lang="en-US" dirty="0" smtClean="0"/>
              <a:t> Compute </a:t>
            </a:r>
            <a:r>
              <a:rPr lang="en-US" dirty="0" err="1" smtClean="0"/>
              <a:t>Cloude</a:t>
            </a:r>
            <a:r>
              <a:rPr lang="en-US" dirty="0" smtClean="0"/>
              <a:t> and github.com (</a:t>
            </a:r>
            <a:r>
              <a:rPr lang="en-US" dirty="0" err="1" smtClean="0"/>
              <a:t>git</a:t>
            </a:r>
            <a:r>
              <a:rPr lang="en-US" dirty="0" smtClean="0"/>
              <a:t> server)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Synthesize Top alone</a:t>
            </a:r>
          </a:p>
          <a:p>
            <a:pPr lvl="1"/>
            <a:r>
              <a:rPr lang="en-US" dirty="0" smtClean="0"/>
              <a:t>Leave out-of-context modules as black boxes</a:t>
            </a:r>
          </a:p>
          <a:p>
            <a:r>
              <a:rPr lang="en-US" dirty="0" smtClean="0"/>
              <a:t>Implement Top while reusing implemented modules</a:t>
            </a:r>
          </a:p>
          <a:p>
            <a:pPr lvl="1"/>
            <a:r>
              <a:rPr lang="en-US" dirty="0" smtClean="0"/>
              <a:t>Load top, then resolve implemented modules</a:t>
            </a:r>
          </a:p>
          <a:p>
            <a:pPr lvl="2"/>
            <a:r>
              <a:rPr lang="en-US" dirty="0" smtClean="0"/>
              <a:t>Use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read_checkpoint –cell </a:t>
            </a:r>
            <a:r>
              <a:rPr lang="en-US" dirty="0" smtClean="0"/>
              <a:t>to read in implemented OOC modules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Lock imported instances 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lock_design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-level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&lt;cell&gt;</a:t>
            </a:r>
          </a:p>
          <a:p>
            <a:pPr lvl="2"/>
            <a:r>
              <a:rPr lang="en-US" dirty="0" smtClean="0"/>
              <a:t>Preservation levels are </a:t>
            </a:r>
            <a:r>
              <a:rPr lang="en-US" dirty="0"/>
              <a:t>logical, </a:t>
            </a:r>
            <a:r>
              <a:rPr lang="en-US" dirty="0" smtClean="0"/>
              <a:t>placement (default), routing</a:t>
            </a:r>
          </a:p>
          <a:p>
            <a:pPr lvl="1"/>
            <a:r>
              <a:rPr lang="en-US" dirty="0" smtClean="0"/>
              <a:t>Implement Top – all </a:t>
            </a:r>
            <a:r>
              <a:rPr lang="en-US" dirty="0"/>
              <a:t>switches and options can be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Design Assembly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229306" y="1200150"/>
            <a:ext cx="8737600" cy="519288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4029075" y="2860675"/>
            <a:ext cx="1403350" cy="812800"/>
          </a:xfrm>
          <a:prstGeom prst="rect">
            <a:avLst/>
          </a:prstGeom>
          <a:solidFill>
            <a:srgbClr val="92D050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2206625" y="2524125"/>
            <a:ext cx="1227138" cy="81280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/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4048125" y="4660900"/>
            <a:ext cx="1403350" cy="812800"/>
          </a:xfrm>
          <a:prstGeom prst="rect">
            <a:avLst/>
          </a:prstGeom>
          <a:solidFill>
            <a:srgbClr val="FFFF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2333625" y="4687888"/>
            <a:ext cx="1227138" cy="81280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/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2382661" y="4829352"/>
            <a:ext cx="1176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i="1" dirty="0" smtClean="0"/>
              <a:t>Video Out</a:t>
            </a:r>
          </a:p>
          <a:p>
            <a:pPr>
              <a:spcBef>
                <a:spcPct val="50000"/>
              </a:spcBef>
              <a:buNone/>
            </a:pPr>
            <a:r>
              <a:rPr lang="en-US" sz="1400" b="1" i="1" dirty="0" smtClean="0"/>
              <a:t>processing</a:t>
            </a:r>
            <a:endParaRPr lang="en-US" sz="1400" b="1" i="1" dirty="0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233436" y="2595738"/>
            <a:ext cx="1176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i="1" dirty="0" smtClean="0"/>
              <a:t>Video In</a:t>
            </a:r>
          </a:p>
          <a:p>
            <a:pPr>
              <a:spcBef>
                <a:spcPct val="50000"/>
              </a:spcBef>
              <a:buNone/>
            </a:pPr>
            <a:r>
              <a:rPr lang="en-US" sz="1400" b="1" i="1" dirty="0" smtClean="0"/>
              <a:t>Processing</a:t>
            </a:r>
            <a:endParaRPr lang="en-US" sz="1400" b="1" i="1" dirty="0"/>
          </a:p>
        </p:txBody>
      </p:sp>
      <p:sp>
        <p:nvSpPr>
          <p:cNvPr id="396301" name="Rectangle 13"/>
          <p:cNvSpPr>
            <a:spLocks noChangeArrowheads="1"/>
          </p:cNvSpPr>
          <p:nvPr/>
        </p:nvSpPr>
        <p:spPr bwMode="auto">
          <a:xfrm>
            <a:off x="1314450" y="1600200"/>
            <a:ext cx="6400800" cy="4210050"/>
          </a:xfrm>
          <a:prstGeom prst="rect">
            <a:avLst/>
          </a:prstGeom>
          <a:noFill/>
          <a:ln w="571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539750" y="2959100"/>
            <a:ext cx="16859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 flipV="1">
            <a:off x="3435350" y="2257424"/>
            <a:ext cx="57150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 flipV="1">
            <a:off x="5461000" y="4835525"/>
            <a:ext cx="417513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 flipH="1" flipV="1">
            <a:off x="3548063" y="5122863"/>
            <a:ext cx="487362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 flipH="1" flipV="1">
            <a:off x="539750" y="5092700"/>
            <a:ext cx="1774825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80988" y="2598738"/>
            <a:ext cx="9953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600" b="1" i="1" dirty="0" smtClean="0"/>
              <a:t>Video IN</a:t>
            </a:r>
            <a:endParaRPr lang="en-US" sz="1600" b="1" i="1" dirty="0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223838" y="4741863"/>
            <a:ext cx="11572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600" b="1" i="1" dirty="0" smtClean="0"/>
              <a:t>Video Out</a:t>
            </a:r>
            <a:endParaRPr lang="en-US" sz="1600" b="1" i="1" dirty="0"/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4559300" y="5835650"/>
            <a:ext cx="3178175" cy="30777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i="1" dirty="0" smtClean="0">
                <a:solidFill>
                  <a:schemeClr val="accent2"/>
                </a:solidFill>
              </a:rPr>
              <a:t>XC7K325T-2-FFG900 / KC705</a:t>
            </a:r>
            <a:endParaRPr lang="en-US" sz="1400" b="1" i="1" dirty="0">
              <a:solidFill>
                <a:schemeClr val="accent2"/>
              </a:solidFill>
            </a:endParaRP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2743200" y="1219200"/>
            <a:ext cx="13509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800" b="1" i="1" dirty="0" err="1"/>
              <a:t>Video_io</a:t>
            </a:r>
            <a:endParaRPr lang="en-US" sz="1800" b="1" i="1" dirty="0"/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4298950" y="3126669"/>
            <a:ext cx="873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dirty="0" err="1" smtClean="0"/>
              <a:t>U_PR_B</a:t>
            </a:r>
            <a:endParaRPr lang="en-US" sz="1400" b="1" dirty="0"/>
          </a:p>
        </p:txBody>
      </p:sp>
      <p:sp>
        <p:nvSpPr>
          <p:cNvPr id="396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/>
        </p:spPr>
        <p:txBody>
          <a:bodyPr/>
          <a:lstStyle/>
          <a:p>
            <a:r>
              <a:rPr lang="en-US" sz="3200" i="1" dirty="0" smtClean="0"/>
              <a:t>Example Design</a:t>
            </a:r>
            <a:endParaRPr lang="en-US" sz="3200" i="1" dirty="0"/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54001" y="6121400"/>
            <a:ext cx="1485900" cy="30777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i="1" dirty="0" smtClean="0">
                <a:solidFill>
                  <a:schemeClr val="accent2"/>
                </a:solidFill>
              </a:rPr>
              <a:t>KC705</a:t>
            </a:r>
            <a:endParaRPr lang="en-US" sz="1400" b="1" i="1" dirty="0">
              <a:solidFill>
                <a:schemeClr val="accent2"/>
              </a:solidFill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000500" y="1851025"/>
            <a:ext cx="1403350" cy="812800"/>
          </a:xfrm>
          <a:prstGeom prst="rect">
            <a:avLst/>
          </a:prstGeom>
          <a:solidFill>
            <a:schemeClr val="bg2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3435349" y="2922585"/>
            <a:ext cx="638175" cy="3825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4270375" y="2088444"/>
            <a:ext cx="873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dirty="0" err="1" smtClean="0"/>
              <a:t>U_PR_A</a:t>
            </a:r>
            <a:endParaRPr lang="en-US" sz="1400" b="1" dirty="0"/>
          </a:p>
        </p:txBody>
      </p:sp>
      <p:cxnSp>
        <p:nvCxnSpPr>
          <p:cNvPr id="48" name="Straight Connector 47"/>
          <p:cNvCxnSpPr>
            <a:stCxn id="396304" idx="0"/>
          </p:cNvCxnSpPr>
          <p:nvPr/>
        </p:nvCxnSpPr>
        <p:spPr bwMode="auto">
          <a:xfrm flipV="1">
            <a:off x="5878513" y="3267075"/>
            <a:ext cx="4762" cy="1573213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4" idx="3"/>
          </p:cNvCxnSpPr>
          <p:nvPr/>
        </p:nvCxnSpPr>
        <p:spPr bwMode="auto">
          <a:xfrm>
            <a:off x="5432425" y="3267075"/>
            <a:ext cx="450850" cy="0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3" idx="3"/>
          </p:cNvCxnSpPr>
          <p:nvPr/>
        </p:nvCxnSpPr>
        <p:spPr bwMode="auto">
          <a:xfrm>
            <a:off x="5403850" y="2257425"/>
            <a:ext cx="879475" cy="4763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6264275" y="2257426"/>
            <a:ext cx="4763" cy="2995612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Line 16"/>
          <p:cNvSpPr>
            <a:spLocks noChangeShapeType="1"/>
          </p:cNvSpPr>
          <p:nvPr/>
        </p:nvSpPr>
        <p:spPr bwMode="auto">
          <a:xfrm flipH="1" flipV="1">
            <a:off x="5441949" y="5240337"/>
            <a:ext cx="8318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4273550" y="4769732"/>
            <a:ext cx="873125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dirty="0" smtClean="0"/>
              <a:t>Video</a:t>
            </a:r>
          </a:p>
          <a:p>
            <a:pPr>
              <a:spcBef>
                <a:spcPct val="50000"/>
              </a:spcBef>
              <a:buNone/>
            </a:pPr>
            <a:r>
              <a:rPr lang="en-US" sz="1400" b="1" dirty="0" smtClean="0"/>
              <a:t>mixer</a:t>
            </a:r>
            <a:endParaRPr lang="en-US" sz="1400" b="1" dirty="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4014788" y="3886201"/>
            <a:ext cx="1403350" cy="492124"/>
          </a:xfrm>
          <a:prstGeom prst="rect">
            <a:avLst/>
          </a:prstGeom>
          <a:solidFill>
            <a:srgbClr val="FFFF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4184650" y="3867150"/>
            <a:ext cx="1117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400" b="1" dirty="0" smtClean="0"/>
              <a:t>Window Generator</a:t>
            </a:r>
            <a:endParaRPr lang="en-US" sz="1400" b="1" dirty="0"/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>
            <a:off x="4692650" y="4370385"/>
            <a:ext cx="9526" cy="2921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9532FCB-F9B9-4C9A-82A1-417ED166A7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design module on its own</a:t>
            </a:r>
          </a:p>
          <a:p>
            <a:pPr lvl="1"/>
            <a:r>
              <a:rPr lang="en-US" dirty="0" smtClean="0"/>
              <a:t>No top-level design required</a:t>
            </a:r>
          </a:p>
          <a:p>
            <a:pPr lvl="1"/>
            <a:r>
              <a:rPr lang="en-US" dirty="0" smtClean="0"/>
              <a:t>Analyze results quickly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Lock down results and reuse in full design</a:t>
            </a:r>
          </a:p>
          <a:p>
            <a:pPr lvl="1"/>
            <a:r>
              <a:rPr lang="en-US" dirty="0" smtClean="0"/>
              <a:t>Build your own verified IP modules, reuse exact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r>
              <a:rPr lang="en-US" dirty="0" smtClean="0"/>
              <a:t>Focus on one part of a design at a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Create  organization wide library of reusable placed, routed and  timed IP and reuse across multiple projects and </a:t>
            </a:r>
            <a:r>
              <a:rPr lang="en-US" dirty="0" smtClean="0"/>
              <a:t>designs.</a:t>
            </a:r>
          </a:p>
          <a:p>
            <a:pPr lvl="1"/>
            <a:r>
              <a:rPr lang="en-US" dirty="0" smtClean="0"/>
              <a:t>Provide external customers with fully timed IP (</a:t>
            </a:r>
            <a:r>
              <a:rPr lang="en-US" dirty="0" err="1" smtClean="0"/>
              <a:t>Eg</a:t>
            </a:r>
            <a:r>
              <a:rPr lang="en-US" dirty="0" smtClean="0"/>
              <a:t>. IP from IP providers)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Break up full design into pieces</a:t>
            </a:r>
          </a:p>
          <a:p>
            <a:pPr lvl="1"/>
            <a:r>
              <a:rPr lang="en-US" dirty="0" smtClean="0"/>
              <a:t>Iterate on timing closure goals in parallel</a:t>
            </a:r>
          </a:p>
          <a:p>
            <a:pPr lvl="1"/>
            <a:r>
              <a:rPr lang="en-US" dirty="0" smtClean="0"/>
              <a:t>Distribute modules to team members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Hierarchical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4495800" cy="4998720"/>
          </a:xfrm>
        </p:spPr>
        <p:txBody>
          <a:bodyPr/>
          <a:lstStyle/>
          <a:p>
            <a:pPr lvl="0"/>
            <a:r>
              <a:rPr dirty="0" smtClean="0"/>
              <a:t>Why use it?</a:t>
            </a:r>
          </a:p>
          <a:p>
            <a:pPr lvl="1"/>
            <a:r>
              <a:rPr lang="en-US" dirty="0" smtClean="0"/>
              <a:t>Obtain physical and timing results </a:t>
            </a:r>
            <a:br>
              <a:rPr lang="en-US" dirty="0" smtClean="0"/>
            </a:br>
            <a:r>
              <a:rPr lang="en-US" dirty="0" smtClean="0"/>
              <a:t>of a module without the need for </a:t>
            </a:r>
            <a:br>
              <a:rPr lang="en-US" dirty="0" smtClean="0"/>
            </a:br>
            <a:r>
              <a:rPr lang="en-US" dirty="0" smtClean="0"/>
              <a:t>a complete top level design</a:t>
            </a:r>
          </a:p>
          <a:p>
            <a:pPr lvl="1"/>
            <a:r>
              <a:rPr lang="en-US" dirty="0" smtClean="0"/>
              <a:t>Iterate through design changes quickly – more turns per day</a:t>
            </a:r>
          </a:p>
          <a:p>
            <a:pPr lvl="1"/>
            <a:r>
              <a:rPr lang="en-US" dirty="0" smtClean="0"/>
              <a:t>Extract large block placement – learn what works well at module level</a:t>
            </a:r>
            <a:endParaRPr lang="en-US" dirty="0"/>
          </a:p>
          <a:p>
            <a:r>
              <a:rPr lang="en-US" dirty="0" smtClean="0"/>
              <a:t>Designer must supply:</a:t>
            </a:r>
          </a:p>
          <a:p>
            <a:pPr lvl="1"/>
            <a:r>
              <a:rPr lang="en-US" dirty="0" smtClean="0"/>
              <a:t>Very little guidance for analysis only (if reuse is not necessary)</a:t>
            </a:r>
          </a:p>
          <a:p>
            <a:pPr lvl="1"/>
            <a:r>
              <a:rPr lang="en-US" dirty="0" smtClean="0"/>
              <a:t>Use standard constraints scoped to the current module</a:t>
            </a:r>
          </a:p>
          <a:p>
            <a:r>
              <a:rPr lang="en-US" dirty="0" smtClean="0"/>
              <a:t>Production in 2013.1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dirty="0" smtClean="0"/>
              <a:t>Flow:  Module Analysis</a:t>
            </a:r>
            <a:br>
              <a:rPr dirty="0" smtClean="0"/>
            </a:br>
            <a:r>
              <a:rPr sz="2400" b="0" dirty="0" smtClean="0">
                <a:solidFill>
                  <a:schemeClr val="tx1"/>
                </a:solidFill>
              </a:rPr>
              <a:t>Implement </a:t>
            </a:r>
            <a:r>
              <a:rPr lang="en-US" sz="2400" b="0" dirty="0">
                <a:solidFill>
                  <a:schemeClr val="tx1"/>
                </a:solidFill>
              </a:rPr>
              <a:t>a design module on its own (out of context)</a:t>
            </a:r>
            <a:endParaRPr lang="en-US" dirty="0"/>
          </a:p>
        </p:txBody>
      </p:sp>
      <p:pic>
        <p:nvPicPr>
          <p:cNvPr id="7" name="Picture 6" descr="OOC_cpu_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1848" y="1143000"/>
            <a:ext cx="249201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56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4495800" cy="4998720"/>
          </a:xfrm>
        </p:spPr>
        <p:txBody>
          <a:bodyPr/>
          <a:lstStyle/>
          <a:p>
            <a:pPr lvl="0"/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Reuse validated results – close timing and lock it down</a:t>
            </a:r>
          </a:p>
          <a:p>
            <a:pPr lvl="2"/>
            <a:r>
              <a:rPr lang="en-US" dirty="0" smtClean="0"/>
              <a:t>Expectation is to maintain timing closure when integrated with top</a:t>
            </a:r>
          </a:p>
          <a:p>
            <a:pPr lvl="1"/>
            <a:r>
              <a:rPr lang="en-US" dirty="0" smtClean="0"/>
              <a:t>Use same module in multiple designs</a:t>
            </a:r>
          </a:p>
          <a:p>
            <a:pPr lvl="2"/>
            <a:r>
              <a:rPr lang="en-US" dirty="0" smtClean="0"/>
              <a:t>Same device and location</a:t>
            </a:r>
            <a:endParaRPr lang="en-US" dirty="0"/>
          </a:p>
          <a:p>
            <a:r>
              <a:rPr lang="en-US" dirty="0" smtClean="0"/>
              <a:t>Designer must supply: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 guidance for highest QoR</a:t>
            </a:r>
          </a:p>
          <a:p>
            <a:pPr lvl="2"/>
            <a:r>
              <a:rPr lang="en-US" dirty="0" smtClean="0"/>
              <a:t>Floorplan module for reuse</a:t>
            </a:r>
          </a:p>
          <a:p>
            <a:pPr lvl="2"/>
            <a:r>
              <a:rPr lang="en-US" dirty="0" smtClean="0"/>
              <a:t>Assign module IO with ranges or explicit locations</a:t>
            </a:r>
          </a:p>
          <a:p>
            <a:pPr lvl="2"/>
            <a:r>
              <a:rPr lang="en-US" dirty="0" smtClean="0"/>
              <a:t>Supply timing budget at boundary</a:t>
            </a:r>
          </a:p>
          <a:p>
            <a:pPr lvl="2"/>
            <a:r>
              <a:rPr lang="en-US" dirty="0" smtClean="0"/>
              <a:t>Define pin usage details</a:t>
            </a:r>
          </a:p>
          <a:p>
            <a:r>
              <a:rPr lang="en-US" dirty="0" smtClean="0"/>
              <a:t>Production in 2013.3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r>
              <a:rPr lang="en-US" dirty="0" smtClean="0"/>
              <a:t>Flow:  </a:t>
            </a:r>
            <a:r>
              <a:rPr dirty="0" smtClean="0"/>
              <a:t>Module Reuse </a:t>
            </a:r>
            <a:r>
              <a:rPr lang="en-US" dirty="0" smtClean="0"/>
              <a:t>– Bottom-Up</a:t>
            </a:r>
            <a:r>
              <a:rPr dirty="0" smtClean="0"/>
              <a:t/>
            </a:r>
            <a:br>
              <a:rPr dirty="0" smtClean="0"/>
            </a:br>
            <a:r>
              <a:rPr sz="2400" b="0" dirty="0" smtClean="0">
                <a:solidFill>
                  <a:schemeClr val="tx1"/>
                </a:solidFill>
              </a:rPr>
              <a:t>Reuse results of an implemented module within a full design</a:t>
            </a:r>
            <a:endParaRPr lang="en-US" dirty="0"/>
          </a:p>
        </p:txBody>
      </p:sp>
      <p:pic>
        <p:nvPicPr>
          <p:cNvPr id="7" name="Picture 6" descr="OOC_re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1" y="1143000"/>
            <a:ext cx="2500231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74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4343400" cy="5074920"/>
          </a:xfrm>
        </p:spPr>
        <p:txBody>
          <a:bodyPr/>
          <a:lstStyle/>
          <a:p>
            <a:pPr lvl="0"/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Iterate on modules independently, then lock down results</a:t>
            </a:r>
          </a:p>
          <a:p>
            <a:pPr lvl="1"/>
            <a:r>
              <a:rPr lang="en-US" dirty="0" smtClean="0"/>
              <a:t>Improve overall runtime by compiling modules in parallel</a:t>
            </a:r>
          </a:p>
          <a:p>
            <a:pPr lvl="1"/>
            <a:r>
              <a:rPr lang="en-US" dirty="0" smtClean="0"/>
              <a:t>Enable </a:t>
            </a:r>
            <a:r>
              <a:rPr lang="en-US" b="1" dirty="0" smtClean="0"/>
              <a:t>Team Design </a:t>
            </a:r>
            <a:r>
              <a:rPr lang="en-US" dirty="0" smtClean="0"/>
              <a:t>– let each team member iterate on their own module, at their own pace</a:t>
            </a:r>
            <a:endParaRPr lang="en-US" dirty="0"/>
          </a:p>
          <a:p>
            <a:r>
              <a:rPr lang="en-US" dirty="0" smtClean="0"/>
              <a:t>Designer must supply:</a:t>
            </a:r>
          </a:p>
          <a:p>
            <a:pPr lvl="1"/>
            <a:r>
              <a:rPr lang="en-US" dirty="0" smtClean="0"/>
              <a:t>Top-level planning information</a:t>
            </a:r>
          </a:p>
          <a:p>
            <a:pPr lvl="2"/>
            <a:r>
              <a:rPr lang="en-US" dirty="0" smtClean="0"/>
              <a:t>Create overall design floorplan</a:t>
            </a:r>
          </a:p>
          <a:p>
            <a:pPr lvl="2"/>
            <a:r>
              <a:rPr lang="en-US" dirty="0" smtClean="0"/>
              <a:t>Define connections between modules</a:t>
            </a:r>
          </a:p>
          <a:p>
            <a:pPr lvl="2"/>
            <a:r>
              <a:rPr lang="en-US" dirty="0" smtClean="0"/>
              <a:t>Assign clocking resources</a:t>
            </a:r>
          </a:p>
          <a:p>
            <a:r>
              <a:rPr lang="en-US" dirty="0"/>
              <a:t>Production in 2013.3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Flow:  Module </a:t>
            </a:r>
            <a:r>
              <a:rPr dirty="0" smtClean="0"/>
              <a:t>Reuse </a:t>
            </a:r>
            <a:r>
              <a:rPr lang="en-US" dirty="0"/>
              <a:t>– </a:t>
            </a:r>
            <a:r>
              <a:rPr lang="en-US" dirty="0" smtClean="0"/>
              <a:t>Top-Down</a:t>
            </a:r>
            <a:r>
              <a:rPr dirty="0" smtClean="0"/>
              <a:t/>
            </a:r>
            <a:br>
              <a:rPr dirty="0" smtClean="0"/>
            </a:br>
            <a:r>
              <a:rPr sz="2400" b="0" dirty="0" smtClean="0">
                <a:solidFill>
                  <a:schemeClr val="tx1"/>
                </a:solidFill>
              </a:rPr>
              <a:t>Divide a full design into pieces for independent compilation</a:t>
            </a:r>
            <a:endParaRPr lang="en-US" dirty="0"/>
          </a:p>
        </p:txBody>
      </p:sp>
      <p:pic>
        <p:nvPicPr>
          <p:cNvPr id="6" name="Picture 5" descr="TD_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143000"/>
            <a:ext cx="253482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08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305800" cy="4846320"/>
          </a:xfrm>
        </p:spPr>
        <p:txBody>
          <a:bodyPr/>
          <a:lstStyle/>
          <a:p>
            <a:r>
              <a:rPr lang="en-US" dirty="0" smtClean="0"/>
              <a:t>Context is required for high quality results for reuse</a:t>
            </a:r>
          </a:p>
          <a:p>
            <a:pPr lvl="1"/>
            <a:r>
              <a:rPr lang="en-US" dirty="0" smtClean="0"/>
              <a:t>Without context</a:t>
            </a:r>
            <a:r>
              <a:rPr lang="en-US" dirty="0"/>
              <a:t>, Vivado implementation is free to build any solution</a:t>
            </a:r>
          </a:p>
          <a:p>
            <a:pPr lvl="1"/>
            <a:r>
              <a:rPr lang="en-US" dirty="0"/>
              <a:t>This solution may not be optimal when the top level design is introduced</a:t>
            </a:r>
          </a:p>
          <a:p>
            <a:pPr lvl="1"/>
            <a:r>
              <a:rPr lang="en-US" dirty="0"/>
              <a:t>More context supplied to </a:t>
            </a:r>
            <a:r>
              <a:rPr lang="en-US" dirty="0" smtClean="0"/>
              <a:t>Module Analysis </a:t>
            </a:r>
            <a:r>
              <a:rPr lang="en-US" dirty="0"/>
              <a:t>leads to improved </a:t>
            </a:r>
            <a:r>
              <a:rPr lang="en-US" dirty="0" smtClean="0"/>
              <a:t>results</a:t>
            </a:r>
          </a:p>
          <a:p>
            <a:pPr lvl="1"/>
            <a:endParaRPr lang="en-US" dirty="0"/>
          </a:p>
          <a:p>
            <a:r>
              <a:rPr lang="en-US" dirty="0" smtClean="0"/>
              <a:t>Flow is Tcl-based non-project flow</a:t>
            </a:r>
          </a:p>
          <a:p>
            <a:pPr lvl="1"/>
            <a:r>
              <a:rPr lang="en-US" dirty="0" smtClean="0"/>
              <a:t>GUI can be used for floorplanning and analysis</a:t>
            </a:r>
          </a:p>
          <a:p>
            <a:pPr lvl="1"/>
            <a:r>
              <a:rPr lang="en-US" dirty="0" smtClean="0"/>
              <a:t>User must manage sources and runs</a:t>
            </a:r>
          </a:p>
          <a:p>
            <a:pPr lvl="1"/>
            <a:endParaRPr lang="en-US" dirty="0"/>
          </a:p>
          <a:p>
            <a:r>
              <a:rPr lang="en-US" dirty="0" smtClean="0"/>
              <a:t>Hierarchical Design is not a silver bullet</a:t>
            </a:r>
          </a:p>
          <a:p>
            <a:pPr lvl="1"/>
            <a:r>
              <a:rPr lang="en-US" dirty="0" smtClean="0"/>
              <a:t>Primary goal is to obtain and lock down results</a:t>
            </a:r>
          </a:p>
          <a:p>
            <a:pPr lvl="1"/>
            <a:r>
              <a:rPr lang="en-US" dirty="0" smtClean="0"/>
              <a:t>Intelligent hierarchy, timing budgeting, boundary isolation, and floorplanning are all critical for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Expectations for Hierarchical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382000" cy="5532120"/>
          </a:xfrm>
        </p:spPr>
        <p:txBody>
          <a:bodyPr/>
          <a:lstStyle/>
          <a:p>
            <a:r>
              <a:rPr lang="en-US" dirty="0"/>
              <a:t>Context constraints critical for high quality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Optimal partition pin placement is key for inter-module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Tools to perform initial design budgets still maturing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Hierarchical Design rules and recommendations from ISE flows (Design Preservation) still apply for Vivado</a:t>
            </a:r>
          </a:p>
          <a:p>
            <a:pPr lvl="1"/>
            <a:r>
              <a:rPr lang="en-US" dirty="0" smtClean="0"/>
              <a:t>No optimization or packing across module boundaries</a:t>
            </a:r>
          </a:p>
          <a:p>
            <a:pPr lvl="1"/>
            <a:r>
              <a:rPr lang="en-US" dirty="0" smtClean="0"/>
              <a:t>Keep critical paths within a single module</a:t>
            </a:r>
          </a:p>
          <a:p>
            <a:pPr lvl="1"/>
            <a:r>
              <a:rPr lang="en-US" b="1" dirty="0" smtClean="0"/>
              <a:t>Register module boundaries for best QoR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Boundary optimization must be set during Module Analysis phase</a:t>
            </a:r>
          </a:p>
          <a:p>
            <a:pPr lvl="1"/>
            <a:r>
              <a:rPr lang="en-US" dirty="0" smtClean="0"/>
              <a:t>Constant and unconnected ports must be defined up front</a:t>
            </a:r>
          </a:p>
          <a:p>
            <a:pPr lvl="1"/>
            <a:r>
              <a:rPr lang="en-US" dirty="0" smtClean="0"/>
              <a:t>Optimization cannot be performed during Module Reuse phase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617720"/>
          </a:xfrm>
        </p:spPr>
        <p:txBody>
          <a:bodyPr/>
          <a:lstStyle/>
          <a:p>
            <a:r>
              <a:rPr lang="en-US" dirty="0" smtClean="0"/>
              <a:t>Establish out-of-context design constraints</a:t>
            </a:r>
          </a:p>
          <a:p>
            <a:pPr lvl="1"/>
            <a:r>
              <a:rPr lang="en-US" dirty="0" smtClean="0"/>
              <a:t>None are absolutely required, but more context gives greater accuracy</a:t>
            </a:r>
          </a:p>
          <a:p>
            <a:pPr lvl="2"/>
            <a:r>
              <a:rPr lang="en-US" dirty="0" smtClean="0"/>
              <a:t>Create Pblock to define module membership and floorplan</a:t>
            </a:r>
          </a:p>
          <a:p>
            <a:pPr lvl="2"/>
            <a:r>
              <a:rPr lang="en-US" dirty="0" smtClean="0"/>
              <a:t>Set constraints for internal paths and boundary conditions</a:t>
            </a:r>
          </a:p>
          <a:p>
            <a:pPr lvl="2"/>
            <a:r>
              <a:rPr lang="en-US" dirty="0" smtClean="0"/>
              <a:t>Define clocking resources and requirements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Synthesize and Implement normally</a:t>
            </a:r>
          </a:p>
          <a:p>
            <a:pPr lvl="1"/>
            <a:r>
              <a:rPr lang="en-US" dirty="0" smtClean="0"/>
              <a:t>Synthesize with Vivado Synthesis using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-mode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out_of_context</a:t>
            </a:r>
            <a:endParaRPr lang="en-US" dirty="0" smtClean="0"/>
          </a:p>
          <a:p>
            <a:pPr lvl="1"/>
            <a:r>
              <a:rPr lang="en-US" dirty="0" smtClean="0"/>
              <a:t>Or use third-party synthesis and disable IO insertion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link_design -mode out_of_context </a:t>
            </a:r>
            <a:r>
              <a:rPr lang="en-US" dirty="0" smtClean="0"/>
              <a:t>to load module into Vivado</a:t>
            </a:r>
          </a:p>
          <a:p>
            <a:pPr lvl="1"/>
            <a:r>
              <a:rPr lang="en-US" dirty="0" smtClean="0"/>
              <a:t>Save checkpoint after stages just like flat flow</a:t>
            </a:r>
          </a:p>
          <a:p>
            <a:pPr lvl="1"/>
            <a:r>
              <a:rPr lang="en-US" dirty="0" smtClean="0"/>
              <a:t>Create reports and run timing analysis normally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EF16F898-9306-4581-9ADE-72994AA210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Process:  Module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Design">
  <a:themeElements>
    <a:clrScheme name="Light Design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nsitions">
  <a:themeElements>
    <a:clrScheme name="Transitions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Transi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nsitions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nsitions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nsitions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ight Design">
  <a:themeElements>
    <a:clrScheme name="1_Light Design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1_Ligh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ight Design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ight Design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ight Design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E652B728E0CE4EAD998DDE00DD4A13" ma:contentTypeVersion="0" ma:contentTypeDescription="Create a new document." ma:contentTypeScope="" ma:versionID="d5ff524e5134a1d21a583aae4dbcbe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F8213-830D-4123-99E3-C089ED77810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F8CF52-2A47-4D05-89E6-5D6A38D71C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DE52EFC-F1EC-4F1E-B20E-834CA92215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 Template 2009</Template>
  <TotalTime>31796</TotalTime>
  <Words>1377</Words>
  <Application>Microsoft Office PowerPoint</Application>
  <PresentationFormat>On-screen Show (4:3)</PresentationFormat>
  <Paragraphs>273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Light Design</vt:lpstr>
      <vt:lpstr>Transitions</vt:lpstr>
      <vt:lpstr>1_Light Design</vt:lpstr>
      <vt:lpstr>Hierarchical Design Flows</vt:lpstr>
      <vt:lpstr>Topics</vt:lpstr>
      <vt:lpstr>Goals of Hierarchical Design</vt:lpstr>
      <vt:lpstr>Flow:  Module Analysis Implement a design module on its own (out of context)</vt:lpstr>
      <vt:lpstr>Flow:  Module Reuse – Bottom-Up Reuse results of an implemented module within a full design</vt:lpstr>
      <vt:lpstr>Flow:  Module Reuse – Top-Down Divide a full design into pieces for independent compilation</vt:lpstr>
      <vt:lpstr>Expectations for Hierarchical Design</vt:lpstr>
      <vt:lpstr>Design Considerations</vt:lpstr>
      <vt:lpstr>Design Process:  Module Analysis</vt:lpstr>
      <vt:lpstr>Design Process:  Module Reuse</vt:lpstr>
      <vt:lpstr>Designer Controls</vt:lpstr>
      <vt:lpstr>Documentation</vt:lpstr>
      <vt:lpstr>Appendix –  Flow Details</vt:lpstr>
      <vt:lpstr>Boundary Constraint Examples Basic Floorplanning</vt:lpstr>
      <vt:lpstr>Boundary Constraint Examples Advanced Floorplanning</vt:lpstr>
      <vt:lpstr>Boundary Constraint Examples Clocks and Timing</vt:lpstr>
      <vt:lpstr>Boundary Constraint Examples Partition Pins</vt:lpstr>
      <vt:lpstr>Boundary Constraint Examples Boundary Optimization</vt:lpstr>
      <vt:lpstr>Running Module Analysis</vt:lpstr>
      <vt:lpstr>Running Design Assembly </vt:lpstr>
      <vt:lpstr>Example Design</vt:lpstr>
      <vt:lpstr>The End</vt:lpstr>
    </vt:vector>
  </TitlesOfParts>
  <Company>Xilinx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Design Flow</dc:title>
  <dc:subject>Hierarchical Design  Flow</dc:subject>
  <dc:creator>Kate Kelly</dc:creator>
  <cp:keywords>Hierarchical, Design, ISE 13.1, Public</cp:keywords>
  <cp:lastModifiedBy>Sanjay Rai</cp:lastModifiedBy>
  <cp:revision>704</cp:revision>
  <dcterms:created xsi:type="dcterms:W3CDTF">2008-11-13T22:30:40Z</dcterms:created>
  <dcterms:modified xsi:type="dcterms:W3CDTF">2013-12-10T17:50:24Z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0x010100CDE652B728E0CE4EAD998DDE00DD4A13</vt:lpwstr>
  </property>
  <property fmtid="{D5CDD505-2E9C-101B-9397-08002B2CF9AE}" pid="3" name="TitusGUID">
    <vt:lpwstr>15881ee4-691d-46cb-9423-5b259003e437</vt:lpwstr>
  </property>
  <property fmtid="{D5CDD505-2E9C-101B-9397-08002B2CF9AE}" pid="4" name="TITUSCustom1">
    <vt:lpwstr>1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2013</vt:lpwstr>
  </property>
  <property fmtid="{D5CDD505-2E9C-101B-9397-08002B2CF9AE}" pid="8" name="XilinxRemoveLegacyFooters">
    <vt:lpwstr>Yes</vt:lpwstr>
  </property>
</Properties>
</file>