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38" r:id="rId2"/>
    <p:sldId id="548" r:id="rId3"/>
    <p:sldId id="563" r:id="rId4"/>
    <p:sldId id="536" r:id="rId5"/>
    <p:sldId id="568" r:id="rId6"/>
    <p:sldId id="560" r:id="rId7"/>
    <p:sldId id="562" r:id="rId8"/>
    <p:sldId id="553" r:id="rId9"/>
    <p:sldId id="566" r:id="rId10"/>
    <p:sldId id="567" r:id="rId11"/>
    <p:sldId id="569" r:id="rId12"/>
    <p:sldId id="570" r:id="rId13"/>
    <p:sldId id="555" r:id="rId14"/>
    <p:sldId id="540" r:id="rId15"/>
    <p:sldId id="541" r:id="rId16"/>
    <p:sldId id="559" r:id="rId17"/>
    <p:sldId id="549" r:id="rId1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0066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811" autoAdjust="0"/>
  </p:normalViewPr>
  <p:slideViewPr>
    <p:cSldViewPr>
      <p:cViewPr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6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6229" y="2286000"/>
            <a:ext cx="39907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Project Approval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2766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Project Title	:    Automated Intruder Detection System</a:t>
            </a:r>
          </a:p>
          <a:p>
            <a:endParaRPr lang="en-US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Project Guide	:    Mr. </a:t>
            </a:r>
            <a:r>
              <a:rPr lang="en-US" sz="2000" dirty="0" err="1">
                <a:solidFill>
                  <a:srgbClr val="0000FF"/>
                </a:solidFill>
                <a:latin typeface="Trebuchet MS" pitchFamily="34" charset="0"/>
              </a:rPr>
              <a:t>Sivaraman</a:t>
            </a: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 E                       </a:t>
            </a:r>
          </a:p>
          <a:p>
            <a:endParaRPr lang="en-US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Project Team 	:    Sanjay </a:t>
            </a:r>
            <a:r>
              <a:rPr lang="en-US" sz="2000" dirty="0" err="1">
                <a:solidFill>
                  <a:srgbClr val="0000FF"/>
                </a:solidFill>
                <a:latin typeface="Trebuchet MS" pitchFamily="34" charset="0"/>
              </a:rPr>
              <a:t>Rajendra</a:t>
            </a: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rebuchet MS" pitchFamily="34" charset="0"/>
              </a:rPr>
              <a:t>Awate</a:t>
            </a: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 (01FB15ECS265)</a:t>
            </a:r>
          </a:p>
          <a:p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		     Shankar </a:t>
            </a:r>
            <a:r>
              <a:rPr lang="en-US" sz="2000" dirty="0" err="1">
                <a:solidFill>
                  <a:srgbClr val="0000FF"/>
                </a:solidFill>
                <a:latin typeface="Trebuchet MS" pitchFamily="34" charset="0"/>
              </a:rPr>
              <a:t>Kanamadi</a:t>
            </a:r>
            <a:r>
              <a:rPr lang="en-US" sz="2000" dirty="0">
                <a:solidFill>
                  <a:srgbClr val="0000FF"/>
                </a:solidFill>
                <a:latin typeface="Trebuchet MS" pitchFamily="34" charset="0"/>
              </a:rPr>
              <a:t> (01FB16ECS722) </a:t>
            </a:r>
          </a:p>
          <a:p>
            <a:endParaRPr lang="en-IN" sz="20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7696200" cy="4724400"/>
          </a:xfrm>
          <a:prstGeom prst="rect">
            <a:avLst/>
          </a:prstGeom>
        </p:spPr>
        <p:txBody>
          <a:bodyPr/>
          <a:lstStyle/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We can easily recognize that this is the Statue of Liberty, even though all the images show it from different angles.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This is because internal representation of the Statue of Liberty in our brain does not depend on the view angle</a:t>
            </a:r>
            <a:r>
              <a:rPr lang="en-IN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.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In order to correctly do classification and object recognition, it is important to preserve hierarchical pose relationships between object parts</a:t>
            </a:r>
            <a:endParaRPr lang="en-IN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26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7696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Another benefit of the capsule approach is that it is capable of learning to achieve state-of-the art performance by </a:t>
            </a:r>
            <a:r>
              <a:rPr lang="en-US" sz="2400" b="1" dirty="0">
                <a:solidFill>
                  <a:srgbClr val="0000FF"/>
                </a:solidFill>
                <a:latin typeface="Trebuchet MS" panose="020B0603020202020204" pitchFamily="34" charset="0"/>
              </a:rPr>
              <a:t>only using a fraction of the data that a CNN would use.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US" sz="2400" b="1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In this sense, the capsule theory is much closer to what the human brain does in practice.</a:t>
            </a:r>
            <a:r>
              <a:rPr lang="en-US" sz="2400" dirty="0"/>
              <a:t> 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0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Papers/references studied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3832"/>
            <a:ext cx="7696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Transforming Auto-encoders by G. E. Hinton, A. </a:t>
            </a:r>
            <a:r>
              <a:rPr lang="en-US" sz="2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Krizhevsky</a:t>
            </a: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 &amp; S. D. Wang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457200" lvl="2" algn="just">
              <a:buClr>
                <a:srgbClr val="FF0000"/>
              </a:buClr>
            </a:pPr>
            <a:r>
              <a:rPr 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how neural networks can be used to learn features that output a whole vector of instantiation parameters and authors argue that this is a much more promising way of dealing with variations in position, orientation, scale and lighting than the methods currently employed in the neural networks community</a:t>
            </a:r>
          </a:p>
          <a:p>
            <a:pPr marL="457200" lvl="2" algn="just">
              <a:buClr>
                <a:srgbClr val="FF0000"/>
              </a:buClr>
            </a:pPr>
            <a:endParaRPr lang="en-US" sz="2000" b="1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Matrix capsules with EM routing by Geoffrey Hinton, Sara </a:t>
            </a:r>
            <a:r>
              <a:rPr lang="en-US" sz="2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Sabour</a:t>
            </a: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, Nicholas </a:t>
            </a:r>
            <a:r>
              <a:rPr lang="en-US" sz="2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Frosst</a:t>
            </a: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800100" lvl="2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457200" lvl="2" algn="just">
              <a:buClr>
                <a:srgbClr val="FF0000"/>
              </a:buClr>
            </a:pPr>
            <a:r>
              <a:rPr 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Implementation and working of capsule Network</a:t>
            </a:r>
          </a:p>
        </p:txBody>
      </p:sp>
    </p:spTree>
    <p:extLst>
      <p:ext uri="{BB962C8B-B14F-4D97-AF65-F5344CB8AC3E}">
        <p14:creationId xmlns:p14="http://schemas.microsoft.com/office/powerpoint/2010/main" val="33853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828800"/>
            <a:ext cx="75438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There will be Camera or CCTV installed at the entry point.</a:t>
            </a:r>
          </a:p>
          <a:p>
            <a:pPr marL="342900" marR="0" lvl="0" indent="-342900" algn="just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just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Faces are recognised in the camera and non-employee face is detected as outsider.</a:t>
            </a:r>
          </a:p>
          <a:p>
            <a:pPr marL="342900" marR="0" lvl="0" indent="-342900" algn="just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just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Intruder photo, date and time of entry will be sent to Security Command Centre to handle rest of the actions.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87060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Why Your Solution is Better?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828800"/>
            <a:ext cx="6858000" cy="47244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Reduces the number of Security personnel at every entry point.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 Can easily catch intruders.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These intruder list can be helpful during any inspections.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We can also make Attendance system using the same Facial Recognition System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Reduces the number of confidential information theft by intruders.</a:t>
            </a:r>
          </a:p>
          <a:p>
            <a:pPr marL="6858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Technologies / Methodologies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8153400" cy="3124200"/>
          </a:xfrm>
          <a:prstGeom prst="rect">
            <a:avLst/>
          </a:prstGeom>
        </p:spPr>
        <p:txBody>
          <a:bodyPr/>
          <a:lstStyle/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endParaRPr lang="en-IN" sz="2000" dirty="0">
              <a:solidFill>
                <a:srgbClr val="0000FF"/>
              </a:solidFill>
              <a:latin typeface="Trebuchet MS" pitchFamily="34" charset="0"/>
            </a:endParaRP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Python</a:t>
            </a: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Keras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OpenCV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TensorFlow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Dlib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Python Flask Web Framework</a:t>
            </a: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HTML</a:t>
            </a: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CSS</a:t>
            </a:r>
          </a:p>
          <a:p>
            <a:pPr marL="914400" lvl="1" indent="-457200" algn="just">
              <a:buClr>
                <a:srgbClr val="FF0000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JavaScipt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Project Effort Estimation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45471"/>
              </p:ext>
            </p:extLst>
          </p:nvPr>
        </p:nvGraphicFramePr>
        <p:xfrm>
          <a:off x="1371600" y="2133600"/>
          <a:ext cx="66294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Effort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Hours/Person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Feasibility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828800"/>
            <a:ext cx="72390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Currently, there is a possibility of </a:t>
            </a:r>
            <a:r>
              <a:rPr lang="en-IN" sz="2400" b="1" dirty="0">
                <a:solidFill>
                  <a:srgbClr val="0000FF"/>
                </a:solidFill>
                <a:latin typeface="Trebuchet MS" pitchFamily="34" charset="0"/>
              </a:rPr>
              <a:t>Tailgating</a:t>
            </a: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 in Corporate world. 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Intruders can make use of tailgating to enter into office premises without having access.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No one knows everyone in corporate to find out whether a person is intruder or not.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667000" y="11430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828800"/>
            <a:ext cx="72390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So, intruder can enter into office premises and can have access to the confidential data.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Therefore, current methods are not efficient for security and hence, there is a need to devise new and efficient method.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9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690" y="1617662"/>
            <a:ext cx="8195310" cy="4859337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Face Recognition using CNN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CNN (Convolutional Neural Network) is awesome. They are one of the reason the Deep Leaning is so popular.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It can do amazing things in Deep neural Network.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CNN finds features in Image but not its spatial position.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690" y="1617662"/>
            <a:ext cx="8195310" cy="4859337"/>
          </a:xfrm>
          <a:prstGeom prst="rect">
            <a:avLst/>
          </a:prstGeom>
        </p:spPr>
        <p:txBody>
          <a:bodyPr/>
          <a:lstStyle/>
          <a:p>
            <a:pPr marL="457200" lvl="2" algn="just" eaLnBrk="0" hangingPunct="0">
              <a:spcBef>
                <a:spcPct val="20000"/>
              </a:spcBef>
              <a:buClr>
                <a:srgbClr val="FF0000"/>
              </a:buClr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GB" sz="2400" b="1" i="1" dirty="0">
                <a:solidFill>
                  <a:srgbClr val="0000FF"/>
                </a:solidFill>
              </a:rPr>
              <a:t>Hinton</a:t>
            </a:r>
            <a:r>
              <a:rPr lang="en-GB" sz="2400" i="1" dirty="0">
                <a:solidFill>
                  <a:srgbClr val="0000FF"/>
                </a:solidFill>
              </a:rPr>
              <a:t>: “The pooling operation used in convolutional neural networks is a big mistake and the fact that it works so well is a disaster.”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But, The CNN have some limits and drawbacks.</a:t>
            </a:r>
          </a:p>
        </p:txBody>
      </p:sp>
    </p:spTree>
    <p:extLst>
      <p:ext uri="{BB962C8B-B14F-4D97-AF65-F5344CB8AC3E}">
        <p14:creationId xmlns:p14="http://schemas.microsoft.com/office/powerpoint/2010/main" val="33944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4510"/>
            <a:ext cx="7629525" cy="4400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42517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 example of where a CNN would 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7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690" y="1617662"/>
            <a:ext cx="8195310" cy="4859337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Imagine a face. What are the components? We have the face oval, two eyes, a nose and a mouth.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 For a CNN, a mere presence of these objects can be a very strong indicator to consider that there is a face in the image.</a:t>
            </a: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  <a:p>
            <a:pPr marL="800100" lvl="2" indent="-342900" algn="just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Orientational and relative spatial relationships between these components are not very important to a CNN.</a:t>
            </a:r>
            <a:endParaRPr lang="en-IN" sz="2400" dirty="0">
              <a:solidFill>
                <a:srgbClr val="0000FF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540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828800"/>
            <a:ext cx="7696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Capsule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Network (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CapsNet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)</a:t>
            </a:r>
          </a:p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Capsule is a nested set of neural network.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Capsules encapsulate all important information about the state of the feature they are detecting in vector form.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GB" sz="2400" dirty="0">
              <a:solidFill>
                <a:srgbClr val="0000FF"/>
              </a:solidFill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400" dirty="0">
                <a:solidFill>
                  <a:srgbClr val="0000FF"/>
                </a:solidFill>
              </a:rPr>
              <a:t>Capsules also have the bonus of being able to achieve good accuracy with far less training data</a:t>
            </a: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8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371600" y="114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33600"/>
            <a:ext cx="7696200" cy="4724400"/>
          </a:xfrm>
          <a:prstGeom prst="rect">
            <a:avLst/>
          </a:prstGeom>
        </p:spPr>
        <p:txBody>
          <a:bodyPr/>
          <a:lstStyle/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Advantage of using </a:t>
            </a: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CapsNet</a:t>
            </a: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127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2400" dirty="0">
              <a:solidFill>
                <a:srgbClr val="0000FF"/>
              </a:solidFill>
            </a:endParaRPr>
          </a:p>
          <a:p>
            <a:pPr marL="800100" lvl="2" indent="-342900" algn="just">
              <a:buClr>
                <a:srgbClr val="FF0000"/>
              </a:buClr>
              <a:buFont typeface="Wingdings" pitchFamily="2" charset="2"/>
              <a:buChar char="§"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8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0DA22-F703-4745-AEB2-B05B8BEA9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459217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058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13080</TotalTime>
  <Words>604</Words>
  <Application>Microsoft Office PowerPoint</Application>
  <PresentationFormat>On-screen Show (4:3)</PresentationFormat>
  <Paragraphs>127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Traditional Arabic</vt:lpstr>
      <vt:lpstr>Trebuchet MS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Awate, Sanjay</cp:lastModifiedBy>
  <cp:revision>761</cp:revision>
  <dcterms:created xsi:type="dcterms:W3CDTF">2009-01-21T07:44:06Z</dcterms:created>
  <dcterms:modified xsi:type="dcterms:W3CDTF">2019-01-27T14:50:28Z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