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F8B6C-B787-4F0C-9351-0EF8CEA4ED47}" type="datetimeFigureOut">
              <a:rPr lang="en-GB" smtClean="0"/>
              <a:t>04/09/2024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2EEFC-95A8-42E0-BF06-51DD60B36234}" type="slidenum">
              <a:rPr lang="en-GB" smtClean="0"/>
              <a:t>‹#›</a:t>
            </a:fld>
            <a:endParaRPr lang="en-GB"/>
          </a:p>
        </p:txBody>
      </p:sp>
    </p:spTree>
    <p:extLst>
      <p:ext uri="{BB962C8B-B14F-4D97-AF65-F5344CB8AC3E}">
        <p14:creationId xmlns:p14="http://schemas.microsoft.com/office/powerpoint/2010/main" val="264830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aa8b233f5a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2aa8b233f5a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482" name="Google Shape;482;g2aa8b233f5a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f7f8a2051c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f7f8a2051c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1f7f8a2051c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9" name="Google Shape;49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aa8b233f5a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2aa8b233f5a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506" name="Google Shape;506;g2aa8b233f5a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aa8b233f5a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2aa8b233f5a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514" name="Google Shape;514;g2aa8b233f5a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f7f8a2051c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f7f8a2051c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g1f7f8a2051c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97" name="Google Shape;39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aa8b233f5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g2aa8b233f5a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411" name="Google Shape;411;g2aa8b233f5a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aa8b233f5a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g2aa8b233f5a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419" name="Google Shape;419;g2aa8b233f5a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f7f8a664e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f7f8a664e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f7f8a664e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aa8b233f5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2aa8b233f5a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455" name="Google Shape;455;g2aa8b233f5a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f7f8a2051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f7f8a2051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1f7f8a2051c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5"/>
        <p:cNvGrpSpPr/>
        <p:nvPr/>
      </p:nvGrpSpPr>
      <p:grpSpPr>
        <a:xfrm>
          <a:off x="0" y="0"/>
          <a:ext cx="0" cy="0"/>
          <a:chOff x="0" y="0"/>
          <a:chExt cx="0" cy="0"/>
        </a:xfrm>
      </p:grpSpPr>
      <p:sp>
        <p:nvSpPr>
          <p:cNvPr id="16" name="Google Shape;16;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1" name="Google Shape;21;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389091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73"/>
        <p:cNvGrpSpPr/>
        <p:nvPr/>
      </p:nvGrpSpPr>
      <p:grpSpPr>
        <a:xfrm>
          <a:off x="0" y="0"/>
          <a:ext cx="0" cy="0"/>
          <a:chOff x="0" y="0"/>
          <a:chExt cx="0" cy="0"/>
        </a:xfrm>
      </p:grpSpPr>
      <p:sp>
        <p:nvSpPr>
          <p:cNvPr id="74" name="Google Shape;74;p11"/>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75" name="Google Shape;75;p11"/>
          <p:cNvGrpSpPr/>
          <p:nvPr/>
        </p:nvGrpSpPr>
        <p:grpSpPr>
          <a:xfrm>
            <a:off x="0" y="0"/>
            <a:ext cx="12192000" cy="6858000"/>
            <a:chOff x="0" y="0"/>
            <a:chExt cx="12192000" cy="6858000"/>
          </a:xfrm>
        </p:grpSpPr>
        <p:sp>
          <p:nvSpPr>
            <p:cNvPr id="76" name="Google Shape;76;p11"/>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7" name="Google Shape;77;p11"/>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78" name="Google Shape;78;p11"/>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6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1"/>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5856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80"/>
        <p:cNvGrpSpPr/>
        <p:nvPr/>
      </p:nvGrpSpPr>
      <p:grpSpPr>
        <a:xfrm>
          <a:off x="0" y="0"/>
          <a:ext cx="0" cy="0"/>
          <a:chOff x="0" y="0"/>
          <a:chExt cx="0" cy="0"/>
        </a:xfrm>
      </p:grpSpPr>
      <p:sp>
        <p:nvSpPr>
          <p:cNvPr id="81" name="Google Shape;81;p12"/>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82" name="Google Shape;82;p12"/>
          <p:cNvGrpSpPr/>
          <p:nvPr/>
        </p:nvGrpSpPr>
        <p:grpSpPr>
          <a:xfrm>
            <a:off x="0" y="0"/>
            <a:ext cx="12192000" cy="6858000"/>
            <a:chOff x="0" y="0"/>
            <a:chExt cx="12192000" cy="6858000"/>
          </a:xfrm>
        </p:grpSpPr>
        <p:sp>
          <p:nvSpPr>
            <p:cNvPr id="83" name="Google Shape;83;p12"/>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4" name="Google Shape;84;p12"/>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85" name="Google Shape;85;p12"/>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2"/>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1507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87"/>
        <p:cNvGrpSpPr/>
        <p:nvPr/>
      </p:nvGrpSpPr>
      <p:grpSpPr>
        <a:xfrm>
          <a:off x="0" y="0"/>
          <a:ext cx="0" cy="0"/>
          <a:chOff x="0" y="0"/>
          <a:chExt cx="0" cy="0"/>
        </a:xfrm>
      </p:grpSpPr>
      <p:grpSp>
        <p:nvGrpSpPr>
          <p:cNvPr id="88" name="Google Shape;88;p13"/>
          <p:cNvGrpSpPr/>
          <p:nvPr/>
        </p:nvGrpSpPr>
        <p:grpSpPr>
          <a:xfrm>
            <a:off x="0" y="0"/>
            <a:ext cx="8914102" cy="6858001"/>
            <a:chOff x="0" y="0"/>
            <a:chExt cx="8914102" cy="6858001"/>
          </a:xfrm>
        </p:grpSpPr>
        <p:sp>
          <p:nvSpPr>
            <p:cNvPr id="89" name="Google Shape;89;p1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0" name="Google Shape;90;p13"/>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1" name="Google Shape;91;p13"/>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13"/>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5608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93"/>
        <p:cNvGrpSpPr/>
        <p:nvPr/>
      </p:nvGrpSpPr>
      <p:grpSpPr>
        <a:xfrm>
          <a:off x="0" y="0"/>
          <a:ext cx="0" cy="0"/>
          <a:chOff x="0" y="0"/>
          <a:chExt cx="0" cy="0"/>
        </a:xfrm>
      </p:grpSpPr>
      <p:grpSp>
        <p:nvGrpSpPr>
          <p:cNvPr id="94" name="Google Shape;94;p14"/>
          <p:cNvGrpSpPr/>
          <p:nvPr/>
        </p:nvGrpSpPr>
        <p:grpSpPr>
          <a:xfrm>
            <a:off x="0" y="0"/>
            <a:ext cx="8914102" cy="6858001"/>
            <a:chOff x="0" y="0"/>
            <a:chExt cx="8914102" cy="6858001"/>
          </a:xfrm>
        </p:grpSpPr>
        <p:sp>
          <p:nvSpPr>
            <p:cNvPr id="95" name="Google Shape;95;p1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1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7" name="Google Shape;97;p14"/>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0663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99"/>
        <p:cNvGrpSpPr/>
        <p:nvPr/>
      </p:nvGrpSpPr>
      <p:grpSpPr>
        <a:xfrm>
          <a:off x="0" y="0"/>
          <a:ext cx="0" cy="0"/>
          <a:chOff x="0" y="0"/>
          <a:chExt cx="0" cy="0"/>
        </a:xfrm>
      </p:grpSpPr>
      <p:grpSp>
        <p:nvGrpSpPr>
          <p:cNvPr id="100" name="Google Shape;100;p15"/>
          <p:cNvGrpSpPr/>
          <p:nvPr/>
        </p:nvGrpSpPr>
        <p:grpSpPr>
          <a:xfrm>
            <a:off x="0" y="0"/>
            <a:ext cx="8914102" cy="6858001"/>
            <a:chOff x="0" y="0"/>
            <a:chExt cx="8914102" cy="6858001"/>
          </a:xfrm>
        </p:grpSpPr>
        <p:sp>
          <p:nvSpPr>
            <p:cNvPr id="101" name="Google Shape;101;p1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103" name="Google Shape;103;p15"/>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15"/>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416902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105"/>
        <p:cNvGrpSpPr/>
        <p:nvPr/>
      </p:nvGrpSpPr>
      <p:grpSpPr>
        <a:xfrm>
          <a:off x="0" y="0"/>
          <a:ext cx="0" cy="0"/>
          <a:chOff x="0" y="0"/>
          <a:chExt cx="0" cy="0"/>
        </a:xfrm>
      </p:grpSpPr>
      <p:sp>
        <p:nvSpPr>
          <p:cNvPr id="106" name="Google Shape;106;p16"/>
          <p:cNvSpPr/>
          <p:nvPr/>
        </p:nvSpPr>
        <p:spPr>
          <a:xfrm>
            <a:off x="5334000" y="0"/>
            <a:ext cx="6858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107" name="Google Shape;107;p16"/>
          <p:cNvSpPr txBox="1">
            <a:spLocks noGrp="1"/>
          </p:cNvSpPr>
          <p:nvPr>
            <p:ph type="ctrTitle"/>
          </p:nvPr>
        </p:nvSpPr>
        <p:spPr>
          <a:xfrm>
            <a:off x="442914" y="750888"/>
            <a:ext cx="4675186" cy="2678112"/>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400"/>
              <a:buFont typeface="Georgia"/>
              <a:buNone/>
              <a:defRPr sz="44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16"/>
          <p:cNvSpPr txBox="1">
            <a:spLocks noGrp="1"/>
          </p:cNvSpPr>
          <p:nvPr>
            <p:ph type="subTitle" idx="1"/>
          </p:nvPr>
        </p:nvSpPr>
        <p:spPr>
          <a:xfrm>
            <a:off x="442913" y="3959352"/>
            <a:ext cx="4675187"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09" name="Google Shape;109;p16"/>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16"/>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1" name="Google Shape;111;p16"/>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33500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1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38616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400141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19"/>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70973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Google Shape;123;p20"/>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17173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22"/>
        <p:cNvGrpSpPr/>
        <p:nvPr/>
      </p:nvGrpSpPr>
      <p:grpSpPr>
        <a:xfrm>
          <a:off x="0" y="0"/>
          <a:ext cx="0" cy="0"/>
          <a:chOff x="0" y="0"/>
          <a:chExt cx="0" cy="0"/>
        </a:xfrm>
      </p:grpSpPr>
      <p:sp>
        <p:nvSpPr>
          <p:cNvPr id="23" name="Google Shape;23;p3"/>
          <p:cNvSpPr/>
          <p:nvPr/>
        </p:nvSpPr>
        <p:spPr>
          <a:xfrm>
            <a:off x="0" y="0"/>
            <a:ext cx="8096250" cy="3429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3"/>
          <p:cNvSpPr/>
          <p:nvPr/>
        </p:nvSpPr>
        <p:spPr>
          <a:xfrm>
            <a:off x="0" y="3429000"/>
            <a:ext cx="809625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3"/>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3"/>
          <p:cNvSpPr txBox="1">
            <a:spLocks noGrp="1"/>
          </p:cNvSpPr>
          <p:nvPr>
            <p:ph type="subTitle" idx="1"/>
          </p:nvPr>
        </p:nvSpPr>
        <p:spPr>
          <a:xfrm>
            <a:off x="442914" y="3749040"/>
            <a:ext cx="5477256"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8" name="Google Shape;28;p3"/>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4280754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364361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1085111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058048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0" y="1143000"/>
            <a:ext cx="4572000" cy="4572000"/>
          </a:xfrm>
          <a:prstGeom prst="rect">
            <a:avLst/>
          </a:prstGeom>
          <a:solidFill>
            <a:srgbClr val="E0301E"/>
          </a:solidFill>
          <a:ln>
            <a:noFill/>
          </a:ln>
        </p:spPr>
        <p:txBody>
          <a:bodyPr spcFirstLastPara="1" wrap="square" lIns="438900" tIns="1440000" rIns="252000" bIns="180000" anchor="t" anchorCtr="0">
            <a:noAutofit/>
          </a:bodyPr>
          <a:lstStyle>
            <a:lvl1pPr marL="457200" marR="0" lvl="0" indent="-228600" algn="l" rtl="0">
              <a:lnSpc>
                <a:spcPct val="90000"/>
              </a:lnSpc>
              <a:spcBef>
                <a:spcPts val="0"/>
              </a:spcBef>
              <a:spcAft>
                <a:spcPts val="0"/>
              </a:spcAft>
              <a:buClr>
                <a:schemeClr val="lt1"/>
              </a:buClr>
              <a:buSzPts val="2600"/>
              <a:buFont typeface="Arial"/>
              <a:buNone/>
              <a:defRPr sz="26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32" name="Google Shape;132;p24"/>
          <p:cNvSpPr/>
          <p:nvPr/>
        </p:nvSpPr>
        <p:spPr>
          <a:xfrm>
            <a:off x="442913" y="1623703"/>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96250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134"/>
        <p:cNvGrpSpPr/>
        <p:nvPr/>
      </p:nvGrpSpPr>
      <p:grpSpPr>
        <a:xfrm>
          <a:off x="0" y="0"/>
          <a:ext cx="0" cy="0"/>
          <a:chOff x="0" y="0"/>
          <a:chExt cx="0" cy="0"/>
        </a:xfrm>
      </p:grpSpPr>
      <p:sp>
        <p:nvSpPr>
          <p:cNvPr id="135" name="Google Shape;135;p25"/>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136" name="Google Shape;136;p25"/>
          <p:cNvSpPr txBox="1">
            <a:spLocks noGrp="1"/>
          </p:cNvSpPr>
          <p:nvPr>
            <p:ph type="body" idx="1"/>
          </p:nvPr>
        </p:nvSpPr>
        <p:spPr>
          <a:xfrm>
            <a:off x="442913" y="1714500"/>
            <a:ext cx="5299393" cy="44577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37" name="Google Shape;137;p25"/>
          <p:cNvSpPr/>
          <p:nvPr/>
        </p:nvSpPr>
        <p:spPr>
          <a:xfrm>
            <a:off x="442913" y="687001"/>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2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9" name="Google Shape;139;p25"/>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1895891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140"/>
        <p:cNvGrpSpPr/>
        <p:nvPr/>
      </p:nvGrpSpPr>
      <p:grpSpPr>
        <a:xfrm>
          <a:off x="0" y="0"/>
          <a:ext cx="0" cy="0"/>
          <a:chOff x="0" y="0"/>
          <a:chExt cx="0" cy="0"/>
        </a:xfrm>
      </p:grpSpPr>
      <p:sp>
        <p:nvSpPr>
          <p:cNvPr id="141" name="Google Shape;141;p26"/>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142" name="Google Shape;142;p26"/>
          <p:cNvSpPr txBox="1">
            <a:spLocks noGrp="1"/>
          </p:cNvSpPr>
          <p:nvPr>
            <p:ph type="body" idx="1"/>
          </p:nvPr>
        </p:nvSpPr>
        <p:spPr>
          <a:xfrm>
            <a:off x="442913" y="1714500"/>
            <a:ext cx="5299393" cy="44577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800"/>
              <a:buFont typeface="Arial"/>
              <a:buNone/>
              <a:defRPr sz="38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43" name="Google Shape;143;p26"/>
          <p:cNvSpPr/>
          <p:nvPr/>
        </p:nvSpPr>
        <p:spPr>
          <a:xfrm>
            <a:off x="442913" y="687001"/>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393171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145"/>
        <p:cNvGrpSpPr/>
        <p:nvPr/>
      </p:nvGrpSpPr>
      <p:grpSpPr>
        <a:xfrm>
          <a:off x="0" y="0"/>
          <a:ext cx="0" cy="0"/>
          <a:chOff x="0" y="0"/>
          <a:chExt cx="0" cy="0"/>
        </a:xfrm>
      </p:grpSpPr>
      <p:sp>
        <p:nvSpPr>
          <p:cNvPr id="146" name="Google Shape;146;p27"/>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47" name="Google Shape;147;p27"/>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2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49" name="Google Shape;149;p27"/>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1401504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52" name="Google Shape;152;p28"/>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28"/>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1463850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155"/>
        <p:cNvGrpSpPr/>
        <p:nvPr/>
      </p:nvGrpSpPr>
      <p:grpSpPr>
        <a:xfrm>
          <a:off x="0" y="0"/>
          <a:ext cx="0" cy="0"/>
          <a:chOff x="0" y="0"/>
          <a:chExt cx="0" cy="0"/>
        </a:xfrm>
      </p:grpSpPr>
      <p:sp>
        <p:nvSpPr>
          <p:cNvPr id="156" name="Google Shape;156;p29"/>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57" name="Google Shape;157;p29"/>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2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59" name="Google Shape;159;p29"/>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657760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62" name="Google Shape;162;p30"/>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3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4" name="Google Shape;164;p30"/>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237571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1 Co-branding">
  <p:cSld name="Title Slide 1 Co-branding">
    <p:spTree>
      <p:nvGrpSpPr>
        <p:cNvPr id="1" name="Shape 29"/>
        <p:cNvGrpSpPr/>
        <p:nvPr/>
      </p:nvGrpSpPr>
      <p:grpSpPr>
        <a:xfrm>
          <a:off x="0" y="0"/>
          <a:ext cx="0" cy="0"/>
          <a:chOff x="0" y="0"/>
          <a:chExt cx="0" cy="0"/>
        </a:xfrm>
      </p:grpSpPr>
      <p:sp>
        <p:nvSpPr>
          <p:cNvPr id="30" name="Google Shape;30;p4"/>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4"/>
          <p:cNvSpPr/>
          <p:nvPr/>
        </p:nvSpPr>
        <p:spPr>
          <a:xfrm>
            <a:off x="0" y="3429000"/>
            <a:ext cx="8096250" cy="1143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32" name="Google Shape;32;p4"/>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4"/>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4"/>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35" name="Google Shape;35;p4"/>
          <p:cNvPicPr preferRelativeResize="0"/>
          <p:nvPr/>
        </p:nvPicPr>
        <p:blipFill rotWithShape="1">
          <a:blip r:embed="rId2">
            <a:alphaModFix/>
          </a:blip>
          <a:srcRect/>
          <a:stretch/>
        </p:blipFill>
        <p:spPr>
          <a:xfrm>
            <a:off x="185139" y="5330952"/>
            <a:ext cx="1636776" cy="1351185"/>
          </a:xfrm>
          <a:prstGeom prst="rect">
            <a:avLst/>
          </a:prstGeom>
          <a:noFill/>
          <a:ln>
            <a:noFill/>
          </a:ln>
        </p:spPr>
      </p:pic>
      <p:sp>
        <p:nvSpPr>
          <p:cNvPr id="36" name="Google Shape;36;p4"/>
          <p:cNvSpPr txBox="1"/>
          <p:nvPr/>
        </p:nvSpPr>
        <p:spPr>
          <a:xfrm>
            <a:off x="10012838" y="5737800"/>
            <a:ext cx="1800000" cy="720000"/>
          </a:xfrm>
          <a:prstGeom prst="rect">
            <a:avLst/>
          </a:prstGeom>
          <a:solidFill>
            <a:srgbClr val="0060D7"/>
          </a:solidFill>
          <a:ln>
            <a:noFill/>
          </a:ln>
        </p:spPr>
        <p:txBody>
          <a:bodyPr spcFirstLastPara="1" wrap="square" lIns="91425" tIns="0" rIns="0" bIns="0" anchor="ctr" anchorCtr="0">
            <a:noAutofit/>
          </a:bodyPr>
          <a:lstStyle/>
          <a:p>
            <a:pPr marL="0" marR="0" lvl="0" indent="0" algn="l" rtl="0">
              <a:lnSpc>
                <a:spcPct val="85000"/>
              </a:lnSpc>
              <a:spcBef>
                <a:spcPts val="0"/>
              </a:spcBef>
              <a:spcAft>
                <a:spcPts val="0"/>
              </a:spcAft>
              <a:buNone/>
            </a:pPr>
            <a:r>
              <a:rPr lang="en-GB" sz="1200">
                <a:solidFill>
                  <a:srgbClr val="FFFFFF"/>
                </a:solidFill>
                <a:latin typeface="Arial"/>
                <a:ea typeface="Arial"/>
                <a:cs typeface="Arial"/>
                <a:sym typeface="Arial"/>
              </a:rPr>
              <a:t>Client logo goes here. </a:t>
            </a:r>
            <a:br>
              <a:rPr lang="en-GB" sz="1200">
                <a:solidFill>
                  <a:srgbClr val="FFFFFF"/>
                </a:solidFill>
                <a:latin typeface="Arial"/>
                <a:ea typeface="Arial"/>
                <a:cs typeface="Arial"/>
                <a:sym typeface="Arial"/>
              </a:rPr>
            </a:br>
            <a:r>
              <a:rPr lang="en-GB" sz="1200">
                <a:solidFill>
                  <a:srgbClr val="FFFFFF"/>
                </a:solidFill>
                <a:latin typeface="Arial"/>
                <a:ea typeface="Arial"/>
                <a:cs typeface="Arial"/>
                <a:sym typeface="Arial"/>
              </a:rPr>
              <a:t>Max 0.8"/20mm tall. </a:t>
            </a:r>
            <a:br>
              <a:rPr lang="en-GB" sz="1200">
                <a:solidFill>
                  <a:srgbClr val="FFFFFF"/>
                </a:solidFill>
                <a:latin typeface="Arial"/>
                <a:ea typeface="Arial"/>
                <a:cs typeface="Arial"/>
                <a:sym typeface="Arial"/>
              </a:rPr>
            </a:br>
            <a:r>
              <a:rPr lang="en-GB" sz="1200">
                <a:solidFill>
                  <a:srgbClr val="FFFFFF"/>
                </a:solidFill>
                <a:latin typeface="Arial"/>
                <a:ea typeface="Arial"/>
                <a:cs typeface="Arial"/>
                <a:sym typeface="Arial"/>
              </a:rPr>
              <a:t>Max 2"/50mm wide. </a:t>
            </a:r>
            <a:br>
              <a:rPr lang="en-GB" sz="1200">
                <a:solidFill>
                  <a:srgbClr val="FFFFFF"/>
                </a:solidFill>
                <a:latin typeface="Arial"/>
                <a:ea typeface="Arial"/>
                <a:cs typeface="Arial"/>
                <a:sym typeface="Arial"/>
              </a:rPr>
            </a:br>
            <a:r>
              <a:rPr lang="en-GB" sz="1200">
                <a:solidFill>
                  <a:srgbClr val="FFFFFF"/>
                </a:solidFill>
                <a:latin typeface="Arial"/>
                <a:ea typeface="Arial"/>
                <a:cs typeface="Arial"/>
                <a:sym typeface="Arial"/>
              </a:rPr>
              <a:t>Align bottom </a:t>
            </a:r>
            <a:r>
              <a:rPr lang="en-GB" sz="1200">
                <a:solidFill>
                  <a:srgbClr val="FFFFFF"/>
                </a:solidFill>
              </a:rPr>
              <a:t>right</a:t>
            </a:r>
            <a:r>
              <a:rPr lang="en-GB" sz="1200">
                <a:solidFill>
                  <a:srgbClr val="FFFFFF"/>
                </a:solidFill>
                <a:latin typeface="Arial"/>
                <a:ea typeface="Arial"/>
                <a:cs typeface="Arial"/>
                <a:sym typeface="Arial"/>
              </a:rPr>
              <a:t>.</a:t>
            </a:r>
            <a:endParaRPr>
              <a:solidFill>
                <a:srgbClr val="FFFFFF"/>
              </a:solidFill>
            </a:endParaRPr>
          </a:p>
        </p:txBody>
      </p:sp>
    </p:spTree>
    <p:extLst>
      <p:ext uri="{BB962C8B-B14F-4D97-AF65-F5344CB8AC3E}">
        <p14:creationId xmlns:p14="http://schemas.microsoft.com/office/powerpoint/2010/main" val="42311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65"/>
        <p:cNvGrpSpPr/>
        <p:nvPr/>
      </p:nvGrpSpPr>
      <p:grpSpPr>
        <a:xfrm>
          <a:off x="0" y="0"/>
          <a:ext cx="0" cy="0"/>
          <a:chOff x="0" y="0"/>
          <a:chExt cx="0" cy="0"/>
        </a:xfrm>
      </p:grpSpPr>
      <p:sp>
        <p:nvSpPr>
          <p:cNvPr id="166" name="Google Shape;166;p31"/>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800"/>
              <a:buFont typeface="Arial"/>
              <a:buNone/>
              <a:defRPr sz="38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67" name="Google Shape;167;p31"/>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3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614349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32"/>
          <p:cNvSpPr txBox="1">
            <a:spLocks noGrp="1"/>
          </p:cNvSpPr>
          <p:nvPr>
            <p:ph type="body" idx="1"/>
          </p:nvPr>
        </p:nvSpPr>
        <p:spPr>
          <a:xfrm>
            <a:off x="442913" y="2103120"/>
            <a:ext cx="7418387" cy="407384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2" name="Google Shape;172;p3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15078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5" name="Google Shape;175;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6" name="Google Shape;176;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7" name="Google Shape;177;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28811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178"/>
        <p:cNvGrpSpPr/>
        <p:nvPr/>
      </p:nvGrpSpPr>
      <p:grpSpPr>
        <a:xfrm>
          <a:off x="0" y="0"/>
          <a:ext cx="0" cy="0"/>
          <a:chOff x="0" y="0"/>
          <a:chExt cx="0" cy="0"/>
        </a:xfrm>
      </p:grpSpPr>
      <p:sp>
        <p:nvSpPr>
          <p:cNvPr id="179" name="Google Shape;179;p34"/>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0" name="Google Shape;180;p3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64949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2"/>
        <p:cNvGrpSpPr/>
        <p:nvPr/>
      </p:nvGrpSpPr>
      <p:grpSpPr>
        <a:xfrm>
          <a:off x="0" y="0"/>
          <a:ext cx="0" cy="0"/>
          <a:chOff x="0" y="0"/>
          <a:chExt cx="0" cy="0"/>
        </a:xfrm>
      </p:grpSpPr>
      <p:sp>
        <p:nvSpPr>
          <p:cNvPr id="183" name="Google Shape;183;p35"/>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4" name="Google Shape;184;p35"/>
          <p:cNvSpPr txBox="1">
            <a:spLocks noGrp="1"/>
          </p:cNvSpPr>
          <p:nvPr>
            <p:ph type="body" idx="2"/>
          </p:nvPr>
        </p:nvSpPr>
        <p:spPr>
          <a:xfrm>
            <a:off x="6275388" y="2103438"/>
            <a:ext cx="54737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5" name="Google Shape;185;p35"/>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6" name="Google Shape;186;p3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30040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7"/>
        <p:cNvGrpSpPr/>
        <p:nvPr/>
      </p:nvGrpSpPr>
      <p:grpSpPr>
        <a:xfrm>
          <a:off x="0" y="0"/>
          <a:ext cx="0" cy="0"/>
          <a:chOff x="0" y="0"/>
          <a:chExt cx="0" cy="0"/>
        </a:xfrm>
      </p:grpSpPr>
      <p:sp>
        <p:nvSpPr>
          <p:cNvPr id="188" name="Google Shape;188;p36"/>
          <p:cNvSpPr txBox="1">
            <a:spLocks noGrp="1"/>
          </p:cNvSpPr>
          <p:nvPr>
            <p:ph type="body" idx="1"/>
          </p:nvPr>
        </p:nvSpPr>
        <p:spPr>
          <a:xfrm>
            <a:off x="442913"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9" name="Google Shape;189;p36"/>
          <p:cNvSpPr txBox="1">
            <a:spLocks noGrp="1"/>
          </p:cNvSpPr>
          <p:nvPr>
            <p:ph type="body" idx="2"/>
          </p:nvPr>
        </p:nvSpPr>
        <p:spPr>
          <a:xfrm>
            <a:off x="4332288"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0" name="Google Shape;190;p36"/>
          <p:cNvSpPr txBox="1">
            <a:spLocks noGrp="1"/>
          </p:cNvSpPr>
          <p:nvPr>
            <p:ph type="body" idx="3"/>
          </p:nvPr>
        </p:nvSpPr>
        <p:spPr>
          <a:xfrm>
            <a:off x="8220076"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1" name="Google Shape;191;p36"/>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2" name="Google Shape;192;p3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63208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93"/>
        <p:cNvGrpSpPr/>
        <p:nvPr/>
      </p:nvGrpSpPr>
      <p:grpSpPr>
        <a:xfrm>
          <a:off x="0" y="0"/>
          <a:ext cx="0" cy="0"/>
          <a:chOff x="0" y="0"/>
          <a:chExt cx="0" cy="0"/>
        </a:xfrm>
      </p:grpSpPr>
      <p:sp>
        <p:nvSpPr>
          <p:cNvPr id="194" name="Google Shape;194;p37"/>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5" name="Google Shape;195;p37"/>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6" name="Google Shape;196;p37"/>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7" name="Google Shape;197;p37"/>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8" name="Google Shape;198;p3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973359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200"/>
        <p:cNvGrpSpPr/>
        <p:nvPr/>
      </p:nvGrpSpPr>
      <p:grpSpPr>
        <a:xfrm>
          <a:off x="0" y="0"/>
          <a:ext cx="0" cy="0"/>
          <a:chOff x="0" y="0"/>
          <a:chExt cx="0" cy="0"/>
        </a:xfrm>
      </p:grpSpPr>
      <p:sp>
        <p:nvSpPr>
          <p:cNvPr id="201" name="Google Shape;201;p38"/>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2" name="Google Shape;202;p38"/>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3" name="Google Shape;203;p38"/>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4" name="Google Shape;204;p38"/>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5" name="Google Shape;205;p38"/>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6" name="Google Shape;206;p3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7" name="Google Shape;207;p3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094837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0" name="Google Shape;210;p39"/>
          <p:cNvSpPr txBox="1">
            <a:spLocks noGrp="1"/>
          </p:cNvSpPr>
          <p:nvPr>
            <p:ph type="body" idx="1"/>
          </p:nvPr>
        </p:nvSpPr>
        <p:spPr>
          <a:xfrm>
            <a:off x="442913" y="2103120"/>
            <a:ext cx="11306175" cy="407384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11" name="Google Shape;211;p3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642478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4" name="Google Shape;214;p40"/>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17351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5"/>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40" name="Google Shape;40;p5"/>
          <p:cNvPicPr preferRelativeResize="0"/>
          <p:nvPr/>
        </p:nvPicPr>
        <p:blipFill rotWithShape="1">
          <a:blip r:embed="rId2">
            <a:alphaModFix/>
          </a:blip>
          <a:srcRect/>
          <a:stretch/>
        </p:blipFill>
        <p:spPr>
          <a:xfrm>
            <a:off x="185139" y="5330952"/>
            <a:ext cx="1636776" cy="1351184"/>
          </a:xfrm>
          <a:prstGeom prst="rect">
            <a:avLst/>
          </a:prstGeom>
          <a:noFill/>
          <a:ln>
            <a:noFill/>
          </a:ln>
        </p:spPr>
      </p:pic>
    </p:spTree>
    <p:extLst>
      <p:ext uri="{BB962C8B-B14F-4D97-AF65-F5344CB8AC3E}">
        <p14:creationId xmlns:p14="http://schemas.microsoft.com/office/powerpoint/2010/main" val="1387599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215"/>
        <p:cNvGrpSpPr/>
        <p:nvPr/>
      </p:nvGrpSpPr>
      <p:grpSpPr>
        <a:xfrm>
          <a:off x="0" y="0"/>
          <a:ext cx="0" cy="0"/>
          <a:chOff x="0" y="0"/>
          <a:chExt cx="0" cy="0"/>
        </a:xfrm>
      </p:grpSpPr>
      <p:sp>
        <p:nvSpPr>
          <p:cNvPr id="216" name="Google Shape;216;p41"/>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17" name="Google Shape;217;p41"/>
          <p:cNvSpPr txBox="1">
            <a:spLocks noGrp="1"/>
          </p:cNvSpPr>
          <p:nvPr>
            <p:ph type="body" idx="1"/>
          </p:nvPr>
        </p:nvSpPr>
        <p:spPr>
          <a:xfrm>
            <a:off x="442913" y="2103438"/>
            <a:ext cx="5317807"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18" name="Google Shape;218;p41"/>
          <p:cNvSpPr txBox="1">
            <a:spLocks noGrp="1"/>
          </p:cNvSpPr>
          <p:nvPr>
            <p:ph type="title"/>
          </p:nvPr>
        </p:nvSpPr>
        <p:spPr>
          <a:xfrm>
            <a:off x="442913" y="432000"/>
            <a:ext cx="5317807"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9" name="Google Shape;219;p4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181080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220"/>
        <p:cNvGrpSpPr/>
        <p:nvPr/>
      </p:nvGrpSpPr>
      <p:grpSpPr>
        <a:xfrm>
          <a:off x="0" y="0"/>
          <a:ext cx="0" cy="0"/>
          <a:chOff x="0" y="0"/>
          <a:chExt cx="0" cy="0"/>
        </a:xfrm>
      </p:grpSpPr>
      <p:sp>
        <p:nvSpPr>
          <p:cNvPr id="221" name="Google Shape;221;p4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2" name="Google Shape;222;p4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3" name="Google Shape;223;p4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4" name="Google Shape;224;p4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5" name="Google Shape;225;p4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6" name="Google Shape;226;p4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7" name="Google Shape;227;p42"/>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8" name="Google Shape;228;p4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6283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4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780909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232"/>
        <p:cNvGrpSpPr/>
        <p:nvPr/>
      </p:nvGrpSpPr>
      <p:grpSpPr>
        <a:xfrm>
          <a:off x="0" y="0"/>
          <a:ext cx="0" cy="0"/>
          <a:chOff x="0" y="0"/>
          <a:chExt cx="0" cy="0"/>
        </a:xfrm>
      </p:grpSpPr>
      <p:sp>
        <p:nvSpPr>
          <p:cNvPr id="233" name="Google Shape;233;p44"/>
          <p:cNvSpPr txBox="1">
            <a:spLocks noGrp="1"/>
          </p:cNvSpPr>
          <p:nvPr>
            <p:ph type="body" idx="1"/>
          </p:nvPr>
        </p:nvSpPr>
        <p:spPr>
          <a:xfrm>
            <a:off x="442913"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4" name="Google Shape;234;p44"/>
          <p:cNvSpPr txBox="1">
            <a:spLocks noGrp="1"/>
          </p:cNvSpPr>
          <p:nvPr>
            <p:ph type="body" idx="2"/>
          </p:nvPr>
        </p:nvSpPr>
        <p:spPr>
          <a:xfrm>
            <a:off x="442913"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3"/>
              </a:buClr>
              <a:buSzPts val="8500"/>
              <a:buFont typeface="Arial"/>
              <a:buNone/>
              <a:defRPr sz="8500" b="0" i="0" u="none" strike="noStrike" cap="none">
                <a:solidFill>
                  <a:schemeClr val="accent3"/>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5" name="Google Shape;235;p44"/>
          <p:cNvSpPr txBox="1">
            <a:spLocks noGrp="1"/>
          </p:cNvSpPr>
          <p:nvPr>
            <p:ph type="body" idx="3"/>
          </p:nvPr>
        </p:nvSpPr>
        <p:spPr>
          <a:xfrm>
            <a:off x="4327524" y="2095500"/>
            <a:ext cx="3533775"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8500"/>
              <a:buFont typeface="Arial"/>
              <a:buNone/>
              <a:defRPr sz="8500" b="0" i="0" u="none" strike="noStrike" cap="none">
                <a:solidFill>
                  <a:schemeClr val="dk2"/>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6" name="Google Shape;236;p44"/>
          <p:cNvSpPr txBox="1">
            <a:spLocks noGrp="1"/>
          </p:cNvSpPr>
          <p:nvPr>
            <p:ph type="body" idx="4"/>
          </p:nvPr>
        </p:nvSpPr>
        <p:spPr>
          <a:xfrm>
            <a:off x="8222571"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1"/>
              </a:buClr>
              <a:buSzPts val="8500"/>
              <a:buFont typeface="Arial"/>
              <a:buNone/>
              <a:defRPr sz="8500" b="0" i="0" u="none" strike="noStrike" cap="none">
                <a:solidFill>
                  <a:schemeClr val="accent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7" name="Google Shape;237;p44"/>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8" name="Google Shape;238;p4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39" name="Google Shape;239;p44"/>
          <p:cNvSpPr txBox="1">
            <a:spLocks noGrp="1"/>
          </p:cNvSpPr>
          <p:nvPr>
            <p:ph type="body" idx="5"/>
          </p:nvPr>
        </p:nvSpPr>
        <p:spPr>
          <a:xfrm>
            <a:off x="4327525" y="3599542"/>
            <a:ext cx="3533775"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40" name="Google Shape;240;p44"/>
          <p:cNvSpPr txBox="1">
            <a:spLocks noGrp="1"/>
          </p:cNvSpPr>
          <p:nvPr>
            <p:ph type="body" idx="6"/>
          </p:nvPr>
        </p:nvSpPr>
        <p:spPr>
          <a:xfrm>
            <a:off x="8222571"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507662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241"/>
        <p:cNvGrpSpPr/>
        <p:nvPr/>
      </p:nvGrpSpPr>
      <p:grpSpPr>
        <a:xfrm>
          <a:off x="0" y="0"/>
          <a:ext cx="0" cy="0"/>
          <a:chOff x="0" y="0"/>
          <a:chExt cx="0" cy="0"/>
        </a:xfrm>
      </p:grpSpPr>
      <p:sp>
        <p:nvSpPr>
          <p:cNvPr id="242" name="Google Shape;242;p45"/>
          <p:cNvSpPr/>
          <p:nvPr/>
        </p:nvSpPr>
        <p:spPr>
          <a:xfrm>
            <a:off x="0" y="2103438"/>
            <a:ext cx="3971925" cy="4068762"/>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45"/>
          <p:cNvSpPr txBox="1">
            <a:spLocks noGrp="1"/>
          </p:cNvSpPr>
          <p:nvPr>
            <p:ph type="body" idx="1"/>
          </p:nvPr>
        </p:nvSpPr>
        <p:spPr>
          <a:xfrm>
            <a:off x="360370" y="2103120"/>
            <a:ext cx="3611880" cy="1737360"/>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0"/>
              </a:spcBef>
              <a:spcAft>
                <a:spcPts val="0"/>
              </a:spcAft>
              <a:buClr>
                <a:schemeClr val="lt1"/>
              </a:buClr>
              <a:buSzPts val="13600"/>
              <a:buFont typeface="Arial"/>
              <a:buNone/>
              <a:defRPr sz="13600" b="1"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44" name="Google Shape;244;p45"/>
          <p:cNvSpPr txBox="1">
            <a:spLocks noGrp="1"/>
          </p:cNvSpPr>
          <p:nvPr>
            <p:ph type="body" idx="2"/>
          </p:nvPr>
        </p:nvSpPr>
        <p:spPr>
          <a:xfrm>
            <a:off x="442914" y="3931920"/>
            <a:ext cx="3328986" cy="206178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245" name="Google Shape;245;p45"/>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Google Shape;246;p4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028839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247"/>
        <p:cNvGrpSpPr/>
        <p:nvPr/>
      </p:nvGrpSpPr>
      <p:grpSpPr>
        <a:xfrm>
          <a:off x="0" y="0"/>
          <a:ext cx="0" cy="0"/>
          <a:chOff x="0" y="0"/>
          <a:chExt cx="0" cy="0"/>
        </a:xfrm>
      </p:grpSpPr>
      <p:sp>
        <p:nvSpPr>
          <p:cNvPr id="248" name="Google Shape;248;p4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49" name="Google Shape;249;p46"/>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0" name="Google Shape;250;p4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1" name="Google Shape;251;p46"/>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11178910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4" name="Google Shape;254;p4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5" name="Google Shape;255;p47"/>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1547560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256"/>
        <p:cNvGrpSpPr/>
        <p:nvPr/>
      </p:nvGrpSpPr>
      <p:grpSpPr>
        <a:xfrm>
          <a:off x="0" y="0"/>
          <a:ext cx="0" cy="0"/>
          <a:chOff x="0" y="0"/>
          <a:chExt cx="0" cy="0"/>
        </a:xfrm>
      </p:grpSpPr>
      <p:sp>
        <p:nvSpPr>
          <p:cNvPr id="257" name="Google Shape;257;p48"/>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58" name="Google Shape;258;p4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9" name="Google Shape;259;p4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176500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260"/>
        <p:cNvGrpSpPr/>
        <p:nvPr/>
      </p:nvGrpSpPr>
      <p:grpSpPr>
        <a:xfrm>
          <a:off x="0" y="0"/>
          <a:ext cx="0" cy="0"/>
          <a:chOff x="0" y="0"/>
          <a:chExt cx="0" cy="0"/>
        </a:xfrm>
      </p:grpSpPr>
      <p:sp>
        <p:nvSpPr>
          <p:cNvPr id="261" name="Google Shape;261;p49"/>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62" name="Google Shape;262;p49"/>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3" name="Google Shape;263;p4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64" name="Google Shape;264;p49"/>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40753777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265"/>
        <p:cNvGrpSpPr/>
        <p:nvPr/>
      </p:nvGrpSpPr>
      <p:grpSpPr>
        <a:xfrm>
          <a:off x="0" y="0"/>
          <a:ext cx="0" cy="0"/>
          <a:chOff x="0" y="0"/>
          <a:chExt cx="0" cy="0"/>
        </a:xfrm>
      </p:grpSpPr>
      <p:sp>
        <p:nvSpPr>
          <p:cNvPr id="266" name="Google Shape;266;p50"/>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7" name="Google Shape;267;p50"/>
          <p:cNvSpPr txBox="1">
            <a:spLocks noGrp="1"/>
          </p:cNvSpPr>
          <p:nvPr>
            <p:ph type="body" idx="2"/>
          </p:nvPr>
        </p:nvSpPr>
        <p:spPr>
          <a:xfrm>
            <a:off x="335963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8" name="Google Shape;268;p50"/>
          <p:cNvSpPr txBox="1">
            <a:spLocks noGrp="1"/>
          </p:cNvSpPr>
          <p:nvPr>
            <p:ph type="body" idx="3"/>
          </p:nvPr>
        </p:nvSpPr>
        <p:spPr>
          <a:xfrm>
            <a:off x="627636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9" name="Google Shape;269;p50"/>
          <p:cNvSpPr txBox="1">
            <a:spLocks noGrp="1"/>
          </p:cNvSpPr>
          <p:nvPr>
            <p:ph type="body" idx="4"/>
          </p:nvPr>
        </p:nvSpPr>
        <p:spPr>
          <a:xfrm>
            <a:off x="919308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0" name="Google Shape;270;p50"/>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1" name="Google Shape;271;p5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4312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6000"/>
              <a:buFont typeface="Georgia"/>
              <a:buNone/>
              <a:defRPr sz="60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pic>
        <p:nvPicPr>
          <p:cNvPr id="44" name="Google Shape;44;p6"/>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1208519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272"/>
        <p:cNvGrpSpPr/>
        <p:nvPr/>
      </p:nvGrpSpPr>
      <p:grpSpPr>
        <a:xfrm>
          <a:off x="0" y="0"/>
          <a:ext cx="0" cy="0"/>
          <a:chOff x="0" y="0"/>
          <a:chExt cx="0" cy="0"/>
        </a:xfrm>
      </p:grpSpPr>
      <p:sp>
        <p:nvSpPr>
          <p:cNvPr id="273" name="Google Shape;273;p51"/>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4" name="Google Shape;274;p51"/>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5" name="Google Shape;275;p51"/>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6" name="Google Shape;276;p51"/>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7" name="Google Shape;277;p51"/>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78" name="Google Shape;278;p51"/>
          <p:cNvSpPr txBox="1">
            <a:spLocks noGrp="1"/>
          </p:cNvSpPr>
          <p:nvPr>
            <p:ph type="body" idx="2"/>
          </p:nvPr>
        </p:nvSpPr>
        <p:spPr>
          <a:xfrm>
            <a:off x="335963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79" name="Google Shape;279;p51"/>
          <p:cNvSpPr txBox="1">
            <a:spLocks noGrp="1"/>
          </p:cNvSpPr>
          <p:nvPr>
            <p:ph type="body" idx="3"/>
          </p:nvPr>
        </p:nvSpPr>
        <p:spPr>
          <a:xfrm>
            <a:off x="627636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80" name="Google Shape;280;p51"/>
          <p:cNvSpPr txBox="1">
            <a:spLocks noGrp="1"/>
          </p:cNvSpPr>
          <p:nvPr>
            <p:ph type="body" idx="4"/>
          </p:nvPr>
        </p:nvSpPr>
        <p:spPr>
          <a:xfrm>
            <a:off x="919308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81" name="Google Shape;281;p51"/>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2" name="Google Shape;282;p5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309812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283"/>
        <p:cNvGrpSpPr/>
        <p:nvPr/>
      </p:nvGrpSpPr>
      <p:grpSpPr>
        <a:xfrm>
          <a:off x="0" y="0"/>
          <a:ext cx="0" cy="0"/>
          <a:chOff x="0" y="0"/>
          <a:chExt cx="0" cy="0"/>
        </a:xfrm>
      </p:grpSpPr>
      <p:sp>
        <p:nvSpPr>
          <p:cNvPr id="284" name="Google Shape;284;p52"/>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5" name="Google Shape;285;p52"/>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6" name="Google Shape;286;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52"/>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8" name="Google Shape;288;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Google Shape;289;p52"/>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5263478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290"/>
        <p:cNvGrpSpPr/>
        <p:nvPr/>
      </p:nvGrpSpPr>
      <p:grpSpPr>
        <a:xfrm>
          <a:off x="0" y="0"/>
          <a:ext cx="0" cy="0"/>
          <a:chOff x="0" y="0"/>
          <a:chExt cx="0" cy="0"/>
        </a:xfrm>
      </p:grpSpPr>
      <p:sp>
        <p:nvSpPr>
          <p:cNvPr id="291" name="Google Shape;291;p53"/>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53"/>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800"/>
              <a:buFont typeface="Georgia"/>
              <a:buNone/>
              <a:defRPr sz="58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3" name="Google Shape;293;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53"/>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95" name="Google Shape;295;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53"/>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pwc.com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697094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7"/>
        <p:cNvGrpSpPr/>
        <p:nvPr/>
      </p:nvGrpSpPr>
      <p:grpSpPr>
        <a:xfrm>
          <a:off x="0" y="0"/>
          <a:ext cx="0" cy="0"/>
          <a:chOff x="0" y="0"/>
          <a:chExt cx="0" cy="0"/>
        </a:xfrm>
      </p:grpSpPr>
      <p:grpSp>
        <p:nvGrpSpPr>
          <p:cNvPr id="298" name="Google Shape;298;p54"/>
          <p:cNvGrpSpPr/>
          <p:nvPr/>
        </p:nvGrpSpPr>
        <p:grpSpPr>
          <a:xfrm>
            <a:off x="0" y="0"/>
            <a:ext cx="8914102" cy="6858001"/>
            <a:chOff x="0" y="0"/>
            <a:chExt cx="8914102" cy="6858001"/>
          </a:xfrm>
        </p:grpSpPr>
        <p:sp>
          <p:nvSpPr>
            <p:cNvPr id="299" name="Google Shape;299;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0" name="Google Shape;300;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1" name="Google Shape;301;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2" name="Google Shape;302;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42144505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3"/>
        <p:cNvGrpSpPr/>
        <p:nvPr/>
      </p:nvGrpSpPr>
      <p:grpSpPr>
        <a:xfrm>
          <a:off x="0" y="0"/>
          <a:ext cx="0" cy="0"/>
          <a:chOff x="0" y="0"/>
          <a:chExt cx="0" cy="0"/>
        </a:xfrm>
      </p:grpSpPr>
      <p:sp>
        <p:nvSpPr>
          <p:cNvPr id="304" name="Google Shape;304;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5" name="Google Shape;305;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6" name="Google Shape;306;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7" name="Google Shape;307;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319528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8"/>
        <p:cNvGrpSpPr/>
        <p:nvPr/>
      </p:nvGrpSpPr>
      <p:grpSpPr>
        <a:xfrm>
          <a:off x="0" y="0"/>
          <a:ext cx="0" cy="0"/>
          <a:chOff x="0" y="0"/>
          <a:chExt cx="0" cy="0"/>
        </a:xfrm>
      </p:grpSpPr>
      <p:sp>
        <p:nvSpPr>
          <p:cNvPr id="309" name="Google Shape;309;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0" name="Google Shape;310;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1" name="Google Shape;311;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2" name="Google Shape;312;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062463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3"/>
        <p:cNvGrpSpPr/>
        <p:nvPr/>
      </p:nvGrpSpPr>
      <p:grpSpPr>
        <a:xfrm>
          <a:off x="0" y="0"/>
          <a:ext cx="0" cy="0"/>
          <a:chOff x="0" y="0"/>
          <a:chExt cx="0" cy="0"/>
        </a:xfrm>
      </p:grpSpPr>
      <p:sp>
        <p:nvSpPr>
          <p:cNvPr id="314" name="Google Shape;314;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5" name="Google Shape;315;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7" name="Google Shape;317;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8" name="Google Shape;318;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222767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19"/>
        <p:cNvGrpSpPr/>
        <p:nvPr/>
      </p:nvGrpSpPr>
      <p:grpSpPr>
        <a:xfrm>
          <a:off x="0" y="0"/>
          <a:ext cx="0" cy="0"/>
          <a:chOff x="0" y="0"/>
          <a:chExt cx="0" cy="0"/>
        </a:xfrm>
      </p:grpSpPr>
      <p:sp>
        <p:nvSpPr>
          <p:cNvPr id="320" name="Google Shape;320;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1" name="Google Shape;321;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2" name="Google Shape;322;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3" name="Google Shape;323;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4" name="Google Shape;324;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630998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5"/>
        <p:cNvGrpSpPr/>
        <p:nvPr/>
      </p:nvGrpSpPr>
      <p:grpSpPr>
        <a:xfrm>
          <a:off x="0" y="0"/>
          <a:ext cx="0" cy="0"/>
          <a:chOff x="0" y="0"/>
          <a:chExt cx="0" cy="0"/>
        </a:xfrm>
      </p:grpSpPr>
      <p:sp>
        <p:nvSpPr>
          <p:cNvPr id="326" name="Google Shape;326;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7" name="Google Shape;327;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0" name="Google Shape;330;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1" name="Google Shape;331;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2843856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2"/>
        <p:cNvGrpSpPr/>
        <p:nvPr/>
      </p:nvGrpSpPr>
      <p:grpSpPr>
        <a:xfrm>
          <a:off x="0" y="0"/>
          <a:ext cx="0" cy="0"/>
          <a:chOff x="0" y="0"/>
          <a:chExt cx="0" cy="0"/>
        </a:xfrm>
      </p:grpSpPr>
      <p:sp>
        <p:nvSpPr>
          <p:cNvPr id="333" name="Google Shape;333;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4" name="Google Shape;334;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8" name="Google Shape;338;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9" name="Google Shape;339;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2427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45"/>
        <p:cNvGrpSpPr/>
        <p:nvPr/>
      </p:nvGrpSpPr>
      <p:grpSpPr>
        <a:xfrm>
          <a:off x="0" y="0"/>
          <a:ext cx="0" cy="0"/>
          <a:chOff x="0" y="0"/>
          <a:chExt cx="0" cy="0"/>
        </a:xfrm>
      </p:grpSpPr>
      <p:sp>
        <p:nvSpPr>
          <p:cNvPr id="46" name="Google Shape;46;p7"/>
          <p:cNvSpPr/>
          <p:nvPr/>
        </p:nvSpPr>
        <p:spPr>
          <a:xfrm>
            <a:off x="6096000" y="0"/>
            <a:ext cx="6096000" cy="4575812"/>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47" name="Google Shape;47;p7"/>
          <p:cNvSpPr/>
          <p:nvPr/>
        </p:nvSpPr>
        <p:spPr>
          <a:xfrm>
            <a:off x="0" y="0"/>
            <a:ext cx="6096000" cy="4575812"/>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7"/>
          <p:cNvSpPr/>
          <p:nvPr/>
        </p:nvSpPr>
        <p:spPr>
          <a:xfrm>
            <a:off x="0" y="4575812"/>
            <a:ext cx="6096000" cy="2282188"/>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7"/>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subTitle" idx="1"/>
          </p:nvPr>
        </p:nvSpPr>
        <p:spPr>
          <a:xfrm>
            <a:off x="442913" y="5101594"/>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51" name="Google Shape;51;p7"/>
          <p:cNvPicPr preferRelativeResize="0"/>
          <p:nvPr/>
        </p:nvPicPr>
        <p:blipFill rotWithShape="1">
          <a:blip r:embed="rId2">
            <a:alphaModFix/>
          </a:blip>
          <a:srcRect/>
          <a:stretch/>
        </p:blipFill>
        <p:spPr>
          <a:xfrm>
            <a:off x="10337737" y="5330952"/>
            <a:ext cx="1636776" cy="1351185"/>
          </a:xfrm>
          <a:prstGeom prst="rect">
            <a:avLst/>
          </a:prstGeom>
          <a:noFill/>
          <a:ln>
            <a:noFill/>
          </a:ln>
        </p:spPr>
      </p:pic>
    </p:spTree>
    <p:extLst>
      <p:ext uri="{BB962C8B-B14F-4D97-AF65-F5344CB8AC3E}">
        <p14:creationId xmlns:p14="http://schemas.microsoft.com/office/powerpoint/2010/main" val="39213656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0"/>
        <p:cNvGrpSpPr/>
        <p:nvPr/>
      </p:nvGrpSpPr>
      <p:grpSpPr>
        <a:xfrm>
          <a:off x="0" y="0"/>
          <a:ext cx="0" cy="0"/>
          <a:chOff x="0" y="0"/>
          <a:chExt cx="0" cy="0"/>
        </a:xfrm>
      </p:grpSpPr>
      <p:sp>
        <p:nvSpPr>
          <p:cNvPr id="341" name="Google Shape;341;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2" name="Google Shape;342;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7" name="Google Shape;347;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8" name="Google Shape;348;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860884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49"/>
        <p:cNvGrpSpPr/>
        <p:nvPr/>
      </p:nvGrpSpPr>
      <p:grpSpPr>
        <a:xfrm>
          <a:off x="0" y="0"/>
          <a:ext cx="0" cy="0"/>
          <a:chOff x="0" y="0"/>
          <a:chExt cx="0" cy="0"/>
        </a:xfrm>
      </p:grpSpPr>
      <p:sp>
        <p:nvSpPr>
          <p:cNvPr id="350" name="Google Shape;350;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1" name="Google Shape;351;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4" name="Google Shape;354;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7" name="Google Shape;357;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8" name="Google Shape;358;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823051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59"/>
        <p:cNvGrpSpPr/>
        <p:nvPr/>
      </p:nvGrpSpPr>
      <p:grpSpPr>
        <a:xfrm>
          <a:off x="0" y="0"/>
          <a:ext cx="0" cy="0"/>
          <a:chOff x="0" y="0"/>
          <a:chExt cx="0" cy="0"/>
        </a:xfrm>
      </p:grpSpPr>
      <p:sp>
        <p:nvSpPr>
          <p:cNvPr id="360" name="Google Shape;360;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1" name="Google Shape;361;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6" name="Google Shape;366;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397076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7"/>
        <p:cNvGrpSpPr/>
        <p:nvPr/>
      </p:nvGrpSpPr>
      <p:grpSpPr>
        <a:xfrm>
          <a:off x="0" y="0"/>
          <a:ext cx="0" cy="0"/>
          <a:chOff x="0" y="0"/>
          <a:chExt cx="0" cy="0"/>
        </a:xfrm>
      </p:grpSpPr>
      <p:sp>
        <p:nvSpPr>
          <p:cNvPr id="368" name="Google Shape;368;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69" name="Google Shape;369;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3" name="Google Shape;373;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7" name="Google Shape;377;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8" name="Google Shape;378;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8871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79"/>
        <p:cNvGrpSpPr/>
        <p:nvPr/>
      </p:nvGrpSpPr>
      <p:grpSpPr>
        <a:xfrm>
          <a:off x="0" y="0"/>
          <a:ext cx="0" cy="0"/>
          <a:chOff x="0" y="0"/>
          <a:chExt cx="0" cy="0"/>
        </a:xfrm>
      </p:grpSpPr>
      <p:sp>
        <p:nvSpPr>
          <p:cNvPr id="380" name="Google Shape;380;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1" name="Google Shape;381;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2" name="Google Shape;382;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3" name="Google Shape;383;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822925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723718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6"/>
        <p:cNvGrpSpPr/>
        <p:nvPr/>
      </p:nvGrpSpPr>
      <p:grpSpPr>
        <a:xfrm>
          <a:off x="0" y="0"/>
          <a:ext cx="0" cy="0"/>
          <a:chOff x="0" y="0"/>
          <a:chExt cx="0" cy="0"/>
        </a:xfrm>
      </p:grpSpPr>
      <p:sp>
        <p:nvSpPr>
          <p:cNvPr id="387" name="Google Shape;387;p6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290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2"/>
        <p:cNvGrpSpPr/>
        <p:nvPr/>
      </p:nvGrpSpPr>
      <p:grpSpPr>
        <a:xfrm>
          <a:off x="0" y="0"/>
          <a:ext cx="0" cy="0"/>
          <a:chOff x="0" y="0"/>
          <a:chExt cx="0" cy="0"/>
        </a:xfrm>
      </p:grpSpPr>
      <p:sp>
        <p:nvSpPr>
          <p:cNvPr id="53" name="Google Shape;53;p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54" name="Google Shape;54;p8"/>
          <p:cNvSpPr/>
          <p:nvPr/>
        </p:nvSpPr>
        <p:spPr>
          <a:xfrm>
            <a:off x="0" y="0"/>
            <a:ext cx="6096000" cy="3429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8"/>
          <p:cNvSpPr/>
          <p:nvPr/>
        </p:nvSpPr>
        <p:spPr>
          <a:xfrm>
            <a:off x="0" y="3429000"/>
            <a:ext cx="609600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8"/>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8"/>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58" name="Google Shape;58;p8"/>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4383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59"/>
        <p:cNvGrpSpPr/>
        <p:nvPr/>
      </p:nvGrpSpPr>
      <p:grpSpPr>
        <a:xfrm>
          <a:off x="0" y="0"/>
          <a:ext cx="0" cy="0"/>
          <a:chOff x="0" y="0"/>
          <a:chExt cx="0" cy="0"/>
        </a:xfrm>
      </p:grpSpPr>
      <p:grpSp>
        <p:nvGrpSpPr>
          <p:cNvPr id="60" name="Google Shape;60;p9"/>
          <p:cNvGrpSpPr/>
          <p:nvPr/>
        </p:nvGrpSpPr>
        <p:grpSpPr>
          <a:xfrm>
            <a:off x="0" y="0"/>
            <a:ext cx="12192000" cy="6858000"/>
            <a:chOff x="0" y="0"/>
            <a:chExt cx="12192000" cy="6858000"/>
          </a:xfrm>
        </p:grpSpPr>
        <p:grpSp>
          <p:nvGrpSpPr>
            <p:cNvPr id="61" name="Google Shape;61;p9"/>
            <p:cNvGrpSpPr/>
            <p:nvPr/>
          </p:nvGrpSpPr>
          <p:grpSpPr>
            <a:xfrm>
              <a:off x="0" y="0"/>
              <a:ext cx="12192000" cy="6858000"/>
              <a:chOff x="152400" y="152400"/>
              <a:chExt cx="12196764" cy="6862763"/>
            </a:xfrm>
          </p:grpSpPr>
          <p:sp>
            <p:nvSpPr>
              <p:cNvPr id="62" name="Google Shape;62;p9"/>
              <p:cNvSpPr/>
              <p:nvPr/>
            </p:nvSpPr>
            <p:spPr>
              <a:xfrm>
                <a:off x="152400" y="3775075"/>
                <a:ext cx="9142413" cy="777875"/>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9"/>
              <p:cNvSpPr/>
              <p:nvPr/>
            </p:nvSpPr>
            <p:spPr>
              <a:xfrm>
                <a:off x="152400" y="152400"/>
                <a:ext cx="12196764" cy="6862763"/>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64" name="Google Shape;64;p9"/>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65" name="Google Shape;65;p9"/>
          <p:cNvSpPr txBox="1">
            <a:spLocks noGrp="1"/>
          </p:cNvSpPr>
          <p:nvPr>
            <p:ph type="subTitle" idx="1"/>
          </p:nvPr>
        </p:nvSpPr>
        <p:spPr>
          <a:xfrm>
            <a:off x="442914" y="3713607"/>
            <a:ext cx="5473699" cy="592074"/>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66" name="Google Shape;66;p9"/>
          <p:cNvSpPr txBox="1">
            <a:spLocks noGrp="1"/>
          </p:cNvSpPr>
          <p:nvPr>
            <p:ph type="ctrTitle"/>
          </p:nvPr>
        </p:nvSpPr>
        <p:spPr>
          <a:xfrm>
            <a:off x="442914" y="428623"/>
            <a:ext cx="7418386"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57943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0" y="0"/>
            <a:ext cx="12192000" cy="6858000"/>
            <a:chOff x="0" y="0"/>
            <a:chExt cx="12192000" cy="6858000"/>
          </a:xfrm>
        </p:grpSpPr>
        <p:sp>
          <p:nvSpPr>
            <p:cNvPr id="69" name="Google Shape;69;p10"/>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0" name="Google Shape;70;p10"/>
            <p:cNvPicPr preferRelativeResize="0"/>
            <p:nvPr/>
          </p:nvPicPr>
          <p:blipFill rotWithShape="1">
            <a:blip r:embed="rId2">
              <a:alphaModFix/>
            </a:blip>
            <a:srcRect/>
            <a:stretch/>
          </p:blipFill>
          <p:spPr>
            <a:xfrm>
              <a:off x="185139" y="5330952"/>
              <a:ext cx="1636776" cy="1351185"/>
            </a:xfrm>
            <a:prstGeom prst="rect">
              <a:avLst/>
            </a:prstGeom>
            <a:noFill/>
            <a:ln>
              <a:noFill/>
            </a:ln>
          </p:spPr>
        </p:pic>
      </p:grpSp>
      <p:sp>
        <p:nvSpPr>
          <p:cNvPr id="71" name="Google Shape;71;p10"/>
          <p:cNvSpPr txBox="1">
            <a:spLocks noGrp="1"/>
          </p:cNvSpPr>
          <p:nvPr>
            <p:ph type="subTitle" idx="1"/>
          </p:nvPr>
        </p:nvSpPr>
        <p:spPr>
          <a:xfrm>
            <a:off x="442913" y="3713607"/>
            <a:ext cx="5473700" cy="594221"/>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ctrTitle"/>
          </p:nvPr>
        </p:nvSpPr>
        <p:spPr>
          <a:xfrm>
            <a:off x="442912" y="428623"/>
            <a:ext cx="7418387"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29276389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a:solidFill>
                  <a:schemeClr val="dk1"/>
                </a:solidFill>
              </a:rPr>
              <a:t>Mini Project for Power Bi/Dax Developer Manager</a:t>
            </a:r>
            <a:endParaRPr/>
          </a:p>
        </p:txBody>
      </p:sp>
    </p:spTree>
    <p:extLst>
      <p:ext uri="{BB962C8B-B14F-4D97-AF65-F5344CB8AC3E}">
        <p14:creationId xmlns:p14="http://schemas.microsoft.com/office/powerpoint/2010/main" val="341460030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8"/>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Mini Project for Power Bi/Dax Developer Manager</a:t>
            </a:r>
            <a:endParaRPr/>
          </a:p>
        </p:txBody>
      </p:sp>
      <p:sp>
        <p:nvSpPr>
          <p:cNvPr id="393" name="Google Shape;393;p68"/>
          <p:cNvSpPr txBox="1">
            <a:spLocks noGrp="1"/>
          </p:cNvSpPr>
          <p:nvPr>
            <p:ph type="subTitle" idx="1"/>
          </p:nvPr>
        </p:nvSpPr>
        <p:spPr>
          <a:xfrm>
            <a:off x="442928" y="3749050"/>
            <a:ext cx="7074900" cy="59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GB" dirty="0"/>
              <a:t>Mini test project </a:t>
            </a:r>
            <a:r>
              <a:rPr lang="en-GB" sz="1600" b="0" i="0" u="none" strike="noStrike" cap="none" dirty="0">
                <a:solidFill>
                  <a:schemeClr val="lt1"/>
                </a:solidFill>
                <a:latin typeface="Arial"/>
                <a:ea typeface="Arial"/>
                <a:cs typeface="Arial"/>
                <a:sym typeface="Arial"/>
              </a:rPr>
              <a:t>by </a:t>
            </a:r>
            <a:r>
              <a:rPr lang="en-GB" b="1" dirty="0"/>
              <a:t>Global Network Operations - Reporting &amp; Analytics</a:t>
            </a:r>
            <a:endParaRPr dirty="0"/>
          </a:p>
          <a:p>
            <a:pPr marL="0" marR="0" lvl="0" indent="0" algn="l" rtl="0">
              <a:lnSpc>
                <a:spcPct val="100000"/>
              </a:lnSpc>
              <a:spcBef>
                <a:spcPts val="0"/>
              </a:spcBef>
              <a:spcAft>
                <a:spcPts val="0"/>
              </a:spcAft>
              <a:buClr>
                <a:schemeClr val="lt1"/>
              </a:buClr>
              <a:buSzPts val="1600"/>
              <a:buFont typeface="Arial"/>
              <a:buNone/>
            </a:pPr>
            <a:r>
              <a:rPr lang="en-GB" dirty="0"/>
              <a:t>April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7"/>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en-GB" dirty="0"/>
              <a:t>Ordered Revenue and Sales Margin </a:t>
            </a:r>
            <a:endParaRPr dirty="0"/>
          </a:p>
        </p:txBody>
      </p:sp>
      <p:sp>
        <p:nvSpPr>
          <p:cNvPr id="478" name="Google Shape;478;p77"/>
          <p:cNvSpPr txBox="1">
            <a:spLocks noGrp="1"/>
          </p:cNvSpPr>
          <p:nvPr>
            <p:ph type="body" idx="4294967295"/>
          </p:nvPr>
        </p:nvSpPr>
        <p:spPr>
          <a:xfrm>
            <a:off x="442912" y="0"/>
            <a:ext cx="4344987" cy="6858000"/>
          </a:xfrm>
          <a:prstGeom prst="rect">
            <a:avLst/>
          </a:prstGeom>
          <a:noFill/>
          <a:ln>
            <a:noFill/>
          </a:ln>
        </p:spPr>
        <p:txBody>
          <a:bodyPr spcFirstLastPara="1" wrap="square" lIns="0" tIns="0" rIns="0" bIns="0" anchor="ctr" anchorCtr="0">
            <a:noAutofit/>
          </a:bodyPr>
          <a:lstStyle/>
          <a:p>
            <a:pPr marL="0" marR="0" lvl="0" indent="0" algn="l" rtl="0">
              <a:lnSpc>
                <a:spcPct val="95000"/>
              </a:lnSpc>
              <a:spcBef>
                <a:spcPts val="0"/>
              </a:spcBef>
              <a:spcAft>
                <a:spcPts val="0"/>
              </a:spcAft>
              <a:buClr>
                <a:schemeClr val="lt1"/>
              </a:buClr>
              <a:buSzPts val="65000"/>
              <a:buFont typeface="Arial"/>
              <a:buNone/>
            </a:pPr>
            <a:r>
              <a:rPr lang="en-GB" sz="65000" b="0" i="0" u="none" strike="noStrike" cap="none">
                <a:solidFill>
                  <a:schemeClr val="lt1"/>
                </a:solidFill>
                <a:latin typeface="Arial"/>
                <a:ea typeface="Arial"/>
                <a:cs typeface="Arial"/>
                <a:sym typeface="Arial"/>
              </a:rPr>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8"/>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dirty="0"/>
              <a:t>Ordered Revenue and Sales Margin</a:t>
            </a:r>
            <a:endParaRPr sz="3200" b="0" i="0" u="none" strike="noStrike" cap="none" dirty="0">
              <a:solidFill>
                <a:schemeClr val="dk1"/>
              </a:solidFill>
              <a:latin typeface="Georgia"/>
              <a:ea typeface="Georgia"/>
              <a:cs typeface="Georgia"/>
              <a:sym typeface="Georgia"/>
            </a:endParaRPr>
          </a:p>
        </p:txBody>
      </p:sp>
      <p:sp>
        <p:nvSpPr>
          <p:cNvPr id="485" name="Google Shape;485;p78"/>
          <p:cNvSpPr txBox="1">
            <a:spLocks noGrp="1"/>
          </p:cNvSpPr>
          <p:nvPr>
            <p:ph type="body" idx="1"/>
          </p:nvPr>
        </p:nvSpPr>
        <p:spPr>
          <a:xfrm>
            <a:off x="442925" y="1036325"/>
            <a:ext cx="113775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600"/>
              <a:buFont typeface="Arial"/>
              <a:buNone/>
            </a:pPr>
            <a:r>
              <a:rPr lang="en-GB" sz="1500" dirty="0"/>
              <a:t>Investigate of the revenue and margin over the last 12 months of the selected population</a:t>
            </a:r>
            <a:endParaRPr sz="1500" dirty="0"/>
          </a:p>
          <a:p>
            <a:pPr marL="0" lvl="0" indent="0" algn="l" rtl="0">
              <a:spcBef>
                <a:spcPts val="600"/>
              </a:spcBef>
              <a:spcAft>
                <a:spcPts val="0"/>
              </a:spcAft>
              <a:buClr>
                <a:schemeClr val="accent1"/>
              </a:buClr>
              <a:buSzPts val="1600"/>
              <a:buFont typeface="Arial"/>
              <a:buNone/>
            </a:pPr>
            <a:endParaRPr sz="1500" b="1" dirty="0">
              <a:solidFill>
                <a:schemeClr val="accent1"/>
              </a:solidFill>
            </a:endParaRPr>
          </a:p>
          <a:p>
            <a:pPr marL="0" lvl="0" indent="0" algn="l" rtl="0">
              <a:spcBef>
                <a:spcPts val="600"/>
              </a:spcBef>
              <a:spcAft>
                <a:spcPts val="0"/>
              </a:spcAft>
              <a:buClr>
                <a:schemeClr val="accent1"/>
              </a:buClr>
              <a:buSzPts val="1600"/>
              <a:buFont typeface="Arial"/>
              <a:buNone/>
            </a:pPr>
            <a:r>
              <a:rPr lang="en-GB" sz="1500" b="1" dirty="0">
                <a:solidFill>
                  <a:schemeClr val="accent1"/>
                </a:solidFill>
              </a:rPr>
              <a:t>Available filters	</a:t>
            </a:r>
            <a:r>
              <a:rPr lang="en-GB" sz="1500" dirty="0"/>
              <a:t>Fiscal Year, Month</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Population		</a:t>
            </a:r>
            <a:r>
              <a:rPr lang="en-GB" sz="1500" dirty="0"/>
              <a:t>Previous 12 month revenue for the clients in the selected month and year.</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Core chart		</a:t>
            </a:r>
            <a:endParaRPr sz="1500" b="1" dirty="0">
              <a:solidFill>
                <a:schemeClr val="accent1"/>
              </a:solidFill>
            </a:endParaRPr>
          </a:p>
          <a:p>
            <a:pPr marL="457200" lvl="0" indent="-323850" algn="l" rtl="0">
              <a:spcBef>
                <a:spcPts val="600"/>
              </a:spcBef>
              <a:spcAft>
                <a:spcPts val="0"/>
              </a:spcAft>
              <a:buSzPts val="1500"/>
              <a:buChar char="•"/>
            </a:pPr>
            <a:r>
              <a:rPr lang="en-GB" sz="1500" dirty="0"/>
              <a:t>Line chart</a:t>
            </a:r>
            <a:endParaRPr sz="1500" dirty="0"/>
          </a:p>
          <a:p>
            <a:pPr marL="457200" lvl="0" indent="-323850" algn="l" rtl="0">
              <a:spcBef>
                <a:spcPts val="0"/>
              </a:spcBef>
              <a:spcAft>
                <a:spcPts val="0"/>
              </a:spcAft>
              <a:buSzPts val="1500"/>
              <a:buChar char="•"/>
            </a:pPr>
            <a:r>
              <a:rPr lang="en-GB" sz="1500" dirty="0"/>
              <a:t>Y axis: 	Cumulative revenue and margin, both ordered by margin in descending order (highest margin to lower margin) of the </a:t>
            </a:r>
            <a:endParaRPr sz="1500" dirty="0"/>
          </a:p>
          <a:p>
            <a:pPr marL="914400" lvl="0" indent="457200" algn="l" rtl="0">
              <a:spcBef>
                <a:spcPts val="600"/>
              </a:spcBef>
              <a:spcAft>
                <a:spcPts val="0"/>
              </a:spcAft>
              <a:buNone/>
            </a:pPr>
            <a:r>
              <a:rPr lang="en-GB" sz="1500" dirty="0"/>
              <a:t>clients that had revenue in the last 12 months of the selected Fiscal Year and Month.</a:t>
            </a:r>
            <a:endParaRPr sz="1500" dirty="0"/>
          </a:p>
          <a:p>
            <a:pPr marL="457200" lvl="0" indent="-323850" algn="l" rtl="0">
              <a:spcBef>
                <a:spcPts val="600"/>
              </a:spcBef>
              <a:spcAft>
                <a:spcPts val="0"/>
              </a:spcAft>
              <a:buSzPts val="1500"/>
              <a:buChar char="•"/>
            </a:pPr>
            <a:r>
              <a:rPr lang="en-GB" sz="1500" dirty="0"/>
              <a:t>X axis: 	Percentage of the population selected</a:t>
            </a:r>
            <a:endParaRPr sz="1500" dirty="0"/>
          </a:p>
          <a:p>
            <a:pPr marL="457200" lvl="0" indent="-323850" algn="l" rtl="0">
              <a:spcBef>
                <a:spcPts val="0"/>
              </a:spcBef>
              <a:spcAft>
                <a:spcPts val="0"/>
              </a:spcAft>
              <a:buSzPts val="1500"/>
              <a:buChar char="•"/>
            </a:pPr>
            <a:r>
              <a:rPr lang="en-GB" sz="1500" dirty="0"/>
              <a:t>Card:	Upon selection of an area on chart, average number of distinct product subcategories, revenue, and margin</a:t>
            </a:r>
            <a:endParaRPr sz="1500" dirty="0"/>
          </a:p>
          <a:p>
            <a:pPr marL="0" lvl="0" indent="0" algn="l" rtl="0">
              <a:spcBef>
                <a:spcPts val="600"/>
              </a:spcBef>
              <a:spcAft>
                <a:spcPts val="0"/>
              </a:spcAft>
              <a:buNone/>
            </a:pPr>
            <a:r>
              <a:rPr lang="en-GB" sz="1500" b="1" dirty="0">
                <a:solidFill>
                  <a:schemeClr val="accent1"/>
                </a:solidFill>
              </a:rPr>
              <a:t>Table</a:t>
            </a:r>
            <a:endParaRPr sz="1500" dirty="0"/>
          </a:p>
          <a:p>
            <a:pPr marL="457200" lvl="0" indent="0" algn="l" rtl="0">
              <a:spcBef>
                <a:spcPts val="600"/>
              </a:spcBef>
              <a:spcAft>
                <a:spcPts val="0"/>
              </a:spcAft>
              <a:buNone/>
            </a:pPr>
            <a:r>
              <a:rPr lang="en-GB" sz="1500" dirty="0"/>
              <a:t>Rows: 	Client revenue and length of relationship quintile</a:t>
            </a:r>
            <a:endParaRPr sz="1500" dirty="0"/>
          </a:p>
          <a:p>
            <a:pPr marL="457200" lvl="0" indent="0" algn="l" rtl="0">
              <a:spcBef>
                <a:spcPts val="600"/>
              </a:spcBef>
              <a:spcAft>
                <a:spcPts val="0"/>
              </a:spcAft>
              <a:buNone/>
            </a:pPr>
            <a:r>
              <a:rPr lang="en-GB" sz="1500" dirty="0"/>
              <a:t>Values: 	prior 12 month revenue, margin, and percentage differences with previous 12-24 months clients</a:t>
            </a:r>
            <a:endParaRPr sz="1500" dirty="0"/>
          </a:p>
          <a:p>
            <a:pPr marL="457200" lvl="0" indent="0" algn="l" rtl="0">
              <a:lnSpc>
                <a:spcPct val="115000"/>
              </a:lnSpc>
              <a:spcBef>
                <a:spcPts val="1200"/>
              </a:spcBef>
              <a:spcAft>
                <a:spcPts val="0"/>
              </a:spcAft>
              <a:buNone/>
            </a:pPr>
            <a:endParaRPr sz="1500" dirty="0"/>
          </a:p>
          <a:p>
            <a:pPr marL="457200" lvl="0" indent="0" algn="l" rtl="0">
              <a:spcBef>
                <a:spcPts val="12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Clr>
                <a:schemeClr val="dk1"/>
              </a:buClr>
              <a:buSzPts val="1100"/>
              <a:buFont typeface="Arial"/>
              <a:buNone/>
            </a:pPr>
            <a:endParaRPr sz="1500" b="1" dirty="0">
              <a:solidFill>
                <a:schemeClr val="accent1"/>
              </a:solidFill>
            </a:endParaRPr>
          </a:p>
          <a:p>
            <a:pPr marL="0" lvl="0" indent="0" algn="l" rtl="0">
              <a:spcBef>
                <a:spcPts val="600"/>
              </a:spcBef>
              <a:spcAft>
                <a:spcPts val="600"/>
              </a:spcAft>
              <a:buClr>
                <a:schemeClr val="accent1"/>
              </a:buClr>
              <a:buSzPts val="1600"/>
              <a:buFont typeface="Arial"/>
              <a:buNone/>
            </a:pPr>
            <a:endParaRPr sz="1500" b="1" dirty="0">
              <a:solidFill>
                <a:schemeClr val="accent1"/>
              </a:solidFill>
            </a:endParaRPr>
          </a:p>
        </p:txBody>
      </p:sp>
      <p:sp>
        <p:nvSpPr>
          <p:cNvPr id="486" name="Google Shape;486;p78"/>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9"/>
          <p:cNvSpPr txBox="1">
            <a:spLocks noGrp="1"/>
          </p:cNvSpPr>
          <p:nvPr>
            <p:ph type="title"/>
          </p:nvPr>
        </p:nvSpPr>
        <p:spPr>
          <a:xfrm>
            <a:off x="442925" y="432000"/>
            <a:ext cx="11306100" cy="490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3200"/>
              <a:buFont typeface="Georgia"/>
              <a:buNone/>
            </a:pPr>
            <a:r>
              <a:rPr lang="en-GB"/>
              <a:t>Ordered Revenue and Sales Margin - expected output</a:t>
            </a:r>
            <a:endParaRPr/>
          </a:p>
        </p:txBody>
      </p:sp>
      <p:sp>
        <p:nvSpPr>
          <p:cNvPr id="493" name="Google Shape;493;p79"/>
          <p:cNvSpPr txBox="1">
            <a:spLocks noGrp="1"/>
          </p:cNvSpPr>
          <p:nvPr>
            <p:ph type="sldNum" idx="12"/>
          </p:nvPr>
        </p:nvSpPr>
        <p:spPr>
          <a:xfrm>
            <a:off x="8218489" y="6492240"/>
            <a:ext cx="3530700" cy="1371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750" b="0" i="0" u="none" strike="noStrike" kern="0" cap="none" spc="0" normalizeH="0" baseline="0" noProof="0">
              <a:ln>
                <a:noFill/>
              </a:ln>
              <a:solidFill>
                <a:srgbClr val="000000"/>
              </a:solidFill>
              <a:effectLst/>
              <a:uLnTx/>
              <a:uFillTx/>
              <a:latin typeface="Arial"/>
              <a:cs typeface="Arial"/>
              <a:sym typeface="Arial"/>
            </a:endParaRPr>
          </a:p>
        </p:txBody>
      </p:sp>
      <p:pic>
        <p:nvPicPr>
          <p:cNvPr id="494" name="Google Shape;494;p79"/>
          <p:cNvPicPr preferRelativeResize="0"/>
          <p:nvPr/>
        </p:nvPicPr>
        <p:blipFill>
          <a:blip r:embed="rId3">
            <a:alphaModFix/>
          </a:blip>
          <a:stretch>
            <a:fillRect/>
          </a:stretch>
        </p:blipFill>
        <p:spPr>
          <a:xfrm>
            <a:off x="393850" y="1290850"/>
            <a:ext cx="3778686" cy="4602150"/>
          </a:xfrm>
          <a:prstGeom prst="rect">
            <a:avLst/>
          </a:prstGeom>
          <a:noFill/>
          <a:ln>
            <a:noFill/>
          </a:ln>
        </p:spPr>
      </p:pic>
      <p:sp>
        <p:nvSpPr>
          <p:cNvPr id="495" name="Google Shape;495;p79"/>
          <p:cNvSpPr txBox="1"/>
          <p:nvPr/>
        </p:nvSpPr>
        <p:spPr>
          <a:xfrm>
            <a:off x="4952850" y="1055125"/>
            <a:ext cx="2891400" cy="1103700"/>
          </a:xfrm>
          <a:prstGeom prst="rect">
            <a:avLst/>
          </a:prstGeom>
          <a:noFill/>
          <a:ln w="9525" cap="flat" cmpd="sng">
            <a:solidFill>
              <a:srgbClr val="464646"/>
            </a:solidFill>
            <a:prstDash val="solid"/>
            <a:round/>
            <a:headEnd type="none" w="sm" len="sm"/>
            <a:tailEnd type="none" w="sm" len="sm"/>
          </a:ln>
        </p:spPr>
        <p:txBody>
          <a:bodyPr spcFirstLastPara="1" wrap="square" lIns="91425" tIns="91425" rIns="91425" bIns="91425" anchor="t" anchorCtr="0">
            <a:noAutofit/>
          </a:bodyPr>
          <a:lstStyle/>
          <a:p>
            <a:pPr marL="457200" marR="0" lvl="0" indent="-323850" algn="l" defTabSz="914400" rtl="0" eaLnBrk="1" fontAlgn="auto" latinLnBrk="0" hangingPunct="1">
              <a:lnSpc>
                <a:spcPct val="100000"/>
              </a:lnSpc>
              <a:spcBef>
                <a:spcPts val="0"/>
              </a:spcBef>
              <a:spcAft>
                <a:spcPts val="0"/>
              </a:spcAft>
              <a:buClr>
                <a:srgbClr val="000000"/>
              </a:buClr>
              <a:buSzPts val="1500"/>
              <a:buFont typeface="Arial"/>
              <a:buChar char="•"/>
              <a:tabLst/>
              <a:defRPr/>
            </a:pPr>
            <a:r>
              <a:rPr kumimoji="0" lang="en-GB" sz="1500" b="0" i="0" u="none" strike="noStrike" kern="0" cap="none" spc="0" normalizeH="0" baseline="0" noProof="0" dirty="0">
                <a:ln>
                  <a:noFill/>
                </a:ln>
                <a:solidFill>
                  <a:srgbClr val="000000"/>
                </a:solidFill>
                <a:effectLst/>
                <a:uLnTx/>
                <a:uFillTx/>
                <a:latin typeface="Arial"/>
                <a:cs typeface="Arial"/>
                <a:sym typeface="Arial"/>
              </a:rPr>
              <a:t>average number of distinct product subcategories, revenue, and margin of selected area</a:t>
            </a:r>
            <a:endParaRPr kumimoji="0" sz="16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496" name="Google Shape;496;p79"/>
          <p:cNvGraphicFramePr/>
          <p:nvPr/>
        </p:nvGraphicFramePr>
        <p:xfrm>
          <a:off x="4952850" y="2423500"/>
          <a:ext cx="3864600" cy="2255370"/>
        </p:xfrm>
        <a:graphic>
          <a:graphicData uri="http://schemas.openxmlformats.org/drawingml/2006/table">
            <a:tbl>
              <a:tblPr>
                <a:noFill/>
              </a:tblPr>
              <a:tblGrid>
                <a:gridCol w="966150">
                  <a:extLst>
                    <a:ext uri="{9D8B030D-6E8A-4147-A177-3AD203B41FA5}">
                      <a16:colId xmlns:a16="http://schemas.microsoft.com/office/drawing/2014/main" val="20000"/>
                    </a:ext>
                  </a:extLst>
                </a:gridCol>
                <a:gridCol w="966150">
                  <a:extLst>
                    <a:ext uri="{9D8B030D-6E8A-4147-A177-3AD203B41FA5}">
                      <a16:colId xmlns:a16="http://schemas.microsoft.com/office/drawing/2014/main" val="20001"/>
                    </a:ext>
                  </a:extLst>
                </a:gridCol>
                <a:gridCol w="966150">
                  <a:extLst>
                    <a:ext uri="{9D8B030D-6E8A-4147-A177-3AD203B41FA5}">
                      <a16:colId xmlns:a16="http://schemas.microsoft.com/office/drawing/2014/main" val="20002"/>
                    </a:ext>
                  </a:extLst>
                </a:gridCol>
                <a:gridCol w="966150">
                  <a:extLst>
                    <a:ext uri="{9D8B030D-6E8A-4147-A177-3AD203B41FA5}">
                      <a16:colId xmlns:a16="http://schemas.microsoft.com/office/drawing/2014/main" val="20003"/>
                    </a:ext>
                  </a:extLst>
                </a:gridCol>
              </a:tblGrid>
              <a:tr h="511375">
                <a:tc gridSpan="2">
                  <a:txBody>
                    <a:bodyPr/>
                    <a:lstStyle/>
                    <a:p>
                      <a:pPr marL="0" lvl="0" indent="0" algn="l" rtl="0">
                        <a:spcBef>
                          <a:spcPts val="0"/>
                        </a:spcBef>
                        <a:spcAft>
                          <a:spcPts val="0"/>
                        </a:spcAft>
                        <a:buNone/>
                      </a:pPr>
                      <a:r>
                        <a:rPr lang="en-GB" sz="800">
                          <a:solidFill>
                            <a:schemeClr val="dk1"/>
                          </a:solidFill>
                        </a:rPr>
                        <a:t>Revenue and </a:t>
                      </a:r>
                      <a:r>
                        <a:rPr lang="en-GB" sz="800"/>
                        <a:t>length of relation quintiles</a:t>
                      </a:r>
                      <a:endParaRPr sz="800"/>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GB" sz="800"/>
                        <a:t>Previous 12 month Revenue and % difference 12-24 months </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Previous 12 month Maring and % difference 12-24 months </a:t>
                      </a:r>
                      <a:endParaRPr sz="800"/>
                    </a:p>
                  </a:txBody>
                  <a:tcPr marL="91425" marR="91425" marT="91425" marB="91425"/>
                </a:tc>
                <a:extLst>
                  <a:ext uri="{0D108BD9-81ED-4DB2-BD59-A6C34878D82A}">
                    <a16:rowId xmlns:a16="http://schemas.microsoft.com/office/drawing/2014/main" val="10000"/>
                  </a:ext>
                </a:extLst>
              </a:tr>
              <a:tr h="0">
                <a:tc rowSpan="3">
                  <a:txBody>
                    <a:bodyPr/>
                    <a:lstStyle/>
                    <a:p>
                      <a:pPr marL="0" lvl="0" indent="0" algn="l" rtl="0">
                        <a:spcBef>
                          <a:spcPts val="0"/>
                        </a:spcBef>
                        <a:spcAft>
                          <a:spcPts val="0"/>
                        </a:spcAft>
                        <a:buNone/>
                      </a:pPr>
                      <a:r>
                        <a:rPr lang="en-GB" sz="800"/>
                        <a:t>Rev 1</a:t>
                      </a:r>
                      <a:endParaRPr sz="800"/>
                    </a:p>
                  </a:txBody>
                  <a:tcPr marL="91425" marR="91425" marT="91425" marB="91425"/>
                </a:tc>
                <a:tc>
                  <a:txBody>
                    <a:bodyPr/>
                    <a:lstStyle/>
                    <a:p>
                      <a:pPr marL="0" lvl="0" indent="0" algn="l" rtl="0">
                        <a:spcBef>
                          <a:spcPts val="0"/>
                        </a:spcBef>
                        <a:spcAft>
                          <a:spcPts val="0"/>
                        </a:spcAft>
                        <a:buNone/>
                      </a:pPr>
                      <a:r>
                        <a:rPr lang="en-GB" sz="800"/>
                        <a:t>Length 1</a:t>
                      </a: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2</a:t>
                      </a: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02150">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Rev 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sz="800"/>
                        <a:t>Length 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en-GB" dirty="0"/>
              <a:t>Revenue trend</a:t>
            </a:r>
            <a:endParaRPr dirty="0"/>
          </a:p>
        </p:txBody>
      </p:sp>
      <p:sp>
        <p:nvSpPr>
          <p:cNvPr id="502" name="Google Shape;502;p80"/>
          <p:cNvSpPr txBox="1">
            <a:spLocks noGrp="1"/>
          </p:cNvSpPr>
          <p:nvPr>
            <p:ph type="body" idx="4294967295"/>
          </p:nvPr>
        </p:nvSpPr>
        <p:spPr>
          <a:xfrm>
            <a:off x="442912" y="0"/>
            <a:ext cx="4344987" cy="6858000"/>
          </a:xfrm>
          <a:prstGeom prst="rect">
            <a:avLst/>
          </a:prstGeom>
          <a:noFill/>
          <a:ln>
            <a:noFill/>
          </a:ln>
        </p:spPr>
        <p:txBody>
          <a:bodyPr spcFirstLastPara="1" wrap="square" lIns="0" tIns="0" rIns="0" bIns="0" anchor="ctr" anchorCtr="0">
            <a:noAutofit/>
          </a:bodyPr>
          <a:lstStyle/>
          <a:p>
            <a:pPr marL="0" marR="0" lvl="0" indent="0" algn="l" rtl="0">
              <a:lnSpc>
                <a:spcPct val="95000"/>
              </a:lnSpc>
              <a:spcBef>
                <a:spcPts val="0"/>
              </a:spcBef>
              <a:spcAft>
                <a:spcPts val="0"/>
              </a:spcAft>
              <a:buClr>
                <a:schemeClr val="lt1"/>
              </a:buClr>
              <a:buSzPts val="65000"/>
              <a:buFont typeface="Arial"/>
              <a:buNone/>
            </a:pPr>
            <a:r>
              <a:rPr lang="en-GB" sz="65000" b="0" i="0" u="none" strike="noStrike" cap="none" dirty="0">
                <a:solidFill>
                  <a:schemeClr val="lt1"/>
                </a:solidFill>
                <a:latin typeface="Arial"/>
                <a:ea typeface="Arial"/>
                <a:cs typeface="Arial"/>
                <a:sym typeface="Arial"/>
              </a:rPr>
              <a:t>4</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1"/>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Revenue trend</a:t>
            </a:r>
            <a:endParaRPr sz="3200" b="0" i="0" u="none" strike="noStrike" cap="none">
              <a:solidFill>
                <a:schemeClr val="dk1"/>
              </a:solidFill>
              <a:latin typeface="Georgia"/>
              <a:ea typeface="Georgia"/>
              <a:cs typeface="Georgia"/>
              <a:sym typeface="Georgia"/>
            </a:endParaRPr>
          </a:p>
        </p:txBody>
      </p:sp>
      <p:sp>
        <p:nvSpPr>
          <p:cNvPr id="509" name="Google Shape;509;p81"/>
          <p:cNvSpPr txBox="1">
            <a:spLocks noGrp="1"/>
          </p:cNvSpPr>
          <p:nvPr>
            <p:ph type="body" idx="1"/>
          </p:nvPr>
        </p:nvSpPr>
        <p:spPr>
          <a:xfrm>
            <a:off x="442925" y="1036325"/>
            <a:ext cx="113775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600"/>
              <a:buFont typeface="Arial"/>
              <a:buNone/>
            </a:pPr>
            <a:r>
              <a:rPr lang="en-GB" sz="1500" dirty="0"/>
              <a:t>Investigate how clients increase or decrease their revenue over time.</a:t>
            </a:r>
            <a:endParaRPr sz="1500" dirty="0"/>
          </a:p>
          <a:p>
            <a:pPr marL="0" lvl="0" indent="0" algn="l" rtl="0">
              <a:spcBef>
                <a:spcPts val="600"/>
              </a:spcBef>
              <a:spcAft>
                <a:spcPts val="0"/>
              </a:spcAft>
              <a:buClr>
                <a:schemeClr val="dk1"/>
              </a:buClr>
              <a:buSzPts val="1100"/>
              <a:buFont typeface="Arial"/>
              <a:buNone/>
            </a:pPr>
            <a:r>
              <a:rPr lang="en-GB" sz="1500" dirty="0"/>
              <a:t>Revenue growth is evaluated as CAGR on a linear regression fitted on the normalized values of the revenue over a period of the months selected. Values are normalized as percentage of revenue by month over the number of months selected.</a:t>
            </a:r>
            <a:endParaRPr sz="1500" dirty="0"/>
          </a:p>
          <a:p>
            <a:pPr marL="0" lvl="0" indent="0" algn="l" rtl="0">
              <a:spcBef>
                <a:spcPts val="600"/>
              </a:spcBef>
              <a:spcAft>
                <a:spcPts val="0"/>
              </a:spcAft>
              <a:buClr>
                <a:schemeClr val="dk1"/>
              </a:buClr>
              <a:buSzPts val="1100"/>
              <a:buFont typeface="Arial"/>
              <a:buNone/>
            </a:pPr>
            <a:r>
              <a:rPr lang="en-GB" sz="1500" dirty="0"/>
              <a:t>CAGR is the compound annual growth rate with the formula defined as:</a:t>
            </a:r>
            <a:endParaRPr sz="1500" dirty="0"/>
          </a:p>
          <a:p>
            <a:pPr marL="0" lvl="0" indent="457200" algn="l" rtl="0">
              <a:spcBef>
                <a:spcPts val="600"/>
              </a:spcBef>
              <a:spcAft>
                <a:spcPts val="0"/>
              </a:spcAft>
              <a:buClr>
                <a:schemeClr val="dk1"/>
              </a:buClr>
              <a:buSzPts val="1100"/>
              <a:buFont typeface="Arial"/>
              <a:buNone/>
            </a:pPr>
            <a:r>
              <a:rPr lang="en-GB" sz="1500" dirty="0"/>
              <a:t>((value at end of period/value at the beginning of period) ^ (1/(number of periods – 1)) – 1</a:t>
            </a:r>
            <a:endParaRPr sz="1500" dirty="0"/>
          </a:p>
          <a:p>
            <a:pPr marL="0" lvl="0" indent="0" algn="l" rtl="0">
              <a:spcBef>
                <a:spcPts val="600"/>
              </a:spcBef>
              <a:spcAft>
                <a:spcPts val="0"/>
              </a:spcAft>
              <a:buClr>
                <a:schemeClr val="accent1"/>
              </a:buClr>
              <a:buSzPts val="1600"/>
              <a:buFont typeface="Arial"/>
              <a:buNone/>
            </a:pPr>
            <a:endParaRPr sz="1500" b="1" dirty="0">
              <a:solidFill>
                <a:schemeClr val="accent1"/>
              </a:solidFill>
            </a:endParaRPr>
          </a:p>
          <a:p>
            <a:pPr marL="0" lvl="0" indent="0" algn="l" rtl="0">
              <a:spcBef>
                <a:spcPts val="600"/>
              </a:spcBef>
              <a:spcAft>
                <a:spcPts val="0"/>
              </a:spcAft>
              <a:buClr>
                <a:schemeClr val="accent1"/>
              </a:buClr>
              <a:buSzPts val="1600"/>
              <a:buFont typeface="Arial"/>
              <a:buNone/>
            </a:pPr>
            <a:r>
              <a:rPr lang="en-GB" sz="1500" b="1" dirty="0">
                <a:solidFill>
                  <a:schemeClr val="accent1"/>
                </a:solidFill>
              </a:rPr>
              <a:t>Available filters	</a:t>
            </a:r>
            <a:r>
              <a:rPr lang="en-GB" sz="1500" dirty="0"/>
              <a:t>Fiscal Year, Month and number of months to evaluate revenue growth</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Population		</a:t>
            </a:r>
            <a:r>
              <a:rPr lang="en-GB" sz="1500" dirty="0"/>
              <a:t>Clients in the selected month and year.</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Core chart		</a:t>
            </a:r>
            <a:endParaRPr sz="1500" b="1" dirty="0">
              <a:solidFill>
                <a:schemeClr val="accent1"/>
              </a:solidFill>
            </a:endParaRPr>
          </a:p>
          <a:p>
            <a:pPr marL="457200" lvl="0" indent="-323850" algn="l" rtl="0">
              <a:spcBef>
                <a:spcPts val="600"/>
              </a:spcBef>
              <a:spcAft>
                <a:spcPts val="0"/>
              </a:spcAft>
              <a:buSzPts val="1500"/>
              <a:buChar char="•"/>
            </a:pPr>
            <a:r>
              <a:rPr lang="en-GB" sz="1500" dirty="0"/>
              <a:t>Bar chart</a:t>
            </a:r>
            <a:endParaRPr sz="1500" dirty="0"/>
          </a:p>
          <a:p>
            <a:pPr marL="914400" lvl="1" indent="-323850" algn="l" rtl="0">
              <a:spcBef>
                <a:spcPts val="0"/>
              </a:spcBef>
              <a:spcAft>
                <a:spcPts val="0"/>
              </a:spcAft>
              <a:buSzPts val="1500"/>
              <a:buChar char="–"/>
            </a:pPr>
            <a:r>
              <a:rPr lang="en-GB" sz="1500" dirty="0"/>
              <a:t>X axis: 	Revenue growth banded in 10 bands. (Bands 10 to 6 are CAGR greater than 0 and bands 5 to 1 lower than 0)</a:t>
            </a:r>
            <a:endParaRPr sz="1500" dirty="0"/>
          </a:p>
          <a:p>
            <a:pPr marL="914400" lvl="1" indent="-323850" algn="l" rtl="0">
              <a:spcBef>
                <a:spcPts val="0"/>
              </a:spcBef>
              <a:spcAft>
                <a:spcPts val="0"/>
              </a:spcAft>
              <a:buSzPts val="1500"/>
              <a:buChar char="–"/>
            </a:pPr>
            <a:r>
              <a:rPr lang="en-GB" sz="1500" dirty="0"/>
              <a:t>Y axis: 	Number of clients and revenue.</a:t>
            </a:r>
            <a:endParaRPr sz="1500" dirty="0"/>
          </a:p>
          <a:p>
            <a:pPr marL="457200" lvl="0" indent="-323850" algn="l" rtl="0">
              <a:spcBef>
                <a:spcPts val="0"/>
              </a:spcBef>
              <a:spcAft>
                <a:spcPts val="0"/>
              </a:spcAft>
              <a:buSzPts val="1500"/>
              <a:buChar char="•"/>
            </a:pPr>
            <a:r>
              <a:rPr lang="en-GB" sz="1500" dirty="0"/>
              <a:t>Card: 	Number of clients and revenue that have less months that the span selected </a:t>
            </a:r>
            <a:endParaRPr sz="1500" dirty="0"/>
          </a:p>
          <a:p>
            <a:pPr marL="457200" lvl="0" indent="0" algn="l" rtl="0">
              <a:spcBef>
                <a:spcPts val="600"/>
              </a:spcBef>
              <a:spcAft>
                <a:spcPts val="0"/>
              </a:spcAft>
              <a:buNone/>
            </a:pPr>
            <a:endParaRPr sz="1500" dirty="0"/>
          </a:p>
          <a:p>
            <a:pPr marL="457200" lvl="0" indent="0" algn="l" rtl="0">
              <a:lnSpc>
                <a:spcPct val="115000"/>
              </a:lnSpc>
              <a:spcBef>
                <a:spcPts val="1200"/>
              </a:spcBef>
              <a:spcAft>
                <a:spcPts val="0"/>
              </a:spcAft>
              <a:buNone/>
            </a:pPr>
            <a:endParaRPr sz="1500" dirty="0"/>
          </a:p>
          <a:p>
            <a:pPr marL="457200" lvl="0" indent="0" algn="l" rtl="0">
              <a:lnSpc>
                <a:spcPct val="115000"/>
              </a:lnSpc>
              <a:spcBef>
                <a:spcPts val="1200"/>
              </a:spcBef>
              <a:spcAft>
                <a:spcPts val="0"/>
              </a:spcAft>
              <a:buNone/>
            </a:pPr>
            <a:endParaRPr sz="1500" dirty="0"/>
          </a:p>
          <a:p>
            <a:pPr marL="457200" lvl="0" indent="0" algn="l" rtl="0">
              <a:spcBef>
                <a:spcPts val="12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Clr>
                <a:schemeClr val="dk1"/>
              </a:buClr>
              <a:buSzPts val="1100"/>
              <a:buFont typeface="Arial"/>
              <a:buNone/>
            </a:pPr>
            <a:endParaRPr sz="1500" b="1" dirty="0">
              <a:solidFill>
                <a:schemeClr val="accent1"/>
              </a:solidFill>
            </a:endParaRPr>
          </a:p>
          <a:p>
            <a:pPr marL="0" lvl="0" indent="0" algn="l" rtl="0">
              <a:spcBef>
                <a:spcPts val="600"/>
              </a:spcBef>
              <a:spcAft>
                <a:spcPts val="600"/>
              </a:spcAft>
              <a:buClr>
                <a:schemeClr val="accent1"/>
              </a:buClr>
              <a:buSzPts val="1600"/>
              <a:buFont typeface="Arial"/>
              <a:buNone/>
            </a:pPr>
            <a:endParaRPr sz="1500" b="1" dirty="0">
              <a:solidFill>
                <a:schemeClr val="accent1"/>
              </a:solidFill>
            </a:endParaRPr>
          </a:p>
        </p:txBody>
      </p:sp>
      <p:sp>
        <p:nvSpPr>
          <p:cNvPr id="510" name="Google Shape;510;p81"/>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2"/>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Revenue trend</a:t>
            </a:r>
            <a:endParaRPr sz="3200" b="0" i="0" u="none" strike="noStrike" cap="none">
              <a:solidFill>
                <a:schemeClr val="dk1"/>
              </a:solidFill>
              <a:latin typeface="Georgia"/>
              <a:ea typeface="Georgia"/>
              <a:cs typeface="Georgia"/>
              <a:sym typeface="Georgia"/>
            </a:endParaRPr>
          </a:p>
        </p:txBody>
      </p:sp>
      <p:sp>
        <p:nvSpPr>
          <p:cNvPr id="517" name="Google Shape;517;p82"/>
          <p:cNvSpPr txBox="1">
            <a:spLocks noGrp="1"/>
          </p:cNvSpPr>
          <p:nvPr>
            <p:ph type="body" idx="1"/>
          </p:nvPr>
        </p:nvSpPr>
        <p:spPr>
          <a:xfrm>
            <a:off x="442925" y="1036325"/>
            <a:ext cx="98349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500" b="1">
                <a:solidFill>
                  <a:schemeClr val="accent1"/>
                </a:solidFill>
              </a:rPr>
              <a:t>Bonus chart 1 (table)</a:t>
            </a:r>
            <a:endParaRPr sz="1500"/>
          </a:p>
          <a:p>
            <a:pPr marL="457200" lvl="0" indent="0" algn="l" rtl="0">
              <a:spcBef>
                <a:spcPts val="600"/>
              </a:spcBef>
              <a:spcAft>
                <a:spcPts val="0"/>
              </a:spcAft>
              <a:buNone/>
            </a:pPr>
            <a:r>
              <a:rPr lang="en-GB" sz="1500"/>
              <a:t>Rows: 	Client value and Length of relationship quintile</a:t>
            </a:r>
            <a:endParaRPr sz="1500"/>
          </a:p>
          <a:p>
            <a:pPr marL="457200" lvl="0" indent="0" algn="l" rtl="0">
              <a:spcBef>
                <a:spcPts val="600"/>
              </a:spcBef>
              <a:spcAft>
                <a:spcPts val="0"/>
              </a:spcAft>
              <a:buNone/>
            </a:pPr>
            <a:r>
              <a:rPr lang="en-GB" sz="1500"/>
              <a:t>Columns:	Revenue growth bands</a:t>
            </a:r>
            <a:endParaRPr sz="1500"/>
          </a:p>
          <a:p>
            <a:pPr marL="457200" lvl="0" indent="0" algn="l" rtl="0">
              <a:spcBef>
                <a:spcPts val="600"/>
              </a:spcBef>
              <a:spcAft>
                <a:spcPts val="0"/>
              </a:spcAft>
              <a:buNone/>
            </a:pPr>
            <a:r>
              <a:rPr lang="en-GB" sz="1500"/>
              <a:t>Values: 	Growth percentage point difference with the population on previous x months selected </a:t>
            </a:r>
            <a:endParaRPr sz="1500"/>
          </a:p>
          <a:p>
            <a:pPr marL="457200" lvl="0" indent="0" algn="l" rtl="0">
              <a:spcBef>
                <a:spcPts val="600"/>
              </a:spcBef>
              <a:spcAft>
                <a:spcPts val="0"/>
              </a:spcAft>
              <a:buNone/>
            </a:pPr>
            <a:r>
              <a:rPr lang="en-GB" sz="1500"/>
              <a:t>e.g. growth period = 6 months, current selection is FY = 2024 month = 10, then the populations to compare are in green (6 months to current selection), and in blue (6 months prior to that)</a:t>
            </a:r>
            <a:endParaRPr sz="1500"/>
          </a:p>
          <a:p>
            <a:pPr marL="457200" lvl="0" indent="0" algn="l" rtl="0">
              <a:spcBef>
                <a:spcPts val="600"/>
              </a:spcBef>
              <a:spcAft>
                <a:spcPts val="0"/>
              </a:spcAft>
              <a:buNone/>
            </a:pPr>
            <a:r>
              <a:rPr lang="en-GB" sz="1500"/>
              <a:t> </a:t>
            </a:r>
            <a:endParaRPr sz="1500"/>
          </a:p>
          <a:p>
            <a:pPr marL="0" lvl="0" indent="0" algn="l" rtl="0">
              <a:spcBef>
                <a:spcPts val="600"/>
              </a:spcBef>
              <a:spcAft>
                <a:spcPts val="0"/>
              </a:spcAft>
              <a:buClr>
                <a:schemeClr val="dk1"/>
              </a:buClr>
              <a:buSzPts val="1100"/>
              <a:buFont typeface="Arial"/>
              <a:buNone/>
            </a:pPr>
            <a:endParaRPr sz="1500"/>
          </a:p>
          <a:p>
            <a:pPr marL="457200" lvl="0" indent="0" algn="l" rtl="0">
              <a:spcBef>
                <a:spcPts val="600"/>
              </a:spcBef>
              <a:spcAft>
                <a:spcPts val="600"/>
              </a:spcAft>
              <a:buClr>
                <a:schemeClr val="dk1"/>
              </a:buClr>
              <a:buSzPts val="1100"/>
              <a:buFont typeface="Arial"/>
              <a:buNone/>
            </a:pPr>
            <a:endParaRPr sz="1500"/>
          </a:p>
        </p:txBody>
      </p:sp>
      <p:sp>
        <p:nvSpPr>
          <p:cNvPr id="518" name="Google Shape;518;p8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519" name="Google Shape;519;p82"/>
          <p:cNvGraphicFramePr/>
          <p:nvPr/>
        </p:nvGraphicFramePr>
        <p:xfrm>
          <a:off x="9328925" y="1258225"/>
          <a:ext cx="2177050" cy="4223385"/>
        </p:xfrm>
        <a:graphic>
          <a:graphicData uri="http://schemas.openxmlformats.org/drawingml/2006/table">
            <a:tbl>
              <a:tblPr>
                <a:noFill/>
              </a:tblPr>
              <a:tblGrid>
                <a:gridCol w="1253800">
                  <a:extLst>
                    <a:ext uri="{9D8B030D-6E8A-4147-A177-3AD203B41FA5}">
                      <a16:colId xmlns:a16="http://schemas.microsoft.com/office/drawing/2014/main" val="20000"/>
                    </a:ext>
                  </a:extLst>
                </a:gridCol>
                <a:gridCol w="421725">
                  <a:extLst>
                    <a:ext uri="{9D8B030D-6E8A-4147-A177-3AD203B41FA5}">
                      <a16:colId xmlns:a16="http://schemas.microsoft.com/office/drawing/2014/main" val="20001"/>
                    </a:ext>
                  </a:extLst>
                </a:gridCol>
                <a:gridCol w="501525">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FY</a:t>
                      </a:r>
                      <a:endParaRPr sz="1000" b="1"/>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Month</a:t>
                      </a:r>
                      <a:endParaRPr sz="1000" b="1"/>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2023</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9</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2023</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10</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2023</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11</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3"/>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2023</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12</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4"/>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5"/>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6"/>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3</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7"/>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4A86E8"/>
                    </a:solidFill>
                  </a:tcPr>
                </a:tc>
                <a:extLst>
                  <a:ext uri="{0D108BD9-81ED-4DB2-BD59-A6C34878D82A}">
                    <a16:rowId xmlns:a16="http://schemas.microsoft.com/office/drawing/2014/main" val="10008"/>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5</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09"/>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6</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10"/>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7</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11"/>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8</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12"/>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9</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GB" sz="1000"/>
                        <a:t>Current Selection - &gt;</a:t>
                      </a:r>
                      <a:endParaRPr sz="1000"/>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b="1"/>
                        <a:t>2024</a:t>
                      </a:r>
                      <a:endParaRPr sz="1000" b="1"/>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00"/>
                    </a:solidFill>
                  </a:tcPr>
                </a:tc>
                <a:tc>
                  <a:txBody>
                    <a:bodyPr/>
                    <a:lstStyle/>
                    <a:p>
                      <a:pPr marL="0" lvl="0" indent="0" algn="r" rtl="0">
                        <a:lnSpc>
                          <a:spcPct val="115000"/>
                        </a:lnSpc>
                        <a:spcBef>
                          <a:spcPts val="0"/>
                        </a:spcBef>
                        <a:spcAft>
                          <a:spcPts val="0"/>
                        </a:spcAft>
                        <a:buNone/>
                      </a:pPr>
                      <a:r>
                        <a:rPr lang="en-GB" sz="1000" b="1"/>
                        <a:t>10</a:t>
                      </a:r>
                      <a:endParaRPr sz="1000" b="1"/>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3C47D"/>
                    </a:solidFill>
                  </a:tcPr>
                </a:tc>
                <a:extLst>
                  <a:ext uri="{0D108BD9-81ED-4DB2-BD59-A6C34878D82A}">
                    <a16:rowId xmlns:a16="http://schemas.microsoft.com/office/drawing/2014/main" val="10014"/>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11</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5"/>
                  </a:ext>
                </a:extLst>
              </a:tr>
              <a:tr h="200025">
                <a:tc>
                  <a:txBody>
                    <a:bodyPr/>
                    <a:lstStyle/>
                    <a:p>
                      <a:pPr marL="0" lvl="0" indent="0" algn="l" rtl="0">
                        <a:spcBef>
                          <a:spcPts val="0"/>
                        </a:spcBef>
                        <a:spcAft>
                          <a:spcPts val="0"/>
                        </a:spcAft>
                        <a:buNone/>
                      </a:pPr>
                      <a:endParaRPr/>
                    </a:p>
                  </a:txBody>
                  <a:tcPr marL="28575" marR="28575" marT="19050" marB="19050" anchor="b">
                    <a:lnL w="9525" cap="flat" cmpd="sng">
                      <a:solidFill>
                        <a:srgbClr val="CCCCCC">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2024</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GB" sz="1000"/>
                        <a:t>12</a:t>
                      </a:r>
                      <a:endParaRPr sz="1000"/>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83"/>
          <p:cNvSpPr txBox="1">
            <a:spLocks noGrp="1"/>
          </p:cNvSpPr>
          <p:nvPr>
            <p:ph type="title"/>
          </p:nvPr>
        </p:nvSpPr>
        <p:spPr>
          <a:xfrm>
            <a:off x="442925" y="432000"/>
            <a:ext cx="11306100" cy="4968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3200"/>
              <a:buFont typeface="Georgia"/>
              <a:buNone/>
            </a:pPr>
            <a:r>
              <a:rPr lang="en-GB"/>
              <a:t>Revenue trend - expected output</a:t>
            </a:r>
            <a:endParaRPr/>
          </a:p>
        </p:txBody>
      </p:sp>
      <p:sp>
        <p:nvSpPr>
          <p:cNvPr id="526" name="Google Shape;526;p83"/>
          <p:cNvSpPr txBox="1">
            <a:spLocks noGrp="1"/>
          </p:cNvSpPr>
          <p:nvPr>
            <p:ph type="sldNum" idx="12"/>
          </p:nvPr>
        </p:nvSpPr>
        <p:spPr>
          <a:xfrm>
            <a:off x="8218489" y="6492240"/>
            <a:ext cx="3530700" cy="1371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750" b="0" i="0" u="none" strike="noStrike" kern="0" cap="none" spc="0" normalizeH="0" baseline="0" noProof="0">
              <a:ln>
                <a:noFill/>
              </a:ln>
              <a:solidFill>
                <a:srgbClr val="000000"/>
              </a:solidFill>
              <a:effectLst/>
              <a:uLnTx/>
              <a:uFillTx/>
              <a:latin typeface="Arial"/>
              <a:cs typeface="Arial"/>
              <a:sym typeface="Arial"/>
            </a:endParaRPr>
          </a:p>
        </p:txBody>
      </p:sp>
      <p:pic>
        <p:nvPicPr>
          <p:cNvPr id="527" name="Google Shape;527;p83"/>
          <p:cNvPicPr preferRelativeResize="0"/>
          <p:nvPr/>
        </p:nvPicPr>
        <p:blipFill>
          <a:blip r:embed="rId3">
            <a:alphaModFix/>
          </a:blip>
          <a:stretch>
            <a:fillRect/>
          </a:stretch>
        </p:blipFill>
        <p:spPr>
          <a:xfrm>
            <a:off x="621850" y="1463275"/>
            <a:ext cx="5474150" cy="2309900"/>
          </a:xfrm>
          <a:prstGeom prst="rect">
            <a:avLst/>
          </a:prstGeom>
          <a:noFill/>
          <a:ln>
            <a:noFill/>
          </a:ln>
        </p:spPr>
      </p:pic>
      <p:sp>
        <p:nvSpPr>
          <p:cNvPr id="528" name="Google Shape;528;p83"/>
          <p:cNvSpPr txBox="1"/>
          <p:nvPr/>
        </p:nvSpPr>
        <p:spPr>
          <a:xfrm>
            <a:off x="6973125" y="1492000"/>
            <a:ext cx="2661600" cy="1052100"/>
          </a:xfrm>
          <a:prstGeom prst="rect">
            <a:avLst/>
          </a:prstGeom>
          <a:noFill/>
          <a:ln>
            <a:noFill/>
          </a:ln>
        </p:spPr>
        <p:txBody>
          <a:bodyPr spcFirstLastPara="1" wrap="square" lIns="91425" tIns="91425" rIns="91425" bIns="91425" anchor="t" anchorCtr="0">
            <a:noAutofit/>
          </a:bodyPr>
          <a:lstStyle/>
          <a:p>
            <a:pPr marL="457200" marR="0" lvl="0" indent="-323850" algn="l" defTabSz="914400" rtl="0" eaLnBrk="1" fontAlgn="auto" latinLnBrk="0" hangingPunct="1">
              <a:lnSpc>
                <a:spcPct val="100000"/>
              </a:lnSpc>
              <a:spcBef>
                <a:spcPts val="0"/>
              </a:spcBef>
              <a:spcAft>
                <a:spcPts val="0"/>
              </a:spcAft>
              <a:buClr>
                <a:srgbClr val="000000"/>
              </a:buClr>
              <a:buSzPts val="1500"/>
              <a:buFont typeface="Arial"/>
              <a:buChar char="•"/>
              <a:tabLst/>
              <a:defRPr/>
            </a:pPr>
            <a:r>
              <a:rPr kumimoji="0" lang="en-GB" sz="1500" b="0" i="0" u="none" strike="noStrike" kern="0" cap="none" spc="0" normalizeH="0" baseline="0" noProof="0">
                <a:ln>
                  <a:noFill/>
                </a:ln>
                <a:solidFill>
                  <a:srgbClr val="000000"/>
                </a:solidFill>
                <a:effectLst/>
                <a:uLnTx/>
                <a:uFillTx/>
                <a:latin typeface="Arial"/>
                <a:cs typeface="Arial"/>
                <a:sym typeface="Arial"/>
              </a:rPr>
              <a:t>Number of clients and revenue that have less months that the span selected</a:t>
            </a:r>
            <a:endParaRPr kumimoji="0" sz="16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529" name="Google Shape;529;p83"/>
          <p:cNvGraphicFramePr/>
          <p:nvPr/>
        </p:nvGraphicFramePr>
        <p:xfrm>
          <a:off x="7221525" y="2758050"/>
          <a:ext cx="2898450" cy="1767690"/>
        </p:xfrm>
        <a:graphic>
          <a:graphicData uri="http://schemas.openxmlformats.org/drawingml/2006/table">
            <a:tbl>
              <a:tblPr>
                <a:noFill/>
              </a:tblPr>
              <a:tblGrid>
                <a:gridCol w="966150">
                  <a:extLst>
                    <a:ext uri="{9D8B030D-6E8A-4147-A177-3AD203B41FA5}">
                      <a16:colId xmlns:a16="http://schemas.microsoft.com/office/drawing/2014/main" val="20000"/>
                    </a:ext>
                  </a:extLst>
                </a:gridCol>
                <a:gridCol w="966150">
                  <a:extLst>
                    <a:ext uri="{9D8B030D-6E8A-4147-A177-3AD203B41FA5}">
                      <a16:colId xmlns:a16="http://schemas.microsoft.com/office/drawing/2014/main" val="20001"/>
                    </a:ext>
                  </a:extLst>
                </a:gridCol>
                <a:gridCol w="966150">
                  <a:extLst>
                    <a:ext uri="{9D8B030D-6E8A-4147-A177-3AD203B41FA5}">
                      <a16:colId xmlns:a16="http://schemas.microsoft.com/office/drawing/2014/main" val="20002"/>
                    </a:ext>
                  </a:extLst>
                </a:gridCol>
              </a:tblGrid>
              <a:tr h="511375">
                <a:tc gridSpan="2">
                  <a:txBody>
                    <a:bodyPr/>
                    <a:lstStyle/>
                    <a:p>
                      <a:pPr marL="0" lvl="0" indent="0" algn="l" rtl="0">
                        <a:spcBef>
                          <a:spcPts val="0"/>
                        </a:spcBef>
                        <a:spcAft>
                          <a:spcPts val="0"/>
                        </a:spcAft>
                        <a:buNone/>
                      </a:pPr>
                      <a:r>
                        <a:rPr lang="en-GB" sz="800">
                          <a:solidFill>
                            <a:schemeClr val="dk1"/>
                          </a:solidFill>
                        </a:rPr>
                        <a:t>Revenue and </a:t>
                      </a:r>
                      <a:r>
                        <a:rPr lang="en-GB" sz="800"/>
                        <a:t>length of relation quintiles</a:t>
                      </a:r>
                      <a:endParaRPr sz="800"/>
                    </a:p>
                  </a:txBody>
                  <a:tcPr marL="91425" marR="91425" marT="91425" marB="91425"/>
                </a:tc>
                <a:tc h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Ppt difference population x months before </a:t>
                      </a:r>
                      <a:endParaRPr sz="800"/>
                    </a:p>
                  </a:txBody>
                  <a:tcPr marL="91425" marR="91425" marT="91425" marB="91425"/>
                </a:tc>
                <a:extLst>
                  <a:ext uri="{0D108BD9-81ED-4DB2-BD59-A6C34878D82A}">
                    <a16:rowId xmlns:a16="http://schemas.microsoft.com/office/drawing/2014/main" val="10000"/>
                  </a:ext>
                </a:extLst>
              </a:tr>
              <a:tr h="0">
                <a:tc rowSpan="3">
                  <a:txBody>
                    <a:bodyPr/>
                    <a:lstStyle/>
                    <a:p>
                      <a:pPr marL="0" lvl="0" indent="0" algn="l" rtl="0">
                        <a:spcBef>
                          <a:spcPts val="0"/>
                        </a:spcBef>
                        <a:spcAft>
                          <a:spcPts val="0"/>
                        </a:spcAft>
                        <a:buNone/>
                      </a:pPr>
                      <a:r>
                        <a:rPr lang="en-GB" sz="800"/>
                        <a:t>Rev 1</a:t>
                      </a:r>
                      <a:endParaRPr sz="800"/>
                    </a:p>
                  </a:txBody>
                  <a:tcPr marL="91425" marR="91425" marT="91425" marB="91425"/>
                </a:tc>
                <a:tc>
                  <a:txBody>
                    <a:bodyPr/>
                    <a:lstStyle/>
                    <a:p>
                      <a:pPr marL="0" lvl="0" indent="0" algn="l" rtl="0">
                        <a:spcBef>
                          <a:spcPts val="0"/>
                        </a:spcBef>
                        <a:spcAft>
                          <a:spcPts val="0"/>
                        </a:spcAft>
                        <a:buNone/>
                      </a:pPr>
                      <a:r>
                        <a:rPr lang="en-GB" sz="800"/>
                        <a:t>Length 1</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1"/>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2</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02150">
                <a:tc>
                  <a:txBody>
                    <a:bodyPr/>
                    <a:lstStyle/>
                    <a:p>
                      <a:pPr marL="0" lvl="0" indent="0" algn="l" rtl="0">
                        <a:spcBef>
                          <a:spcPts val="0"/>
                        </a:spcBef>
                        <a:spcAft>
                          <a:spcPts val="0"/>
                        </a:spcAft>
                        <a:buNone/>
                      </a:pPr>
                      <a:r>
                        <a:rPr lang="en-GB" sz="800">
                          <a:solidFill>
                            <a:schemeClr val="dk1"/>
                          </a:solidFill>
                        </a:rPr>
                        <a:t>Rev 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sz="800"/>
                        <a:t>Length 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9"/>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Background</a:t>
            </a:r>
            <a:endParaRPr sz="3200" b="0" i="0" u="none" strike="noStrike" cap="none">
              <a:solidFill>
                <a:schemeClr val="dk1"/>
              </a:solidFill>
              <a:latin typeface="Georgia"/>
              <a:ea typeface="Georgia"/>
              <a:cs typeface="Georgia"/>
              <a:sym typeface="Georgia"/>
            </a:endParaRPr>
          </a:p>
        </p:txBody>
      </p:sp>
      <p:sp>
        <p:nvSpPr>
          <p:cNvPr id="400" name="Google Shape;400;p69"/>
          <p:cNvSpPr txBox="1">
            <a:spLocks noGrp="1"/>
          </p:cNvSpPr>
          <p:nvPr>
            <p:ph type="body" idx="1"/>
          </p:nvPr>
        </p:nvSpPr>
        <p:spPr>
          <a:xfrm>
            <a:off x="442925" y="1050075"/>
            <a:ext cx="11306100" cy="51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600"/>
              <a:buFont typeface="Arial"/>
              <a:buNone/>
            </a:pPr>
            <a:r>
              <a:rPr lang="en-GB" sz="1500" dirty="0"/>
              <a:t>Many thanks for your interest in the role. This document outlines a small project to be developed and shared with us as a .</a:t>
            </a:r>
            <a:r>
              <a:rPr lang="en-GB" sz="1500" dirty="0" err="1"/>
              <a:t>pibx</a:t>
            </a:r>
            <a:r>
              <a:rPr lang="en-GB" sz="1500" dirty="0"/>
              <a:t> file. It will enable us to properly evaluate your skill level, and provide points for discussion at the initial interview. It will also provide you with a better understanding of how we approach analytics.</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Objective</a:t>
            </a:r>
            <a:endParaRPr sz="1500" b="1" dirty="0">
              <a:solidFill>
                <a:schemeClr val="accent1"/>
              </a:solidFill>
            </a:endParaRPr>
          </a:p>
          <a:p>
            <a:pPr marL="457200" lvl="0" indent="0" algn="l" rtl="0">
              <a:spcBef>
                <a:spcPts val="600"/>
              </a:spcBef>
              <a:spcAft>
                <a:spcPts val="0"/>
              </a:spcAft>
              <a:buNone/>
            </a:pPr>
            <a:r>
              <a:rPr lang="en-GB" sz="1500" dirty="0"/>
              <a:t>The mini project is an investigation of clients and their revenue and sales margin through the current and previous fiscal years (starting in April). The task is to complete the 4 core charts outlined in the following pages. Bonus charts/tables are optional, but appreciated. The following pages should contain all the information you need, but please note where you have made any additional assumptions. The project should be completed with the following restrictions:</a:t>
            </a:r>
            <a:endParaRPr sz="1500" dirty="0"/>
          </a:p>
          <a:p>
            <a:pPr marL="914400" lvl="0" indent="-323850" algn="l" rtl="0">
              <a:spcBef>
                <a:spcPts val="600"/>
              </a:spcBef>
              <a:spcAft>
                <a:spcPts val="0"/>
              </a:spcAft>
              <a:buSzPts val="1500"/>
              <a:buChar char="•"/>
            </a:pPr>
            <a:r>
              <a:rPr lang="en-GB" sz="1500" dirty="0"/>
              <a:t>Charts should be interactive, so please do not use R or Python to create charts</a:t>
            </a:r>
            <a:endParaRPr sz="1500" dirty="0"/>
          </a:p>
          <a:p>
            <a:pPr marL="914400" lvl="0" indent="-323850" algn="l" rtl="0">
              <a:spcBef>
                <a:spcPts val="0"/>
              </a:spcBef>
              <a:spcAft>
                <a:spcPts val="0"/>
              </a:spcAft>
              <a:buSzPts val="1500"/>
              <a:buChar char="•"/>
            </a:pPr>
            <a:r>
              <a:rPr lang="en-GB" sz="1500" dirty="0"/>
              <a:t>All calculations to be created </a:t>
            </a:r>
            <a:r>
              <a:rPr lang="en-GB" sz="1500" b="1" dirty="0"/>
              <a:t>as measures</a:t>
            </a:r>
            <a:r>
              <a:rPr lang="en-GB" sz="1500" dirty="0"/>
              <a:t>, </a:t>
            </a:r>
            <a:r>
              <a:rPr lang="en-GB" sz="1500" b="1" u="sng" dirty="0">
                <a:solidFill>
                  <a:schemeClr val="accent3"/>
                </a:solidFill>
              </a:rPr>
              <a:t>not columns</a:t>
            </a:r>
            <a:r>
              <a:rPr lang="en-GB" sz="1500" dirty="0"/>
              <a:t>, so that you can apply filters</a:t>
            </a:r>
            <a:endParaRPr sz="1500" dirty="0"/>
          </a:p>
          <a:p>
            <a:pPr marL="457200" lvl="0" indent="0" algn="l" rtl="0">
              <a:spcBef>
                <a:spcPts val="600"/>
              </a:spcBef>
              <a:spcAft>
                <a:spcPts val="0"/>
              </a:spcAft>
              <a:buNone/>
            </a:pPr>
            <a:r>
              <a:rPr lang="en-GB" sz="1500" dirty="0"/>
              <a:t>You may wish to add a Calendar table to the model to help identify the Fiscal Year and help with calculations</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Source data</a:t>
            </a:r>
            <a:endParaRPr sz="1500" b="1" dirty="0">
              <a:solidFill>
                <a:schemeClr val="accent1"/>
              </a:solidFill>
            </a:endParaRPr>
          </a:p>
          <a:p>
            <a:pPr marL="457200" lvl="0" indent="0" algn="l" rtl="0">
              <a:spcBef>
                <a:spcPts val="600"/>
              </a:spcBef>
              <a:spcAft>
                <a:spcPts val="0"/>
              </a:spcAft>
              <a:buNone/>
            </a:pPr>
            <a:r>
              <a:rPr lang="en-GB" sz="1500" dirty="0"/>
              <a:t>Please load data (in import mode) from the Adventure Works 2019 OLTP database. The tables you will need are: </a:t>
            </a:r>
            <a:r>
              <a:rPr lang="en-GB" sz="1500" dirty="0" err="1"/>
              <a:t>Sales.Customer</a:t>
            </a:r>
            <a:r>
              <a:rPr lang="en-GB" sz="1500" dirty="0"/>
              <a:t>, </a:t>
            </a:r>
            <a:r>
              <a:rPr lang="en-GB" sz="1500" dirty="0" err="1"/>
              <a:t>Sales.SalesOrderHeader</a:t>
            </a:r>
            <a:r>
              <a:rPr lang="en-GB" sz="1500" dirty="0"/>
              <a:t>, </a:t>
            </a:r>
            <a:r>
              <a:rPr lang="en-GB" sz="1500" dirty="0" err="1"/>
              <a:t>Sales.SalesOrderDetail</a:t>
            </a:r>
            <a:r>
              <a:rPr lang="en-GB" sz="1500" dirty="0"/>
              <a:t>, </a:t>
            </a:r>
            <a:r>
              <a:rPr lang="en-GB" sz="1500" dirty="0" err="1"/>
              <a:t>Production.Product</a:t>
            </a:r>
            <a:r>
              <a:rPr lang="en-GB" sz="1500" dirty="0"/>
              <a:t>, </a:t>
            </a:r>
            <a:r>
              <a:rPr lang="en-GB" sz="1500" dirty="0" err="1"/>
              <a:t>Production.ProductSubcategory</a:t>
            </a:r>
            <a:r>
              <a:rPr lang="en-GB" sz="1500" dirty="0"/>
              <a:t>, </a:t>
            </a:r>
            <a:r>
              <a:rPr lang="en-GB" sz="1500" dirty="0" err="1"/>
              <a:t>Production.ProductCategory</a:t>
            </a:r>
            <a:r>
              <a:rPr lang="en-GB" sz="1500" dirty="0"/>
              <a:t>. </a:t>
            </a:r>
            <a:endParaRPr sz="1500" dirty="0"/>
          </a:p>
          <a:p>
            <a:pPr marL="457200" lvl="0" indent="0" algn="l" rtl="0">
              <a:spcBef>
                <a:spcPts val="600"/>
              </a:spcBef>
              <a:spcAft>
                <a:spcPts val="0"/>
              </a:spcAft>
              <a:buNone/>
            </a:pPr>
            <a:r>
              <a:rPr lang="en-GB" sz="1500" dirty="0"/>
              <a:t>Consider: </a:t>
            </a:r>
            <a:endParaRPr sz="1500" dirty="0"/>
          </a:p>
          <a:p>
            <a:pPr marL="914400" lvl="0" indent="-323850" algn="l" rtl="0">
              <a:spcBef>
                <a:spcPts val="600"/>
              </a:spcBef>
              <a:spcAft>
                <a:spcPts val="0"/>
              </a:spcAft>
              <a:buSzPts val="1500"/>
              <a:buChar char="•"/>
            </a:pPr>
            <a:r>
              <a:rPr lang="en-GB" sz="1500" dirty="0"/>
              <a:t>Order date in </a:t>
            </a:r>
            <a:r>
              <a:rPr lang="en-GB" sz="1500" dirty="0" err="1"/>
              <a:t>Sales.SalesOrderHeader</a:t>
            </a:r>
            <a:r>
              <a:rPr lang="en-GB" sz="1500" dirty="0"/>
              <a:t> as the sale date;</a:t>
            </a:r>
            <a:endParaRPr sz="1500" dirty="0"/>
          </a:p>
          <a:p>
            <a:pPr marL="914400" lvl="0" indent="-323850" algn="l" rtl="0">
              <a:spcBef>
                <a:spcPts val="0"/>
              </a:spcBef>
              <a:spcAft>
                <a:spcPts val="0"/>
              </a:spcAft>
              <a:buSzPts val="1500"/>
              <a:buChar char="•"/>
            </a:pPr>
            <a:r>
              <a:rPr lang="en-GB" sz="1500" dirty="0"/>
              <a:t>Line total in </a:t>
            </a:r>
            <a:r>
              <a:rPr lang="en-GB" sz="1500" dirty="0" err="1"/>
              <a:t>Sales.SalesOrderDetail</a:t>
            </a:r>
            <a:r>
              <a:rPr lang="en-GB" sz="1500" dirty="0"/>
              <a:t> as Revenue; and </a:t>
            </a:r>
            <a:endParaRPr sz="1500" dirty="0"/>
          </a:p>
          <a:p>
            <a:pPr marL="914400" lvl="0" indent="-323850" algn="l" rtl="0">
              <a:spcBef>
                <a:spcPts val="0"/>
              </a:spcBef>
              <a:spcAft>
                <a:spcPts val="0"/>
              </a:spcAft>
              <a:buSzPts val="1500"/>
              <a:buChar char="•"/>
            </a:pPr>
            <a:r>
              <a:rPr lang="en-GB" sz="1500" dirty="0"/>
              <a:t>Standard cost in </a:t>
            </a:r>
            <a:r>
              <a:rPr lang="en-GB" sz="1500" dirty="0" err="1"/>
              <a:t>Production.Product</a:t>
            </a:r>
            <a:r>
              <a:rPr lang="en-GB" sz="1500" dirty="0"/>
              <a:t> as cost in order to calculate sales margin</a:t>
            </a:r>
            <a:endParaRPr sz="1400" dirty="0"/>
          </a:p>
          <a:p>
            <a:pPr marL="457200" lvl="0" indent="457200" algn="l" rtl="0">
              <a:spcBef>
                <a:spcPts val="600"/>
              </a:spcBef>
              <a:spcAft>
                <a:spcPts val="0"/>
              </a:spcAft>
              <a:buNone/>
            </a:pPr>
            <a:endParaRPr sz="1500" dirty="0"/>
          </a:p>
          <a:p>
            <a:pPr marL="457200" lvl="0" indent="457200" algn="l" rtl="0">
              <a:spcBef>
                <a:spcPts val="600"/>
              </a:spcBef>
              <a:spcAft>
                <a:spcPts val="600"/>
              </a:spcAft>
              <a:buClr>
                <a:schemeClr val="dk1"/>
              </a:buClr>
              <a:buSzPts val="1600"/>
              <a:buFont typeface="Arial"/>
              <a:buNone/>
            </a:pPr>
            <a:endParaRPr sz="1500" dirty="0"/>
          </a:p>
        </p:txBody>
      </p:sp>
      <p:sp>
        <p:nvSpPr>
          <p:cNvPr id="401" name="Google Shape;401;p6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en-GB"/>
              <a:t>Client distribution by length of relationship and revenue</a:t>
            </a:r>
            <a:endParaRPr/>
          </a:p>
        </p:txBody>
      </p:sp>
      <p:sp>
        <p:nvSpPr>
          <p:cNvPr id="407" name="Google Shape;407;p70"/>
          <p:cNvSpPr txBox="1">
            <a:spLocks noGrp="1"/>
          </p:cNvSpPr>
          <p:nvPr>
            <p:ph type="body" idx="4294967295"/>
          </p:nvPr>
        </p:nvSpPr>
        <p:spPr>
          <a:xfrm>
            <a:off x="442912" y="0"/>
            <a:ext cx="4344987" cy="6858000"/>
          </a:xfrm>
          <a:prstGeom prst="rect">
            <a:avLst/>
          </a:prstGeom>
          <a:noFill/>
          <a:ln>
            <a:noFill/>
          </a:ln>
        </p:spPr>
        <p:txBody>
          <a:bodyPr spcFirstLastPara="1" wrap="square" lIns="0" tIns="0" rIns="0" bIns="0" anchor="ctr" anchorCtr="0">
            <a:noAutofit/>
          </a:bodyPr>
          <a:lstStyle/>
          <a:p>
            <a:pPr marL="0" marR="0" lvl="0" indent="0" algn="l" rtl="0">
              <a:lnSpc>
                <a:spcPct val="95000"/>
              </a:lnSpc>
              <a:spcBef>
                <a:spcPts val="0"/>
              </a:spcBef>
              <a:spcAft>
                <a:spcPts val="0"/>
              </a:spcAft>
              <a:buClr>
                <a:schemeClr val="lt1"/>
              </a:buClr>
              <a:buSzPts val="65000"/>
              <a:buFont typeface="Arial"/>
              <a:buNone/>
            </a:pPr>
            <a:r>
              <a:rPr lang="en-GB" sz="65000" b="0" i="0" u="none" strike="noStrike" cap="none">
                <a:solidFill>
                  <a:schemeClr val="lt1"/>
                </a:solidFill>
                <a:latin typeface="Arial"/>
                <a:ea typeface="Arial"/>
                <a:cs typeface="Arial"/>
                <a:sym typeface="Arial"/>
              </a:rPr>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71"/>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Client distribution by length of relationship and revenue</a:t>
            </a:r>
            <a:endParaRPr sz="3200" b="0" i="0" u="none" strike="noStrike" cap="none">
              <a:solidFill>
                <a:schemeClr val="dk1"/>
              </a:solidFill>
              <a:latin typeface="Georgia"/>
              <a:ea typeface="Georgia"/>
              <a:cs typeface="Georgia"/>
              <a:sym typeface="Georgia"/>
            </a:endParaRPr>
          </a:p>
        </p:txBody>
      </p:sp>
      <p:sp>
        <p:nvSpPr>
          <p:cNvPr id="414" name="Google Shape;414;p71"/>
          <p:cNvSpPr txBox="1">
            <a:spLocks noGrp="1"/>
          </p:cNvSpPr>
          <p:nvPr>
            <p:ph type="body" idx="1"/>
          </p:nvPr>
        </p:nvSpPr>
        <p:spPr>
          <a:xfrm>
            <a:off x="442925" y="1036325"/>
            <a:ext cx="113775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600"/>
              <a:buFont typeface="Arial"/>
              <a:buNone/>
            </a:pPr>
            <a:r>
              <a:rPr lang="en-GB" sz="1500" dirty="0"/>
              <a:t>Investigate the distribution of </a:t>
            </a:r>
            <a:r>
              <a:rPr lang="en-GB" sz="1500" u="sng" dirty="0"/>
              <a:t>YTD</a:t>
            </a:r>
            <a:r>
              <a:rPr lang="en-GB" sz="1500" dirty="0"/>
              <a:t> revenue, clients, margin, and products, through the lens of clients’ length of relationship (number of months between first and last transaction) and clients’ revenue</a:t>
            </a:r>
            <a:endParaRPr sz="1500" dirty="0"/>
          </a:p>
          <a:p>
            <a:pPr marL="0" lvl="0" indent="0" algn="l" rtl="0">
              <a:spcBef>
                <a:spcPts val="600"/>
              </a:spcBef>
              <a:spcAft>
                <a:spcPts val="0"/>
              </a:spcAft>
              <a:buClr>
                <a:schemeClr val="accent1"/>
              </a:buClr>
              <a:buSzPts val="1600"/>
              <a:buFont typeface="Arial"/>
              <a:buNone/>
            </a:pPr>
            <a:endParaRPr sz="1500" b="1" dirty="0">
              <a:solidFill>
                <a:schemeClr val="accent1"/>
              </a:solidFill>
            </a:endParaRPr>
          </a:p>
          <a:p>
            <a:pPr marL="0" lvl="0" indent="0" algn="l" rtl="0">
              <a:spcBef>
                <a:spcPts val="600"/>
              </a:spcBef>
              <a:spcAft>
                <a:spcPts val="0"/>
              </a:spcAft>
              <a:buClr>
                <a:schemeClr val="accent1"/>
              </a:buClr>
              <a:buSzPts val="1600"/>
              <a:buFont typeface="Arial"/>
              <a:buNone/>
            </a:pPr>
            <a:r>
              <a:rPr lang="en-GB" sz="1500" b="1" dirty="0">
                <a:solidFill>
                  <a:schemeClr val="accent1"/>
                </a:solidFill>
              </a:rPr>
              <a:t>Available filters	</a:t>
            </a:r>
            <a:r>
              <a:rPr lang="en-GB" sz="1500" dirty="0"/>
              <a:t>Fiscal Year, Month</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Population		</a:t>
            </a:r>
            <a:r>
              <a:rPr lang="en-GB" sz="1500" dirty="0"/>
              <a:t>All clients YTD since the selection of the month and year.</a:t>
            </a:r>
            <a:endParaRPr sz="1500" dirty="0"/>
          </a:p>
          <a:p>
            <a:pPr marL="0" lvl="0" indent="0" algn="l" rtl="0">
              <a:spcBef>
                <a:spcPts val="600"/>
              </a:spcBef>
              <a:spcAft>
                <a:spcPts val="0"/>
              </a:spcAft>
              <a:buClr>
                <a:schemeClr val="accent1"/>
              </a:buClr>
              <a:buSzPts val="1600"/>
              <a:buFont typeface="Arial"/>
              <a:buNone/>
            </a:pPr>
            <a:r>
              <a:rPr lang="en-GB" sz="1500" b="1" dirty="0">
                <a:solidFill>
                  <a:schemeClr val="accent1"/>
                </a:solidFill>
              </a:rPr>
              <a:t>Core chart		</a:t>
            </a:r>
            <a:endParaRPr sz="1500" b="1" dirty="0">
              <a:solidFill>
                <a:schemeClr val="accent1"/>
              </a:solidFill>
            </a:endParaRPr>
          </a:p>
          <a:p>
            <a:pPr marL="457200" lvl="0" indent="-323850" algn="l" rtl="0">
              <a:spcBef>
                <a:spcPts val="600"/>
              </a:spcBef>
              <a:spcAft>
                <a:spcPts val="0"/>
              </a:spcAft>
              <a:buSzPts val="1500"/>
              <a:buChar char="•"/>
            </a:pPr>
            <a:r>
              <a:rPr lang="en-GB" sz="1500" dirty="0"/>
              <a:t>Bubble chart with </a:t>
            </a:r>
            <a:r>
              <a:rPr lang="en-GB" sz="1500" u="sng" dirty="0"/>
              <a:t>both</a:t>
            </a:r>
            <a:r>
              <a:rPr lang="en-GB" sz="1500" dirty="0"/>
              <a:t> the YTD percentage revenue and number of clients</a:t>
            </a:r>
            <a:endParaRPr sz="1500" dirty="0"/>
          </a:p>
          <a:p>
            <a:pPr marL="457200" lvl="0" indent="-323850" algn="l" rtl="0">
              <a:spcBef>
                <a:spcPts val="0"/>
              </a:spcBef>
              <a:spcAft>
                <a:spcPts val="0"/>
              </a:spcAft>
              <a:buSzPts val="1500"/>
              <a:buChar char="•"/>
            </a:pPr>
            <a:r>
              <a:rPr lang="en-GB" sz="1500" dirty="0"/>
              <a:t>X axis is length of relationship of </a:t>
            </a:r>
            <a:r>
              <a:rPr lang="en-GB" sz="1500" u="sng" dirty="0"/>
              <a:t>all clients</a:t>
            </a:r>
            <a:r>
              <a:rPr lang="en-GB" sz="1500" dirty="0"/>
              <a:t> up to the selected fiscal year and month banded in quintiles and displayed as the range of number of months</a:t>
            </a:r>
            <a:endParaRPr sz="1500" dirty="0"/>
          </a:p>
          <a:p>
            <a:pPr marL="457200" lvl="0" indent="-323850" algn="l" rtl="0">
              <a:spcBef>
                <a:spcPts val="0"/>
              </a:spcBef>
              <a:spcAft>
                <a:spcPts val="0"/>
              </a:spcAft>
              <a:buSzPts val="1500"/>
              <a:buChar char="•"/>
            </a:pPr>
            <a:r>
              <a:rPr lang="en-GB" sz="1500" dirty="0"/>
              <a:t>Y axis is the total revenue of </a:t>
            </a:r>
            <a:r>
              <a:rPr lang="en-GB" sz="1500" u="sng" dirty="0"/>
              <a:t>all clients</a:t>
            </a:r>
            <a:r>
              <a:rPr lang="en-GB" sz="1500" dirty="0"/>
              <a:t> up to the selected fiscal year and month banded in quintiles and displayed as displayed as range of total revenue</a:t>
            </a:r>
            <a:endParaRPr sz="1500" dirty="0"/>
          </a:p>
          <a:p>
            <a:pPr marL="457200" lvl="0" indent="0" algn="l" rtl="0">
              <a:lnSpc>
                <a:spcPct val="115000"/>
              </a:lnSpc>
              <a:spcBef>
                <a:spcPts val="1200"/>
              </a:spcBef>
              <a:spcAft>
                <a:spcPts val="0"/>
              </a:spcAft>
              <a:buNone/>
            </a:pPr>
            <a:r>
              <a:rPr lang="en-GB" sz="1500" dirty="0"/>
              <a:t>Card to show, upon selection of an area of the bubble chart, the number of clients and revenue and percentage variance with the same period for the previous YTD. Also, should show the percentage of clients and revenue and percentage point difference with the same period for the previous YTD. </a:t>
            </a:r>
            <a:endParaRPr sz="1500" dirty="0"/>
          </a:p>
          <a:p>
            <a:pPr marL="457200" lvl="0" indent="0" algn="l" rtl="0">
              <a:lnSpc>
                <a:spcPct val="115000"/>
              </a:lnSpc>
              <a:spcBef>
                <a:spcPts val="1200"/>
              </a:spcBef>
              <a:spcAft>
                <a:spcPts val="0"/>
              </a:spcAft>
              <a:buNone/>
            </a:pPr>
            <a:endParaRPr sz="1500" dirty="0"/>
          </a:p>
          <a:p>
            <a:pPr marL="457200" lvl="0" indent="0" algn="l" rtl="0">
              <a:lnSpc>
                <a:spcPct val="115000"/>
              </a:lnSpc>
              <a:spcBef>
                <a:spcPts val="1200"/>
              </a:spcBef>
              <a:spcAft>
                <a:spcPts val="0"/>
              </a:spcAft>
              <a:buNone/>
            </a:pPr>
            <a:r>
              <a:rPr lang="en-GB" sz="1500" i="1" dirty="0"/>
              <a:t>Please note that the X and Y values are calculated on the whole population up to the selected month and clients X and Y values are calculated on their whole purchasing history up to the selected month</a:t>
            </a:r>
            <a:endParaRPr sz="1500" i="1" dirty="0"/>
          </a:p>
          <a:p>
            <a:pPr marL="457200" lvl="0" indent="0" algn="l" rtl="0">
              <a:spcBef>
                <a:spcPts val="1200"/>
              </a:spcBef>
              <a:spcAft>
                <a:spcPts val="0"/>
              </a:spcAft>
              <a:buClr>
                <a:schemeClr val="dk1"/>
              </a:buClr>
              <a:buSzPts val="1100"/>
              <a:buFont typeface="Arial"/>
              <a:buNone/>
            </a:pPr>
            <a:endParaRPr sz="1500" dirty="0"/>
          </a:p>
          <a:p>
            <a:pPr marL="0" lvl="0" indent="0" algn="l" rtl="0">
              <a:spcBef>
                <a:spcPts val="600"/>
              </a:spcBef>
              <a:spcAft>
                <a:spcPts val="0"/>
              </a:spcAft>
              <a:buClr>
                <a:schemeClr val="dk1"/>
              </a:buClr>
              <a:buSzPts val="1100"/>
              <a:buFont typeface="Arial"/>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Clr>
                <a:schemeClr val="dk1"/>
              </a:buClr>
              <a:buSzPts val="1100"/>
              <a:buFont typeface="Arial"/>
              <a:buNone/>
            </a:pPr>
            <a:endParaRPr sz="1500" b="1" dirty="0">
              <a:solidFill>
                <a:schemeClr val="accent1"/>
              </a:solidFill>
            </a:endParaRPr>
          </a:p>
          <a:p>
            <a:pPr marL="0" lvl="0" indent="0" algn="l" rtl="0">
              <a:spcBef>
                <a:spcPts val="600"/>
              </a:spcBef>
              <a:spcAft>
                <a:spcPts val="600"/>
              </a:spcAft>
              <a:buClr>
                <a:schemeClr val="accent1"/>
              </a:buClr>
              <a:buSzPts val="1600"/>
              <a:buFont typeface="Arial"/>
              <a:buNone/>
            </a:pPr>
            <a:endParaRPr sz="1500" b="1" dirty="0">
              <a:solidFill>
                <a:schemeClr val="accent1"/>
              </a:solidFill>
            </a:endParaRPr>
          </a:p>
        </p:txBody>
      </p:sp>
      <p:sp>
        <p:nvSpPr>
          <p:cNvPr id="415" name="Google Shape;415;p71"/>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2"/>
          <p:cNvSpPr txBox="1">
            <a:spLocks noGrp="1"/>
          </p:cNvSpPr>
          <p:nvPr>
            <p:ph type="title"/>
          </p:nvPr>
        </p:nvSpPr>
        <p:spPr>
          <a:xfrm>
            <a:off x="442950" y="428625"/>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Client distribution by length of relationship and revenue</a:t>
            </a:r>
            <a:endParaRPr sz="3200" b="0" i="0" u="none" strike="noStrike" cap="none">
              <a:solidFill>
                <a:schemeClr val="dk1"/>
              </a:solidFill>
              <a:latin typeface="Georgia"/>
              <a:ea typeface="Georgia"/>
              <a:cs typeface="Georgia"/>
              <a:sym typeface="Georgia"/>
            </a:endParaRPr>
          </a:p>
        </p:txBody>
      </p:sp>
      <p:sp>
        <p:nvSpPr>
          <p:cNvPr id="422" name="Google Shape;422;p72"/>
          <p:cNvSpPr txBox="1">
            <a:spLocks noGrp="1"/>
          </p:cNvSpPr>
          <p:nvPr>
            <p:ph type="body" idx="1"/>
          </p:nvPr>
        </p:nvSpPr>
        <p:spPr>
          <a:xfrm>
            <a:off x="442925" y="1036325"/>
            <a:ext cx="56532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GB" sz="1300" b="1">
                <a:solidFill>
                  <a:schemeClr val="accent1"/>
                </a:solidFill>
              </a:rPr>
              <a:t>Bonus chart 1 (table)</a:t>
            </a:r>
            <a:endParaRPr sz="1300" b="1">
              <a:solidFill>
                <a:schemeClr val="accent1"/>
              </a:solidFill>
            </a:endParaRPr>
          </a:p>
          <a:p>
            <a:pPr marL="457200" lvl="0" indent="0" algn="l" rtl="0">
              <a:spcBef>
                <a:spcPts val="600"/>
              </a:spcBef>
              <a:spcAft>
                <a:spcPts val="0"/>
              </a:spcAft>
              <a:buClr>
                <a:schemeClr val="dk1"/>
              </a:buClr>
              <a:buSzPts val="1100"/>
              <a:buFont typeface="Arial"/>
              <a:buNone/>
            </a:pPr>
            <a:r>
              <a:rPr lang="en-GB" sz="1300"/>
              <a:t>Rows: 	Client revenue quintile</a:t>
            </a:r>
            <a:endParaRPr sz="1300"/>
          </a:p>
          <a:p>
            <a:pPr marL="457200" lvl="0" indent="0" algn="l" rtl="0">
              <a:spcBef>
                <a:spcPts val="600"/>
              </a:spcBef>
              <a:spcAft>
                <a:spcPts val="0"/>
              </a:spcAft>
              <a:buClr>
                <a:schemeClr val="dk1"/>
              </a:buClr>
              <a:buSzPts val="1100"/>
              <a:buFont typeface="Arial"/>
              <a:buNone/>
            </a:pPr>
            <a:r>
              <a:rPr lang="en-GB" sz="1300"/>
              <a:t>Values: 	1) Average of distinct number of product subcategories </a:t>
            </a:r>
            <a:endParaRPr sz="1300"/>
          </a:p>
          <a:p>
            <a:pPr marL="457200" lvl="0" indent="0" algn="l" rtl="0">
              <a:spcBef>
                <a:spcPts val="600"/>
              </a:spcBef>
              <a:spcAft>
                <a:spcPts val="0"/>
              </a:spcAft>
              <a:buClr>
                <a:schemeClr val="dk1"/>
              </a:buClr>
              <a:buSzPts val="1100"/>
              <a:buFont typeface="Arial"/>
              <a:buNone/>
            </a:pPr>
            <a:r>
              <a:rPr lang="en-GB" sz="1300"/>
              <a:t> 		2) Average of distinct number of product categories</a:t>
            </a:r>
            <a:endParaRPr sz="1300"/>
          </a:p>
          <a:p>
            <a:pPr marL="0" lvl="0" indent="0" algn="l" rtl="0">
              <a:spcBef>
                <a:spcPts val="600"/>
              </a:spcBef>
              <a:spcAft>
                <a:spcPts val="0"/>
              </a:spcAft>
              <a:buNone/>
            </a:pPr>
            <a:r>
              <a:rPr lang="en-GB" sz="1300"/>
              <a:t>			3) Client value margin</a:t>
            </a:r>
            <a:endParaRPr sz="1300"/>
          </a:p>
          <a:p>
            <a:pPr marL="0" lvl="0" indent="0" algn="l" rtl="0">
              <a:spcBef>
                <a:spcPts val="600"/>
              </a:spcBef>
              <a:spcAft>
                <a:spcPts val="0"/>
              </a:spcAft>
              <a:buNone/>
            </a:pPr>
            <a:endParaRPr sz="1300"/>
          </a:p>
          <a:p>
            <a:pPr marL="0" lvl="0" indent="0" algn="l" rtl="0">
              <a:spcBef>
                <a:spcPts val="600"/>
              </a:spcBef>
              <a:spcAft>
                <a:spcPts val="0"/>
              </a:spcAft>
              <a:buNone/>
            </a:pPr>
            <a:r>
              <a:rPr lang="en-GB" sz="1300" b="1">
                <a:solidFill>
                  <a:schemeClr val="accent1"/>
                </a:solidFill>
              </a:rPr>
              <a:t>Bonus chart 1a (table)</a:t>
            </a:r>
            <a:endParaRPr sz="1300" b="1">
              <a:solidFill>
                <a:schemeClr val="accent1"/>
              </a:solidFill>
            </a:endParaRPr>
          </a:p>
          <a:p>
            <a:pPr marL="457200" lvl="0" indent="0" algn="l" rtl="0">
              <a:spcBef>
                <a:spcPts val="600"/>
              </a:spcBef>
              <a:spcAft>
                <a:spcPts val="0"/>
              </a:spcAft>
              <a:buNone/>
            </a:pPr>
            <a:r>
              <a:rPr lang="en-GB" sz="1300"/>
              <a:t>Rows: 	Client revenue quintile</a:t>
            </a:r>
            <a:endParaRPr sz="1300"/>
          </a:p>
          <a:p>
            <a:pPr marL="457200" lvl="0" indent="0" algn="l" rtl="0">
              <a:spcBef>
                <a:spcPts val="600"/>
              </a:spcBef>
              <a:spcAft>
                <a:spcPts val="0"/>
              </a:spcAft>
              <a:buNone/>
            </a:pPr>
            <a:r>
              <a:rPr lang="en-GB" sz="1300"/>
              <a:t>Columns:	Product Category</a:t>
            </a:r>
            <a:endParaRPr sz="1300"/>
          </a:p>
          <a:p>
            <a:pPr marL="457200" lvl="0" indent="0" algn="l" rtl="0">
              <a:spcBef>
                <a:spcPts val="600"/>
              </a:spcBef>
              <a:spcAft>
                <a:spcPts val="0"/>
              </a:spcAft>
              <a:buNone/>
            </a:pPr>
            <a:r>
              <a:rPr lang="en-GB" sz="1300"/>
              <a:t>Values: 	1) Revenue and margin by category</a:t>
            </a:r>
            <a:endParaRPr sz="1300"/>
          </a:p>
          <a:p>
            <a:pPr marL="457200" lvl="0" indent="0" algn="l" rtl="0">
              <a:spcBef>
                <a:spcPts val="600"/>
              </a:spcBef>
              <a:spcAft>
                <a:spcPts val="0"/>
              </a:spcAft>
              <a:buNone/>
            </a:pPr>
            <a:r>
              <a:rPr lang="en-GB" sz="1300"/>
              <a:t>		2) Percentage difference with the same segment YTD</a:t>
            </a:r>
            <a:endParaRPr sz="1300"/>
          </a:p>
          <a:p>
            <a:pPr marL="914400" lvl="0" indent="457200" algn="l" rtl="0">
              <a:spcBef>
                <a:spcPts val="600"/>
              </a:spcBef>
              <a:spcAft>
                <a:spcPts val="0"/>
              </a:spcAft>
              <a:buNone/>
            </a:pPr>
            <a:r>
              <a:rPr lang="en-GB" sz="1300"/>
              <a:t>    previous year</a:t>
            </a:r>
            <a:endParaRPr sz="1300"/>
          </a:p>
          <a:p>
            <a:pPr marL="457200" lvl="0" indent="0" algn="l" rtl="0">
              <a:spcBef>
                <a:spcPts val="600"/>
              </a:spcBef>
              <a:spcAft>
                <a:spcPts val="0"/>
              </a:spcAft>
              <a:buNone/>
            </a:pPr>
            <a:endParaRPr sz="1300"/>
          </a:p>
          <a:p>
            <a:pPr marL="457200" lvl="0" indent="0" algn="l" rtl="0">
              <a:spcBef>
                <a:spcPts val="600"/>
              </a:spcBef>
              <a:spcAft>
                <a:spcPts val="0"/>
              </a:spcAft>
              <a:buNone/>
            </a:pPr>
            <a:endParaRPr sz="1300"/>
          </a:p>
          <a:p>
            <a:pPr marL="0" lvl="0" indent="0" algn="l" rtl="0">
              <a:spcBef>
                <a:spcPts val="600"/>
              </a:spcBef>
              <a:spcAft>
                <a:spcPts val="0"/>
              </a:spcAft>
              <a:buNone/>
            </a:pPr>
            <a:endParaRPr sz="1300"/>
          </a:p>
          <a:p>
            <a:pPr marL="0" lvl="0" indent="0" algn="l" rtl="0">
              <a:spcBef>
                <a:spcPts val="600"/>
              </a:spcBef>
              <a:spcAft>
                <a:spcPts val="0"/>
              </a:spcAft>
              <a:buNone/>
            </a:pPr>
            <a:endParaRPr sz="1300"/>
          </a:p>
          <a:p>
            <a:pPr marL="0" lvl="0" indent="0" algn="l" rtl="0">
              <a:spcBef>
                <a:spcPts val="600"/>
              </a:spcBef>
              <a:spcAft>
                <a:spcPts val="0"/>
              </a:spcAft>
              <a:buNone/>
            </a:pPr>
            <a:endParaRPr sz="1300"/>
          </a:p>
          <a:p>
            <a:pPr marL="0" lvl="0" indent="0" algn="l" rtl="0">
              <a:spcBef>
                <a:spcPts val="600"/>
              </a:spcBef>
              <a:spcAft>
                <a:spcPts val="0"/>
              </a:spcAft>
              <a:buClr>
                <a:schemeClr val="dk1"/>
              </a:buClr>
              <a:buSzPts val="1100"/>
              <a:buFont typeface="Arial"/>
              <a:buNone/>
            </a:pPr>
            <a:endParaRPr sz="1300" b="1">
              <a:solidFill>
                <a:schemeClr val="accent1"/>
              </a:solidFill>
            </a:endParaRPr>
          </a:p>
          <a:p>
            <a:pPr marL="0" lvl="0" indent="0" algn="l" rtl="0">
              <a:spcBef>
                <a:spcPts val="600"/>
              </a:spcBef>
              <a:spcAft>
                <a:spcPts val="600"/>
              </a:spcAft>
              <a:buClr>
                <a:schemeClr val="accent1"/>
              </a:buClr>
              <a:buSzPts val="1600"/>
              <a:buFont typeface="Arial"/>
              <a:buNone/>
            </a:pPr>
            <a:endParaRPr sz="1300" b="1">
              <a:solidFill>
                <a:schemeClr val="accent1"/>
              </a:solidFill>
            </a:endParaRPr>
          </a:p>
        </p:txBody>
      </p:sp>
      <p:sp>
        <p:nvSpPr>
          <p:cNvPr id="423" name="Google Shape;423;p72"/>
          <p:cNvSpPr txBox="1">
            <a:spLocks noGrp="1"/>
          </p:cNvSpPr>
          <p:nvPr>
            <p:ph type="sldNum" idx="12"/>
          </p:nvPr>
        </p:nvSpPr>
        <p:spPr>
          <a:xfrm>
            <a:off x="8218489" y="6492240"/>
            <a:ext cx="3530700" cy="13710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75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24" name="Google Shape;424;p72"/>
          <p:cNvSpPr txBox="1">
            <a:spLocks noGrp="1"/>
          </p:cNvSpPr>
          <p:nvPr>
            <p:ph type="body" idx="1"/>
          </p:nvPr>
        </p:nvSpPr>
        <p:spPr>
          <a:xfrm>
            <a:off x="6081725" y="1036325"/>
            <a:ext cx="56532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300" b="1" dirty="0">
                <a:solidFill>
                  <a:schemeClr val="accent1"/>
                </a:solidFill>
              </a:rPr>
              <a:t>Bonus chart 2 (table)</a:t>
            </a:r>
            <a:endParaRPr sz="1300" b="1" dirty="0">
              <a:solidFill>
                <a:schemeClr val="accent1"/>
              </a:solidFill>
            </a:endParaRPr>
          </a:p>
          <a:p>
            <a:pPr marL="457200" lvl="0" indent="0" algn="l" rtl="0">
              <a:spcBef>
                <a:spcPts val="600"/>
              </a:spcBef>
              <a:spcAft>
                <a:spcPts val="0"/>
              </a:spcAft>
              <a:buNone/>
            </a:pPr>
            <a:r>
              <a:rPr lang="en-GB" sz="1300" dirty="0"/>
              <a:t>Rows: 	Length of relationship quintile</a:t>
            </a:r>
            <a:endParaRPr sz="1300" dirty="0"/>
          </a:p>
          <a:p>
            <a:pPr marL="457200" lvl="0" indent="0" algn="l" rtl="0">
              <a:spcBef>
                <a:spcPts val="600"/>
              </a:spcBef>
              <a:spcAft>
                <a:spcPts val="0"/>
              </a:spcAft>
              <a:buNone/>
            </a:pPr>
            <a:r>
              <a:rPr lang="en-GB" sz="1300" dirty="0"/>
              <a:t>Values: 	1) Average of distinct number of product subcategories </a:t>
            </a:r>
            <a:endParaRPr sz="1300" dirty="0"/>
          </a:p>
          <a:p>
            <a:pPr marL="457200" lvl="0" indent="0" algn="l" rtl="0">
              <a:spcBef>
                <a:spcPts val="600"/>
              </a:spcBef>
              <a:spcAft>
                <a:spcPts val="0"/>
              </a:spcAft>
              <a:buNone/>
            </a:pPr>
            <a:r>
              <a:rPr lang="en-GB" sz="1300" dirty="0"/>
              <a:t> 		2) Average of distinct number of product categories</a:t>
            </a:r>
            <a:endParaRPr sz="1300" dirty="0"/>
          </a:p>
          <a:p>
            <a:pPr marL="0" lvl="0" indent="0" algn="l" rtl="0">
              <a:spcBef>
                <a:spcPts val="600"/>
              </a:spcBef>
              <a:spcAft>
                <a:spcPts val="0"/>
              </a:spcAft>
              <a:buNone/>
            </a:pPr>
            <a:r>
              <a:rPr lang="en-GB" sz="1300" dirty="0"/>
              <a:t>			3) Client value margin</a:t>
            </a:r>
            <a:endParaRPr sz="1300" dirty="0"/>
          </a:p>
          <a:p>
            <a:pPr marL="0" lvl="0" indent="0" algn="l" rtl="0">
              <a:spcBef>
                <a:spcPts val="600"/>
              </a:spcBef>
              <a:spcAft>
                <a:spcPts val="0"/>
              </a:spcAft>
              <a:buNone/>
            </a:pPr>
            <a:endParaRPr sz="1300" dirty="0"/>
          </a:p>
          <a:p>
            <a:pPr marL="0" lvl="0" indent="0" algn="l" rtl="0">
              <a:spcBef>
                <a:spcPts val="600"/>
              </a:spcBef>
              <a:spcAft>
                <a:spcPts val="0"/>
              </a:spcAft>
              <a:buNone/>
            </a:pPr>
            <a:r>
              <a:rPr lang="en-GB" sz="1300" b="1" dirty="0">
                <a:solidFill>
                  <a:schemeClr val="accent1"/>
                </a:solidFill>
              </a:rPr>
              <a:t>Bonus chart 2a (table)</a:t>
            </a:r>
            <a:endParaRPr sz="1300" b="1" dirty="0">
              <a:solidFill>
                <a:schemeClr val="accent1"/>
              </a:solidFill>
            </a:endParaRPr>
          </a:p>
          <a:p>
            <a:pPr marL="457200" lvl="0" indent="0" algn="l" rtl="0">
              <a:spcBef>
                <a:spcPts val="600"/>
              </a:spcBef>
              <a:spcAft>
                <a:spcPts val="0"/>
              </a:spcAft>
              <a:buNone/>
            </a:pPr>
            <a:r>
              <a:rPr lang="en-GB" sz="1300" dirty="0"/>
              <a:t>Rows: 	Length of relationship quintile</a:t>
            </a:r>
            <a:endParaRPr sz="1300" dirty="0"/>
          </a:p>
          <a:p>
            <a:pPr marL="457200" lvl="0" indent="0" algn="l" rtl="0">
              <a:spcBef>
                <a:spcPts val="600"/>
              </a:spcBef>
              <a:spcAft>
                <a:spcPts val="0"/>
              </a:spcAft>
              <a:buNone/>
            </a:pPr>
            <a:r>
              <a:rPr lang="en-GB" sz="1300" dirty="0"/>
              <a:t>Columns:	Product Category</a:t>
            </a:r>
            <a:endParaRPr sz="1300" dirty="0"/>
          </a:p>
          <a:p>
            <a:pPr marL="457200" lvl="0" indent="0" algn="l" rtl="0">
              <a:spcBef>
                <a:spcPts val="600"/>
              </a:spcBef>
              <a:spcAft>
                <a:spcPts val="0"/>
              </a:spcAft>
              <a:buNone/>
            </a:pPr>
            <a:r>
              <a:rPr lang="en-GB" sz="1300" dirty="0"/>
              <a:t>Values: 	1) Revenue and margin by category</a:t>
            </a:r>
            <a:endParaRPr sz="1300" dirty="0"/>
          </a:p>
          <a:p>
            <a:pPr marL="457200" lvl="0" indent="0" algn="l" rtl="0">
              <a:spcBef>
                <a:spcPts val="600"/>
              </a:spcBef>
              <a:spcAft>
                <a:spcPts val="0"/>
              </a:spcAft>
              <a:buNone/>
            </a:pPr>
            <a:r>
              <a:rPr lang="en-GB" sz="1300" dirty="0"/>
              <a:t>		2) Percentage difference with the same segment YTD </a:t>
            </a:r>
            <a:endParaRPr sz="1300" dirty="0"/>
          </a:p>
          <a:p>
            <a:pPr marL="1371600" lvl="0" indent="0" algn="l" rtl="0">
              <a:spcBef>
                <a:spcPts val="600"/>
              </a:spcBef>
              <a:spcAft>
                <a:spcPts val="0"/>
              </a:spcAft>
              <a:buNone/>
            </a:pPr>
            <a:r>
              <a:rPr lang="en-GB" sz="1300" dirty="0"/>
              <a:t>    previous year</a:t>
            </a:r>
            <a:endParaRPr sz="1300" dirty="0"/>
          </a:p>
          <a:p>
            <a:pPr marL="457200" lvl="0" indent="0" algn="l" rtl="0">
              <a:spcBef>
                <a:spcPts val="600"/>
              </a:spcBef>
              <a:spcAft>
                <a:spcPts val="0"/>
              </a:spcAft>
              <a:buNone/>
            </a:pPr>
            <a:endParaRPr sz="1300" dirty="0"/>
          </a:p>
          <a:p>
            <a:pPr marL="457200" lvl="0" indent="0" algn="l" rtl="0">
              <a:spcBef>
                <a:spcPts val="600"/>
              </a:spcBef>
              <a:spcAft>
                <a:spcPts val="0"/>
              </a:spcAft>
              <a:buNone/>
            </a:pPr>
            <a:endParaRPr sz="1300" dirty="0"/>
          </a:p>
          <a:p>
            <a:pPr marL="457200" lvl="0" indent="0" algn="l" rtl="0">
              <a:spcBef>
                <a:spcPts val="600"/>
              </a:spcBef>
              <a:spcAft>
                <a:spcPts val="0"/>
              </a:spcAft>
              <a:buNone/>
            </a:pPr>
            <a:endParaRPr sz="1300" dirty="0"/>
          </a:p>
          <a:p>
            <a:pPr marL="457200" lvl="0" indent="0" algn="l" rtl="0">
              <a:spcBef>
                <a:spcPts val="600"/>
              </a:spcBef>
              <a:spcAft>
                <a:spcPts val="0"/>
              </a:spcAft>
              <a:buNone/>
            </a:pPr>
            <a:endParaRPr sz="1300" dirty="0"/>
          </a:p>
          <a:p>
            <a:pPr marL="0" lvl="0" indent="0" algn="l" rtl="0">
              <a:spcBef>
                <a:spcPts val="600"/>
              </a:spcBef>
              <a:spcAft>
                <a:spcPts val="0"/>
              </a:spcAft>
              <a:buNone/>
            </a:pPr>
            <a:endParaRPr sz="1300" dirty="0"/>
          </a:p>
          <a:p>
            <a:pPr marL="0" lvl="0" indent="0" algn="l" rtl="0">
              <a:spcBef>
                <a:spcPts val="600"/>
              </a:spcBef>
              <a:spcAft>
                <a:spcPts val="0"/>
              </a:spcAft>
              <a:buNone/>
            </a:pPr>
            <a:endParaRPr sz="1300" dirty="0"/>
          </a:p>
          <a:p>
            <a:pPr marL="0" lvl="0" indent="0" algn="l" rtl="0">
              <a:spcBef>
                <a:spcPts val="600"/>
              </a:spcBef>
              <a:spcAft>
                <a:spcPts val="0"/>
              </a:spcAft>
              <a:buNone/>
            </a:pPr>
            <a:endParaRPr sz="1300" dirty="0"/>
          </a:p>
          <a:p>
            <a:pPr marL="0" lvl="0" indent="0" algn="l" rtl="0">
              <a:spcBef>
                <a:spcPts val="600"/>
              </a:spcBef>
              <a:spcAft>
                <a:spcPts val="0"/>
              </a:spcAft>
              <a:buClr>
                <a:schemeClr val="dk1"/>
              </a:buClr>
              <a:buSzPts val="1100"/>
              <a:buFont typeface="Arial"/>
              <a:buNone/>
            </a:pPr>
            <a:endParaRPr sz="1300" b="1" dirty="0">
              <a:solidFill>
                <a:schemeClr val="accent1"/>
              </a:solidFill>
            </a:endParaRPr>
          </a:p>
          <a:p>
            <a:pPr marL="0" lvl="0" indent="0" algn="l" rtl="0">
              <a:spcBef>
                <a:spcPts val="600"/>
              </a:spcBef>
              <a:spcAft>
                <a:spcPts val="600"/>
              </a:spcAft>
              <a:buClr>
                <a:schemeClr val="accent1"/>
              </a:buClr>
              <a:buSzPts val="1600"/>
              <a:buFont typeface="Arial"/>
              <a:buNone/>
            </a:pPr>
            <a:endParaRPr sz="1300" b="1"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3"/>
          <p:cNvSpPr txBox="1">
            <a:spLocks noGrp="1"/>
          </p:cNvSpPr>
          <p:nvPr>
            <p:ph type="sldNum" idx="12"/>
          </p:nvPr>
        </p:nvSpPr>
        <p:spPr>
          <a:xfrm>
            <a:off x="8218489" y="6492240"/>
            <a:ext cx="3530700" cy="1371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750" b="0" i="0" u="none" strike="noStrike" kern="0" cap="none" spc="0" normalizeH="0" baseline="0" noProof="0">
              <a:ln>
                <a:noFill/>
              </a:ln>
              <a:solidFill>
                <a:srgbClr val="000000"/>
              </a:solidFill>
              <a:effectLst/>
              <a:uLnTx/>
              <a:uFillTx/>
              <a:latin typeface="Arial"/>
              <a:cs typeface="Arial"/>
              <a:sym typeface="Arial"/>
            </a:endParaRPr>
          </a:p>
        </p:txBody>
      </p:sp>
      <p:pic>
        <p:nvPicPr>
          <p:cNvPr id="431" name="Google Shape;431;p73"/>
          <p:cNvPicPr preferRelativeResize="0"/>
          <p:nvPr/>
        </p:nvPicPr>
        <p:blipFill>
          <a:blip r:embed="rId3">
            <a:alphaModFix/>
          </a:blip>
          <a:stretch>
            <a:fillRect/>
          </a:stretch>
        </p:blipFill>
        <p:spPr>
          <a:xfrm>
            <a:off x="2576518" y="1576800"/>
            <a:ext cx="2752532" cy="2461550"/>
          </a:xfrm>
          <a:prstGeom prst="rect">
            <a:avLst/>
          </a:prstGeom>
          <a:noFill/>
          <a:ln>
            <a:noFill/>
          </a:ln>
        </p:spPr>
      </p:pic>
      <p:cxnSp>
        <p:nvCxnSpPr>
          <p:cNvPr id="432" name="Google Shape;432;p73"/>
          <p:cNvCxnSpPr/>
          <p:nvPr/>
        </p:nvCxnSpPr>
        <p:spPr>
          <a:xfrm>
            <a:off x="2417250" y="1884375"/>
            <a:ext cx="7500" cy="204390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73"/>
          <p:cNvCxnSpPr/>
          <p:nvPr/>
        </p:nvCxnSpPr>
        <p:spPr>
          <a:xfrm>
            <a:off x="2745050" y="4117875"/>
            <a:ext cx="2491500" cy="1200"/>
          </a:xfrm>
          <a:prstGeom prst="straightConnector1">
            <a:avLst/>
          </a:prstGeom>
          <a:noFill/>
          <a:ln w="9525" cap="flat" cmpd="sng">
            <a:solidFill>
              <a:schemeClr val="dk2"/>
            </a:solidFill>
            <a:prstDash val="solid"/>
            <a:round/>
            <a:headEnd type="none" w="med" len="med"/>
            <a:tailEnd type="none" w="med" len="med"/>
          </a:ln>
        </p:spPr>
      </p:cxnSp>
      <p:sp>
        <p:nvSpPr>
          <p:cNvPr id="434" name="Google Shape;434;p73"/>
          <p:cNvSpPr txBox="1"/>
          <p:nvPr/>
        </p:nvSpPr>
        <p:spPr>
          <a:xfrm rot="-5400000">
            <a:off x="1598050" y="2764575"/>
            <a:ext cx="1234800" cy="2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0" i="0" u="none" strike="noStrike" kern="0" cap="none" spc="0" normalizeH="0" baseline="0" noProof="0">
                <a:ln>
                  <a:noFill/>
                </a:ln>
                <a:solidFill>
                  <a:srgbClr val="000000"/>
                </a:solidFill>
                <a:effectLst/>
                <a:uLnTx/>
                <a:uFillTx/>
                <a:latin typeface="Arial"/>
                <a:cs typeface="Arial"/>
                <a:sym typeface="Arial"/>
              </a:rPr>
              <a:t>Revenue quintile</a:t>
            </a:r>
            <a:endParaRPr kumimoji="0" sz="1100" b="0" i="0" u="none" strike="noStrike" kern="0" cap="none" spc="0" normalizeH="0" baseline="0" noProof="0">
              <a:ln>
                <a:noFill/>
              </a:ln>
              <a:solidFill>
                <a:srgbClr val="000000"/>
              </a:solidFill>
              <a:effectLst/>
              <a:uLnTx/>
              <a:uFillTx/>
              <a:latin typeface="Arial"/>
              <a:cs typeface="Arial"/>
              <a:sym typeface="Arial"/>
            </a:endParaRPr>
          </a:p>
        </p:txBody>
      </p:sp>
      <p:sp>
        <p:nvSpPr>
          <p:cNvPr id="435" name="Google Shape;435;p73"/>
          <p:cNvSpPr txBox="1"/>
          <p:nvPr/>
        </p:nvSpPr>
        <p:spPr>
          <a:xfrm>
            <a:off x="3013600" y="4166825"/>
            <a:ext cx="2038200" cy="32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Arial"/>
                <a:cs typeface="Arial"/>
                <a:sym typeface="Arial"/>
              </a:rPr>
              <a:t>Length of relationship quintile </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sp>
        <p:nvSpPr>
          <p:cNvPr id="436" name="Google Shape;436;p73"/>
          <p:cNvSpPr txBox="1"/>
          <p:nvPr/>
        </p:nvSpPr>
        <p:spPr>
          <a:xfrm>
            <a:off x="400700" y="1890375"/>
            <a:ext cx="1530900" cy="204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000" b="0" i="0" u="none" strike="noStrike" kern="0" cap="none" spc="0" normalizeH="0" baseline="0" noProof="0">
                <a:ln>
                  <a:noFill/>
                </a:ln>
                <a:solidFill>
                  <a:srgbClr val="000000"/>
                </a:solidFill>
                <a:effectLst/>
                <a:uLnTx/>
                <a:uFillTx/>
                <a:latin typeface="Arial"/>
                <a:cs typeface="Arial"/>
                <a:sym typeface="Arial"/>
              </a:rPr>
              <a:t>Number of clients and revenue and percentage variance with the same period for the previous YTD. Also, should show the percentage of clients and revenue and percentage point difference with the same period for the previous YTD.</a:t>
            </a:r>
            <a:endParaRPr kumimoji="0" sz="10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437" name="Google Shape;437;p73"/>
          <p:cNvGraphicFramePr/>
          <p:nvPr/>
        </p:nvGraphicFramePr>
        <p:xfrm>
          <a:off x="6354800" y="1046100"/>
          <a:ext cx="2826300" cy="1471465"/>
        </p:xfrm>
        <a:graphic>
          <a:graphicData uri="http://schemas.openxmlformats.org/drawingml/2006/table">
            <a:tbl>
              <a:tblPr>
                <a:noFill/>
              </a:tblPr>
              <a:tblGrid>
                <a:gridCol w="706575">
                  <a:extLst>
                    <a:ext uri="{9D8B030D-6E8A-4147-A177-3AD203B41FA5}">
                      <a16:colId xmlns:a16="http://schemas.microsoft.com/office/drawing/2014/main" val="20000"/>
                    </a:ext>
                  </a:extLst>
                </a:gridCol>
                <a:gridCol w="820700">
                  <a:extLst>
                    <a:ext uri="{9D8B030D-6E8A-4147-A177-3AD203B41FA5}">
                      <a16:colId xmlns:a16="http://schemas.microsoft.com/office/drawing/2014/main" val="20001"/>
                    </a:ext>
                  </a:extLst>
                </a:gridCol>
                <a:gridCol w="736875">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tblGrid>
              <a:tr h="861925">
                <a:tc>
                  <a:txBody>
                    <a:bodyPr/>
                    <a:lstStyle/>
                    <a:p>
                      <a:pPr marL="0" lvl="0" indent="0" algn="l" rtl="0">
                        <a:spcBef>
                          <a:spcPts val="0"/>
                        </a:spcBef>
                        <a:spcAft>
                          <a:spcPts val="0"/>
                        </a:spcAft>
                        <a:buNone/>
                      </a:pPr>
                      <a:r>
                        <a:rPr lang="en-GB" sz="800"/>
                        <a:t>Client revenue Quintile</a:t>
                      </a:r>
                      <a:endParaRPr sz="800"/>
                    </a:p>
                  </a:txBody>
                  <a:tcPr marL="91425" marR="91425" marT="91425" marB="91425"/>
                </a:tc>
                <a:tc>
                  <a:txBody>
                    <a:bodyPr/>
                    <a:lstStyle/>
                    <a:p>
                      <a:pPr marL="0" lvl="0" indent="0" algn="l" rtl="0">
                        <a:spcBef>
                          <a:spcPts val="0"/>
                        </a:spcBef>
                        <a:spcAft>
                          <a:spcPts val="0"/>
                        </a:spcAft>
                        <a:buNone/>
                      </a:pPr>
                      <a:r>
                        <a:rPr lang="en-GB" sz="800"/>
                        <a:t>Average of distinct number of product subcategories</a:t>
                      </a:r>
                      <a:endParaRPr sz="800"/>
                    </a:p>
                  </a:txBody>
                  <a:tcPr marL="91425" marR="91425" marT="91425" marB="91425"/>
                </a:tc>
                <a:tc>
                  <a:txBody>
                    <a:bodyPr/>
                    <a:lstStyle/>
                    <a:p>
                      <a:pPr marL="0" lvl="0" indent="0" algn="l" rtl="0">
                        <a:spcBef>
                          <a:spcPts val="0"/>
                        </a:spcBef>
                        <a:spcAft>
                          <a:spcPts val="0"/>
                        </a:spcAft>
                        <a:buNone/>
                      </a:pPr>
                      <a:r>
                        <a:rPr lang="en-GB" sz="800"/>
                        <a:t>Average of distinct number of product categories</a:t>
                      </a:r>
                      <a:endParaRPr sz="800"/>
                    </a:p>
                  </a:txBody>
                  <a:tcPr marL="91425" marR="91425" marT="91425" marB="91425"/>
                </a:tc>
                <a:tc>
                  <a:txBody>
                    <a:bodyPr/>
                    <a:lstStyle/>
                    <a:p>
                      <a:pPr marL="0" lvl="0" indent="0" algn="l" rtl="0">
                        <a:spcBef>
                          <a:spcPts val="0"/>
                        </a:spcBef>
                        <a:spcAft>
                          <a:spcPts val="600"/>
                        </a:spcAft>
                        <a:buClr>
                          <a:schemeClr val="dk1"/>
                        </a:buClr>
                        <a:buSzPts val="1100"/>
                        <a:buFont typeface="Arial"/>
                        <a:buNone/>
                      </a:pPr>
                      <a:r>
                        <a:rPr lang="en-GB" sz="800">
                          <a:solidFill>
                            <a:schemeClr val="dk1"/>
                          </a:solidFill>
                        </a:rPr>
                        <a:t>Margin</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bl>
          </a:graphicData>
        </a:graphic>
      </p:graphicFrame>
      <p:sp>
        <p:nvSpPr>
          <p:cNvPr id="438" name="Google Shape;438;p73"/>
          <p:cNvSpPr txBox="1"/>
          <p:nvPr/>
        </p:nvSpPr>
        <p:spPr>
          <a:xfrm>
            <a:off x="6278600" y="761579"/>
            <a:ext cx="1530900" cy="3693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a:ln>
                  <a:noFill/>
                </a:ln>
                <a:solidFill>
                  <a:srgbClr val="000000"/>
                </a:solidFill>
                <a:effectLst/>
                <a:uLnTx/>
                <a:uFillTx/>
                <a:latin typeface="Arial"/>
                <a:cs typeface="Arial"/>
                <a:sym typeface="Arial"/>
              </a:rPr>
              <a:t>Table 1</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73"/>
          <p:cNvSpPr txBox="1"/>
          <p:nvPr/>
        </p:nvSpPr>
        <p:spPr>
          <a:xfrm>
            <a:off x="6278600" y="2609954"/>
            <a:ext cx="1530900" cy="3693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a:ln>
                  <a:noFill/>
                </a:ln>
                <a:solidFill>
                  <a:srgbClr val="000000"/>
                </a:solidFill>
                <a:effectLst/>
                <a:uLnTx/>
                <a:uFillTx/>
                <a:latin typeface="Arial"/>
                <a:cs typeface="Arial"/>
                <a:sym typeface="Arial"/>
              </a:rPr>
              <a:t>Table 2</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440" name="Google Shape;440;p73"/>
          <p:cNvGraphicFramePr/>
          <p:nvPr/>
        </p:nvGraphicFramePr>
        <p:xfrm>
          <a:off x="641325" y="4804892"/>
          <a:ext cx="5388675" cy="1462920"/>
        </p:xfrm>
        <a:graphic>
          <a:graphicData uri="http://schemas.openxmlformats.org/drawingml/2006/table">
            <a:tbl>
              <a:tblPr>
                <a:noFill/>
              </a:tblPr>
              <a:tblGrid>
                <a:gridCol w="1032050">
                  <a:extLst>
                    <a:ext uri="{9D8B030D-6E8A-4147-A177-3AD203B41FA5}">
                      <a16:colId xmlns:a16="http://schemas.microsoft.com/office/drawing/2014/main" val="20000"/>
                    </a:ext>
                  </a:extLst>
                </a:gridCol>
                <a:gridCol w="1485850">
                  <a:extLst>
                    <a:ext uri="{9D8B030D-6E8A-4147-A177-3AD203B41FA5}">
                      <a16:colId xmlns:a16="http://schemas.microsoft.com/office/drawing/2014/main" val="20001"/>
                    </a:ext>
                  </a:extLst>
                </a:gridCol>
                <a:gridCol w="1453850">
                  <a:extLst>
                    <a:ext uri="{9D8B030D-6E8A-4147-A177-3AD203B41FA5}">
                      <a16:colId xmlns:a16="http://schemas.microsoft.com/office/drawing/2014/main" val="20002"/>
                    </a:ext>
                  </a:extLst>
                </a:gridCol>
                <a:gridCol w="1416925">
                  <a:extLst>
                    <a:ext uri="{9D8B030D-6E8A-4147-A177-3AD203B41FA5}">
                      <a16:colId xmlns:a16="http://schemas.microsoft.com/office/drawing/2014/main" val="20003"/>
                    </a:ext>
                  </a:extLst>
                </a:gridCol>
              </a:tblGrid>
              <a:tr h="0">
                <a:tc rowSpan="2">
                  <a:txBody>
                    <a:bodyPr/>
                    <a:lstStyle/>
                    <a:p>
                      <a:pPr marL="0" lvl="0" indent="0" algn="l" rtl="0">
                        <a:spcBef>
                          <a:spcPts val="0"/>
                        </a:spcBef>
                        <a:spcAft>
                          <a:spcPts val="0"/>
                        </a:spcAft>
                        <a:buClr>
                          <a:schemeClr val="dk1"/>
                        </a:buClr>
                        <a:buSzPts val="1100"/>
                        <a:buFont typeface="Arial"/>
                        <a:buNone/>
                      </a:pPr>
                      <a:r>
                        <a:rPr lang="en-GB" sz="800">
                          <a:solidFill>
                            <a:schemeClr val="dk1"/>
                          </a:solidFill>
                        </a:rPr>
                        <a:t>Client revenue Quintile</a:t>
                      </a:r>
                      <a:endParaRPr sz="800"/>
                    </a:p>
                  </a:txBody>
                  <a:tcPr marL="91425" marR="91425" marT="91425" marB="91425"/>
                </a:tc>
                <a:tc>
                  <a:txBody>
                    <a:bodyPr/>
                    <a:lstStyle/>
                    <a:p>
                      <a:pPr marL="0" lvl="0" indent="0" algn="l" rtl="0">
                        <a:spcBef>
                          <a:spcPts val="0"/>
                        </a:spcBef>
                        <a:spcAft>
                          <a:spcPts val="0"/>
                        </a:spcAft>
                        <a:buNone/>
                      </a:pPr>
                      <a:r>
                        <a:rPr lang="en-GB" sz="800"/>
                        <a:t>Category 1</a:t>
                      </a:r>
                      <a:endParaRPr sz="800"/>
                    </a:p>
                  </a:txBody>
                  <a:tcPr marL="91425" marR="91425" marT="91425" marB="91425"/>
                </a:tc>
                <a:tc>
                  <a:txBody>
                    <a:bodyPr/>
                    <a:lstStyle/>
                    <a:p>
                      <a:pPr marL="0" lvl="0" indent="0" algn="l" rtl="0">
                        <a:spcBef>
                          <a:spcPts val="0"/>
                        </a:spcBef>
                        <a:spcAft>
                          <a:spcPts val="0"/>
                        </a:spcAft>
                        <a:buNone/>
                      </a:pPr>
                      <a:r>
                        <a:rPr lang="en-GB" sz="800"/>
                        <a:t>Category 2</a:t>
                      </a:r>
                      <a:endParaRPr sz="800"/>
                    </a:p>
                  </a:txBody>
                  <a:tcPr marL="91425" marR="91425" marT="91425" marB="91425"/>
                </a:tc>
                <a:tc>
                  <a:txBody>
                    <a:bodyPr/>
                    <a:lstStyle/>
                    <a:p>
                      <a:pPr marL="0" lvl="0" indent="0" algn="l" rtl="0">
                        <a:spcBef>
                          <a:spcPts val="0"/>
                        </a:spcBef>
                        <a:spcAft>
                          <a:spcPts val="0"/>
                        </a:spcAft>
                        <a:buNone/>
                      </a:pPr>
                      <a:r>
                        <a:rPr lang="en-GB" sz="800"/>
                        <a:t>Category N</a:t>
                      </a:r>
                      <a:endParaRPr sz="800"/>
                    </a:p>
                  </a:txBody>
                  <a:tcPr marL="91425" marR="91425" marT="91425" marB="91425"/>
                </a:tc>
                <a:extLst>
                  <a:ext uri="{0D108BD9-81ED-4DB2-BD59-A6C34878D82A}">
                    <a16:rowId xmlns:a16="http://schemas.microsoft.com/office/drawing/2014/main" val="10000"/>
                  </a:ext>
                </a:extLst>
              </a:tr>
              <a:tr h="532350">
                <a:tc vMerge="1">
                  <a:txBody>
                    <a:bodyPr/>
                    <a:lstStyle/>
                    <a:p>
                      <a:endParaRPr lang="en-US"/>
                    </a:p>
                  </a:txBody>
                  <a:tcPr/>
                </a:tc>
                <a:tc>
                  <a:txBody>
                    <a:bodyPr/>
                    <a:lstStyle/>
                    <a:p>
                      <a:pPr marL="0" lvl="0" indent="0" algn="l" rtl="0">
                        <a:spcBef>
                          <a:spcPts val="0"/>
                        </a:spcBef>
                        <a:spcAft>
                          <a:spcPts val="0"/>
                        </a:spcAft>
                        <a:buNone/>
                      </a:pPr>
                      <a:r>
                        <a:rPr lang="en-GB" sz="800"/>
                        <a:t>Revenue and margin.</a:t>
                      </a:r>
                      <a:endParaRPr sz="800"/>
                    </a:p>
                    <a:p>
                      <a:pPr marL="0" lvl="0" indent="0" algn="l" rtl="0">
                        <a:spcBef>
                          <a:spcPts val="0"/>
                        </a:spcBef>
                        <a:spcAft>
                          <a:spcPts val="0"/>
                        </a:spcAft>
                        <a:buNone/>
                      </a:pPr>
                      <a:r>
                        <a:rPr lang="en-GB" sz="800"/>
                        <a:t>Percentage difference YTD  previous year</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Revenue and margin. Percentage difference YTD     previous year</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Revenue and margin.  Percentage difference YTD previous year</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3"/>
                  </a:ext>
                </a:extLst>
              </a:tr>
            </a:tbl>
          </a:graphicData>
        </a:graphic>
      </p:graphicFrame>
      <p:sp>
        <p:nvSpPr>
          <p:cNvPr id="441" name="Google Shape;441;p73"/>
          <p:cNvSpPr txBox="1"/>
          <p:nvPr/>
        </p:nvSpPr>
        <p:spPr>
          <a:xfrm>
            <a:off x="563596" y="4511804"/>
            <a:ext cx="1530900" cy="3693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a:ln>
                  <a:noFill/>
                </a:ln>
                <a:solidFill>
                  <a:srgbClr val="000000"/>
                </a:solidFill>
                <a:effectLst/>
                <a:uLnTx/>
                <a:uFillTx/>
                <a:latin typeface="Arial"/>
                <a:cs typeface="Arial"/>
                <a:sym typeface="Arial"/>
              </a:rPr>
              <a:t>Table 1a</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73"/>
          <p:cNvSpPr txBox="1"/>
          <p:nvPr/>
        </p:nvSpPr>
        <p:spPr>
          <a:xfrm>
            <a:off x="6278596" y="4496866"/>
            <a:ext cx="1530900" cy="3693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a:ln>
                  <a:noFill/>
                </a:ln>
                <a:solidFill>
                  <a:srgbClr val="000000"/>
                </a:solidFill>
                <a:effectLst/>
                <a:uLnTx/>
                <a:uFillTx/>
                <a:latin typeface="Arial"/>
                <a:cs typeface="Arial"/>
                <a:sym typeface="Arial"/>
              </a:rPr>
              <a:t>Table 2a</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73"/>
          <p:cNvSpPr txBox="1">
            <a:spLocks noGrp="1"/>
          </p:cNvSpPr>
          <p:nvPr>
            <p:ph type="title"/>
          </p:nvPr>
        </p:nvSpPr>
        <p:spPr>
          <a:xfrm>
            <a:off x="442950" y="428625"/>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dirty="0"/>
              <a:t>Client distribution by length of relationship and revenue</a:t>
            </a:r>
            <a:endParaRPr sz="3200" b="0" i="0" u="none" strike="noStrike" cap="none" dirty="0">
              <a:solidFill>
                <a:schemeClr val="dk1"/>
              </a:solidFill>
              <a:latin typeface="Georgia"/>
              <a:ea typeface="Georgia"/>
              <a:cs typeface="Georgia"/>
              <a:sym typeface="Georgia"/>
            </a:endParaRPr>
          </a:p>
        </p:txBody>
      </p:sp>
      <p:graphicFrame>
        <p:nvGraphicFramePr>
          <p:cNvPr id="444" name="Google Shape;444;p73"/>
          <p:cNvGraphicFramePr/>
          <p:nvPr/>
        </p:nvGraphicFramePr>
        <p:xfrm>
          <a:off x="6354800" y="2903063"/>
          <a:ext cx="2826300" cy="1504640"/>
        </p:xfrm>
        <a:graphic>
          <a:graphicData uri="http://schemas.openxmlformats.org/drawingml/2006/table">
            <a:tbl>
              <a:tblPr>
                <a:noFill/>
              </a:tblPr>
              <a:tblGrid>
                <a:gridCol w="706575">
                  <a:extLst>
                    <a:ext uri="{9D8B030D-6E8A-4147-A177-3AD203B41FA5}">
                      <a16:colId xmlns:a16="http://schemas.microsoft.com/office/drawing/2014/main" val="20000"/>
                    </a:ext>
                  </a:extLst>
                </a:gridCol>
                <a:gridCol w="820700">
                  <a:extLst>
                    <a:ext uri="{9D8B030D-6E8A-4147-A177-3AD203B41FA5}">
                      <a16:colId xmlns:a16="http://schemas.microsoft.com/office/drawing/2014/main" val="20001"/>
                    </a:ext>
                  </a:extLst>
                </a:gridCol>
                <a:gridCol w="736875">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tblGrid>
              <a:tr h="895100">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Length of relationship Quintile</a:t>
                      </a:r>
                      <a:endParaRPr sz="800"/>
                    </a:p>
                  </a:txBody>
                  <a:tcPr marL="91425" marR="91425" marT="91425" marB="91425"/>
                </a:tc>
                <a:tc>
                  <a:txBody>
                    <a:bodyPr/>
                    <a:lstStyle/>
                    <a:p>
                      <a:pPr marL="0" lvl="0" indent="0" algn="l" rtl="0">
                        <a:spcBef>
                          <a:spcPts val="0"/>
                        </a:spcBef>
                        <a:spcAft>
                          <a:spcPts val="0"/>
                        </a:spcAft>
                        <a:buNone/>
                      </a:pPr>
                      <a:r>
                        <a:rPr lang="en-GB" sz="800"/>
                        <a:t>Average of distinct number of product subcategories</a:t>
                      </a:r>
                      <a:endParaRPr sz="800"/>
                    </a:p>
                  </a:txBody>
                  <a:tcPr marL="91425" marR="91425" marT="91425" marB="91425"/>
                </a:tc>
                <a:tc>
                  <a:txBody>
                    <a:bodyPr/>
                    <a:lstStyle/>
                    <a:p>
                      <a:pPr marL="0" lvl="0" indent="0" algn="l" rtl="0">
                        <a:spcBef>
                          <a:spcPts val="0"/>
                        </a:spcBef>
                        <a:spcAft>
                          <a:spcPts val="0"/>
                        </a:spcAft>
                        <a:buNone/>
                      </a:pPr>
                      <a:r>
                        <a:rPr lang="en-GB" sz="800"/>
                        <a:t>Average of distinct number of product categories</a:t>
                      </a:r>
                      <a:endParaRPr sz="800"/>
                    </a:p>
                  </a:txBody>
                  <a:tcPr marL="91425" marR="91425" marT="91425" marB="91425"/>
                </a:tc>
                <a:tc>
                  <a:txBody>
                    <a:bodyPr/>
                    <a:lstStyle/>
                    <a:p>
                      <a:pPr marL="0" lvl="0" indent="0" algn="l" rtl="0">
                        <a:spcBef>
                          <a:spcPts val="0"/>
                        </a:spcBef>
                        <a:spcAft>
                          <a:spcPts val="600"/>
                        </a:spcAft>
                        <a:buClr>
                          <a:schemeClr val="dk1"/>
                        </a:buClr>
                        <a:buSzPts val="1100"/>
                        <a:buFont typeface="Arial"/>
                        <a:buNone/>
                      </a:pPr>
                      <a:r>
                        <a:rPr lang="en-GB" sz="800">
                          <a:solidFill>
                            <a:schemeClr val="dk1"/>
                          </a:solidFill>
                        </a:rPr>
                        <a:t>Margin</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445" name="Google Shape;445;p73"/>
          <p:cNvGraphicFramePr/>
          <p:nvPr/>
        </p:nvGraphicFramePr>
        <p:xfrm>
          <a:off x="6356325" y="4789975"/>
          <a:ext cx="5388675" cy="1504650"/>
        </p:xfrm>
        <a:graphic>
          <a:graphicData uri="http://schemas.openxmlformats.org/drawingml/2006/table">
            <a:tbl>
              <a:tblPr>
                <a:noFill/>
              </a:tblPr>
              <a:tblGrid>
                <a:gridCol w="1032050">
                  <a:extLst>
                    <a:ext uri="{9D8B030D-6E8A-4147-A177-3AD203B41FA5}">
                      <a16:colId xmlns:a16="http://schemas.microsoft.com/office/drawing/2014/main" val="20000"/>
                    </a:ext>
                  </a:extLst>
                </a:gridCol>
                <a:gridCol w="1485850">
                  <a:extLst>
                    <a:ext uri="{9D8B030D-6E8A-4147-A177-3AD203B41FA5}">
                      <a16:colId xmlns:a16="http://schemas.microsoft.com/office/drawing/2014/main" val="20001"/>
                    </a:ext>
                  </a:extLst>
                </a:gridCol>
                <a:gridCol w="1453850">
                  <a:extLst>
                    <a:ext uri="{9D8B030D-6E8A-4147-A177-3AD203B41FA5}">
                      <a16:colId xmlns:a16="http://schemas.microsoft.com/office/drawing/2014/main" val="20002"/>
                    </a:ext>
                  </a:extLst>
                </a:gridCol>
                <a:gridCol w="1416925">
                  <a:extLst>
                    <a:ext uri="{9D8B030D-6E8A-4147-A177-3AD203B41FA5}">
                      <a16:colId xmlns:a16="http://schemas.microsoft.com/office/drawing/2014/main" val="20003"/>
                    </a:ext>
                  </a:extLst>
                </a:gridCol>
              </a:tblGrid>
              <a:tr h="346500">
                <a:tc rowSpan="2">
                  <a:txBody>
                    <a:bodyPr/>
                    <a:lstStyle/>
                    <a:p>
                      <a:pPr marL="0" lvl="0" indent="0" algn="l" rtl="0">
                        <a:spcBef>
                          <a:spcPts val="0"/>
                        </a:spcBef>
                        <a:spcAft>
                          <a:spcPts val="0"/>
                        </a:spcAft>
                        <a:buNone/>
                      </a:pPr>
                      <a:r>
                        <a:rPr lang="en-GB" sz="800">
                          <a:solidFill>
                            <a:schemeClr val="dk1"/>
                          </a:solidFill>
                        </a:rPr>
                        <a:t>Length of relationship Quintile</a:t>
                      </a:r>
                      <a:endParaRPr sz="800">
                        <a:solidFill>
                          <a:schemeClr val="dk1"/>
                        </a:solidFill>
                      </a:endParaRPr>
                    </a:p>
                    <a:p>
                      <a:pPr marL="0" lvl="0" indent="0" algn="l" rtl="0">
                        <a:spcBef>
                          <a:spcPts val="0"/>
                        </a:spcBef>
                        <a:spcAft>
                          <a:spcPts val="0"/>
                        </a:spcAft>
                        <a:buNone/>
                      </a:pPr>
                      <a:endParaRPr sz="800">
                        <a:solidFill>
                          <a:schemeClr val="dk1"/>
                        </a:solidFill>
                      </a:endParaRPr>
                    </a:p>
                  </a:txBody>
                  <a:tcPr marL="91425" marR="91425" marT="91425" marB="91425"/>
                </a:tc>
                <a:tc>
                  <a:txBody>
                    <a:bodyPr/>
                    <a:lstStyle/>
                    <a:p>
                      <a:pPr marL="0" lvl="0" indent="0" algn="l" rtl="0">
                        <a:spcBef>
                          <a:spcPts val="0"/>
                        </a:spcBef>
                        <a:spcAft>
                          <a:spcPts val="0"/>
                        </a:spcAft>
                        <a:buNone/>
                      </a:pPr>
                      <a:r>
                        <a:rPr lang="en-GB" sz="800"/>
                        <a:t>Category 1</a:t>
                      </a:r>
                      <a:endParaRPr sz="800"/>
                    </a:p>
                  </a:txBody>
                  <a:tcPr marL="91425" marR="91425" marT="91425" marB="91425"/>
                </a:tc>
                <a:tc>
                  <a:txBody>
                    <a:bodyPr/>
                    <a:lstStyle/>
                    <a:p>
                      <a:pPr marL="0" lvl="0" indent="0" algn="l" rtl="0">
                        <a:spcBef>
                          <a:spcPts val="0"/>
                        </a:spcBef>
                        <a:spcAft>
                          <a:spcPts val="0"/>
                        </a:spcAft>
                        <a:buNone/>
                      </a:pPr>
                      <a:r>
                        <a:rPr lang="en-GB" sz="800"/>
                        <a:t>Category 2</a:t>
                      </a:r>
                      <a:endParaRPr sz="800"/>
                    </a:p>
                  </a:txBody>
                  <a:tcPr marL="91425" marR="91425" marT="91425" marB="91425"/>
                </a:tc>
                <a:tc>
                  <a:txBody>
                    <a:bodyPr/>
                    <a:lstStyle/>
                    <a:p>
                      <a:pPr marL="0" lvl="0" indent="0" algn="l" rtl="0">
                        <a:spcBef>
                          <a:spcPts val="0"/>
                        </a:spcBef>
                        <a:spcAft>
                          <a:spcPts val="0"/>
                        </a:spcAft>
                        <a:buNone/>
                      </a:pPr>
                      <a:r>
                        <a:rPr lang="en-GB" sz="800"/>
                        <a:t>Category N</a:t>
                      </a:r>
                      <a:endParaRPr sz="800"/>
                    </a:p>
                  </a:txBody>
                  <a:tcPr marL="91425" marR="91425" marT="91425" marB="91425"/>
                </a:tc>
                <a:extLst>
                  <a:ext uri="{0D108BD9-81ED-4DB2-BD59-A6C34878D82A}">
                    <a16:rowId xmlns:a16="http://schemas.microsoft.com/office/drawing/2014/main" val="10000"/>
                  </a:ext>
                </a:extLst>
              </a:tr>
              <a:tr h="532350">
                <a:tc vMerge="1">
                  <a:txBody>
                    <a:bodyPr/>
                    <a:lstStyle/>
                    <a:p>
                      <a:endParaRPr lang="en-US"/>
                    </a:p>
                  </a:txBody>
                  <a:tcPr/>
                </a:tc>
                <a:tc>
                  <a:txBody>
                    <a:bodyPr/>
                    <a:lstStyle/>
                    <a:p>
                      <a:pPr marL="0" lvl="0" indent="0" algn="l" rtl="0">
                        <a:spcBef>
                          <a:spcPts val="0"/>
                        </a:spcBef>
                        <a:spcAft>
                          <a:spcPts val="0"/>
                        </a:spcAft>
                        <a:buNone/>
                      </a:pPr>
                      <a:r>
                        <a:rPr lang="en-GB" sz="800"/>
                        <a:t>Revenue and margin.</a:t>
                      </a:r>
                      <a:endParaRPr sz="800"/>
                    </a:p>
                    <a:p>
                      <a:pPr marL="0" lvl="0" indent="0" algn="l" rtl="0">
                        <a:spcBef>
                          <a:spcPts val="0"/>
                        </a:spcBef>
                        <a:spcAft>
                          <a:spcPts val="0"/>
                        </a:spcAft>
                        <a:buNone/>
                      </a:pPr>
                      <a:r>
                        <a:rPr lang="en-GB" sz="800"/>
                        <a:t>Percentage difference YTD  previous year</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Revenue and margin. Percentage difference YTD     previous year</a:t>
                      </a:r>
                      <a:endParaRPr sz="8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Revenue and margin.  Percentage difference YTD previous year</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4"/>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en-GB" dirty="0"/>
              <a:t>Achieved revenue vs Target revenue</a:t>
            </a:r>
            <a:endParaRPr dirty="0"/>
          </a:p>
        </p:txBody>
      </p:sp>
      <p:sp>
        <p:nvSpPr>
          <p:cNvPr id="451" name="Google Shape;451;p74"/>
          <p:cNvSpPr txBox="1">
            <a:spLocks noGrp="1"/>
          </p:cNvSpPr>
          <p:nvPr>
            <p:ph type="body" idx="4294967295"/>
          </p:nvPr>
        </p:nvSpPr>
        <p:spPr>
          <a:xfrm>
            <a:off x="442912" y="0"/>
            <a:ext cx="4344987" cy="6858000"/>
          </a:xfrm>
          <a:prstGeom prst="rect">
            <a:avLst/>
          </a:prstGeom>
          <a:noFill/>
          <a:ln>
            <a:noFill/>
          </a:ln>
        </p:spPr>
        <p:txBody>
          <a:bodyPr spcFirstLastPara="1" wrap="square" lIns="0" tIns="0" rIns="0" bIns="0" anchor="ctr" anchorCtr="0">
            <a:noAutofit/>
          </a:bodyPr>
          <a:lstStyle/>
          <a:p>
            <a:pPr marL="0" marR="0" lvl="0" indent="0" algn="l" rtl="0">
              <a:lnSpc>
                <a:spcPct val="95000"/>
              </a:lnSpc>
              <a:spcBef>
                <a:spcPts val="0"/>
              </a:spcBef>
              <a:spcAft>
                <a:spcPts val="0"/>
              </a:spcAft>
              <a:buClr>
                <a:schemeClr val="lt1"/>
              </a:buClr>
              <a:buSzPts val="65000"/>
              <a:buFont typeface="Arial"/>
              <a:buNone/>
            </a:pPr>
            <a:r>
              <a:rPr lang="en-GB" sz="65000" b="0" i="0" u="none" strike="noStrike" cap="none">
                <a:solidFill>
                  <a:schemeClr val="lt1"/>
                </a:solidFill>
                <a:latin typeface="Arial"/>
                <a:ea typeface="Arial"/>
                <a:cs typeface="Arial"/>
                <a:sym typeface="Arial"/>
              </a:rPr>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5"/>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dirty="0"/>
              <a:t>Achieved revenue vs Target revenue</a:t>
            </a:r>
            <a:endParaRPr sz="3200" b="0" i="0" u="none" strike="noStrike" cap="none" dirty="0">
              <a:solidFill>
                <a:schemeClr val="dk1"/>
              </a:solidFill>
              <a:latin typeface="Georgia"/>
              <a:ea typeface="Georgia"/>
              <a:cs typeface="Georgia"/>
              <a:sym typeface="Georgia"/>
            </a:endParaRPr>
          </a:p>
        </p:txBody>
      </p:sp>
      <p:sp>
        <p:nvSpPr>
          <p:cNvPr id="458" name="Google Shape;458;p75"/>
          <p:cNvSpPr txBox="1">
            <a:spLocks noGrp="1"/>
          </p:cNvSpPr>
          <p:nvPr>
            <p:ph type="body" idx="1"/>
          </p:nvPr>
        </p:nvSpPr>
        <p:spPr>
          <a:xfrm>
            <a:off x="442925" y="1036325"/>
            <a:ext cx="11377500" cy="5301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accent1"/>
              </a:buClr>
              <a:buSzPts val="1600"/>
              <a:buFont typeface="Arial"/>
              <a:buNone/>
            </a:pPr>
            <a:r>
              <a:rPr lang="en-GB" sz="1500" dirty="0"/>
              <a:t>Investigate achieved revenue against target revenue (defined as 10% increase of the revenue of all customers in previous fiscal year)</a:t>
            </a:r>
            <a:endParaRPr sz="1500" dirty="0"/>
          </a:p>
          <a:p>
            <a:pPr marL="0" lvl="0" indent="0" algn="l" rtl="0">
              <a:spcBef>
                <a:spcPts val="600"/>
              </a:spcBef>
              <a:spcAft>
                <a:spcPts val="0"/>
              </a:spcAft>
              <a:buClr>
                <a:schemeClr val="accent1"/>
              </a:buClr>
              <a:buSzPts val="1600"/>
              <a:buFont typeface="Arial"/>
              <a:buNone/>
            </a:pPr>
            <a:r>
              <a:rPr lang="en-GB" sz="1300" b="1" dirty="0">
                <a:solidFill>
                  <a:schemeClr val="accent1"/>
                </a:solidFill>
              </a:rPr>
              <a:t>Available filters	</a:t>
            </a:r>
            <a:r>
              <a:rPr lang="en-GB" sz="1300" dirty="0"/>
              <a:t>Fiscal Year, Month</a:t>
            </a:r>
            <a:endParaRPr sz="1300" dirty="0"/>
          </a:p>
          <a:p>
            <a:pPr marL="0" lvl="0" indent="0" algn="l" rtl="0">
              <a:spcBef>
                <a:spcPts val="600"/>
              </a:spcBef>
              <a:spcAft>
                <a:spcPts val="0"/>
              </a:spcAft>
              <a:buClr>
                <a:schemeClr val="accent1"/>
              </a:buClr>
              <a:buSzPts val="1600"/>
              <a:buFont typeface="Arial"/>
              <a:buNone/>
            </a:pPr>
            <a:r>
              <a:rPr lang="en-GB" sz="1300" b="1" dirty="0">
                <a:solidFill>
                  <a:schemeClr val="accent1"/>
                </a:solidFill>
              </a:rPr>
              <a:t>Population		</a:t>
            </a:r>
            <a:r>
              <a:rPr lang="en-GB" sz="1300" dirty="0"/>
              <a:t>All clients YTD since the selection of the month and year.</a:t>
            </a:r>
            <a:endParaRPr sz="1300" dirty="0"/>
          </a:p>
          <a:p>
            <a:pPr marL="0" lvl="0" indent="0" algn="l" rtl="0">
              <a:spcBef>
                <a:spcPts val="600"/>
              </a:spcBef>
              <a:spcAft>
                <a:spcPts val="0"/>
              </a:spcAft>
              <a:buClr>
                <a:schemeClr val="accent1"/>
              </a:buClr>
              <a:buSzPts val="1600"/>
              <a:buFont typeface="Arial"/>
              <a:buNone/>
            </a:pPr>
            <a:r>
              <a:rPr lang="en-GB" sz="1300" b="1" dirty="0">
                <a:solidFill>
                  <a:schemeClr val="accent1"/>
                </a:solidFill>
              </a:rPr>
              <a:t>Core chart		</a:t>
            </a:r>
            <a:endParaRPr sz="1300" b="1" dirty="0">
              <a:solidFill>
                <a:schemeClr val="accent1"/>
              </a:solidFill>
            </a:endParaRPr>
          </a:p>
          <a:p>
            <a:pPr marL="457200" lvl="0" indent="-311150" algn="l" rtl="0">
              <a:spcBef>
                <a:spcPts val="600"/>
              </a:spcBef>
              <a:spcAft>
                <a:spcPts val="0"/>
              </a:spcAft>
              <a:buSzPts val="1300"/>
              <a:buChar char="•"/>
            </a:pPr>
            <a:r>
              <a:rPr lang="en-GB" sz="1300" dirty="0"/>
              <a:t>Bullet chart that shows progression on percentage achieved YTD against the target for the length of relation and value quintiles from the previous page.</a:t>
            </a:r>
            <a:endParaRPr sz="1300" dirty="0"/>
          </a:p>
          <a:p>
            <a:pPr marL="0" lvl="0" indent="0" algn="l" rtl="0">
              <a:spcBef>
                <a:spcPts val="600"/>
              </a:spcBef>
              <a:spcAft>
                <a:spcPts val="0"/>
              </a:spcAft>
              <a:buNone/>
            </a:pPr>
            <a:r>
              <a:rPr lang="en-GB" sz="1100" b="1" dirty="0">
                <a:solidFill>
                  <a:schemeClr val="accent1"/>
                </a:solidFill>
              </a:rPr>
              <a:t>Table 1</a:t>
            </a:r>
            <a:endParaRPr sz="1100" b="1" dirty="0">
              <a:solidFill>
                <a:schemeClr val="accent1"/>
              </a:solidFill>
            </a:endParaRPr>
          </a:p>
          <a:p>
            <a:pPr marL="457200" lvl="0" indent="0" algn="l" rtl="0">
              <a:spcBef>
                <a:spcPts val="600"/>
              </a:spcBef>
              <a:spcAft>
                <a:spcPts val="0"/>
              </a:spcAft>
              <a:buNone/>
            </a:pPr>
            <a:r>
              <a:rPr lang="en-GB" sz="1100" dirty="0"/>
              <a:t>Table of Lost Clients (defined as clients in previous fiscal year not in current fiscal YTD)</a:t>
            </a:r>
            <a:endParaRPr sz="1100" dirty="0"/>
          </a:p>
          <a:p>
            <a:pPr marL="457200" lvl="0" indent="0" algn="l" rtl="0">
              <a:spcBef>
                <a:spcPts val="600"/>
              </a:spcBef>
              <a:spcAft>
                <a:spcPts val="0"/>
              </a:spcAft>
              <a:buNone/>
            </a:pPr>
            <a:r>
              <a:rPr lang="en-GB" sz="1100" dirty="0"/>
              <a:t>Rows: 	Length of relation and revenue quintiles </a:t>
            </a:r>
            <a:endParaRPr sz="1100" dirty="0"/>
          </a:p>
          <a:p>
            <a:pPr marL="457200" lvl="0" indent="0" algn="l" rtl="0">
              <a:spcBef>
                <a:spcPts val="600"/>
              </a:spcBef>
              <a:spcAft>
                <a:spcPts val="0"/>
              </a:spcAft>
              <a:buNone/>
            </a:pPr>
            <a:r>
              <a:rPr lang="en-GB" sz="1100" dirty="0"/>
              <a:t>Columns: 	Product category</a:t>
            </a:r>
            <a:endParaRPr sz="1100" dirty="0"/>
          </a:p>
          <a:p>
            <a:pPr marL="457200" lvl="0" indent="0" algn="l" rtl="0">
              <a:spcBef>
                <a:spcPts val="600"/>
              </a:spcBef>
              <a:spcAft>
                <a:spcPts val="0"/>
              </a:spcAft>
              <a:buNone/>
            </a:pPr>
            <a:r>
              <a:rPr lang="en-GB" sz="1100" dirty="0"/>
              <a:t>Values: </a:t>
            </a:r>
            <a:endParaRPr sz="1100" dirty="0"/>
          </a:p>
          <a:p>
            <a:pPr marL="457200" lvl="0" indent="0" algn="l" rtl="0">
              <a:spcBef>
                <a:spcPts val="600"/>
              </a:spcBef>
              <a:spcAft>
                <a:spcPts val="0"/>
              </a:spcAft>
              <a:buNone/>
            </a:pPr>
            <a:r>
              <a:rPr lang="en-GB" sz="1100" dirty="0"/>
              <a:t>1)	Number of clients, revenue, and margin on previous fiscal year</a:t>
            </a:r>
            <a:endParaRPr sz="1100" dirty="0"/>
          </a:p>
          <a:p>
            <a:pPr marL="457200" lvl="0" indent="0" algn="l" rtl="0">
              <a:spcBef>
                <a:spcPts val="600"/>
              </a:spcBef>
              <a:spcAft>
                <a:spcPts val="0"/>
              </a:spcAft>
              <a:buNone/>
            </a:pPr>
            <a:r>
              <a:rPr lang="en-GB" sz="1100" dirty="0"/>
              <a:t>2)	Total revenue and margin on all years</a:t>
            </a:r>
            <a:endParaRPr sz="1100" dirty="0"/>
          </a:p>
          <a:p>
            <a:pPr marL="0" lvl="0" indent="0" algn="l" rtl="0">
              <a:spcBef>
                <a:spcPts val="600"/>
              </a:spcBef>
              <a:spcAft>
                <a:spcPts val="0"/>
              </a:spcAft>
              <a:buNone/>
            </a:pPr>
            <a:endParaRPr sz="1100" dirty="0"/>
          </a:p>
          <a:p>
            <a:pPr marL="0" lvl="0" indent="0" algn="l" rtl="0">
              <a:spcBef>
                <a:spcPts val="600"/>
              </a:spcBef>
              <a:spcAft>
                <a:spcPts val="0"/>
              </a:spcAft>
              <a:buNone/>
            </a:pPr>
            <a:r>
              <a:rPr lang="en-GB" sz="1100" b="1" dirty="0">
                <a:solidFill>
                  <a:schemeClr val="accent1"/>
                </a:solidFill>
              </a:rPr>
              <a:t>Table 2</a:t>
            </a:r>
            <a:endParaRPr sz="1100" b="1" dirty="0">
              <a:solidFill>
                <a:schemeClr val="accent1"/>
              </a:solidFill>
            </a:endParaRPr>
          </a:p>
          <a:p>
            <a:pPr marL="457200" lvl="0" indent="0" algn="l" rtl="0">
              <a:spcBef>
                <a:spcPts val="600"/>
              </a:spcBef>
              <a:spcAft>
                <a:spcPts val="0"/>
              </a:spcAft>
              <a:buNone/>
            </a:pPr>
            <a:r>
              <a:rPr lang="en-GB" sz="1100" dirty="0"/>
              <a:t>Table of New Clients (defined as clients YTD not in previous fiscal years)</a:t>
            </a:r>
            <a:endParaRPr sz="1100" dirty="0"/>
          </a:p>
          <a:p>
            <a:pPr marL="457200" lvl="0" indent="0" algn="l" rtl="0">
              <a:spcBef>
                <a:spcPts val="600"/>
              </a:spcBef>
              <a:spcAft>
                <a:spcPts val="0"/>
              </a:spcAft>
              <a:buNone/>
            </a:pPr>
            <a:r>
              <a:rPr lang="en-GB" sz="1100" dirty="0"/>
              <a:t>Rows: 	Product category</a:t>
            </a:r>
            <a:endParaRPr sz="1100" dirty="0"/>
          </a:p>
          <a:p>
            <a:pPr marL="457200" lvl="0" indent="0" algn="l" rtl="0">
              <a:spcBef>
                <a:spcPts val="600"/>
              </a:spcBef>
              <a:spcAft>
                <a:spcPts val="0"/>
              </a:spcAft>
              <a:buNone/>
            </a:pPr>
            <a:r>
              <a:rPr lang="en-GB" sz="1100" dirty="0"/>
              <a:t>Values: </a:t>
            </a:r>
            <a:endParaRPr sz="1100" dirty="0"/>
          </a:p>
          <a:p>
            <a:pPr marL="457200" lvl="0" indent="0" algn="l" rtl="0">
              <a:spcBef>
                <a:spcPts val="600"/>
              </a:spcBef>
              <a:spcAft>
                <a:spcPts val="0"/>
              </a:spcAft>
              <a:buNone/>
            </a:pPr>
            <a:r>
              <a:rPr lang="en-GB" sz="1100" dirty="0"/>
              <a:t>1)	Number of clients, revenue, and sales margin</a:t>
            </a:r>
            <a:endParaRPr sz="1100" dirty="0"/>
          </a:p>
          <a:p>
            <a:pPr marL="457200" lvl="0" indent="0" algn="l" rtl="0">
              <a:spcBef>
                <a:spcPts val="600"/>
              </a:spcBef>
              <a:spcAft>
                <a:spcPts val="0"/>
              </a:spcAft>
              <a:buNone/>
            </a:pPr>
            <a:r>
              <a:rPr lang="en-GB" sz="1100" dirty="0"/>
              <a:t>2)	Percentage variance of new clients for the same period previous year on number of clients, revenue and margin</a:t>
            </a:r>
            <a:endParaRPr sz="1100" dirty="0"/>
          </a:p>
          <a:p>
            <a:pPr marL="457200" lvl="0" indent="0" algn="l" rtl="0">
              <a:lnSpc>
                <a:spcPct val="115000"/>
              </a:lnSpc>
              <a:spcBef>
                <a:spcPts val="1200"/>
              </a:spcBef>
              <a:spcAft>
                <a:spcPts val="0"/>
              </a:spcAft>
              <a:buNone/>
            </a:pPr>
            <a:endParaRPr sz="1500" dirty="0"/>
          </a:p>
          <a:p>
            <a:pPr marL="457200" lvl="0" indent="0" algn="l" rtl="0">
              <a:lnSpc>
                <a:spcPct val="115000"/>
              </a:lnSpc>
              <a:spcBef>
                <a:spcPts val="1200"/>
              </a:spcBef>
              <a:spcAft>
                <a:spcPts val="0"/>
              </a:spcAft>
              <a:buNone/>
            </a:pPr>
            <a:endParaRPr sz="1500" dirty="0"/>
          </a:p>
          <a:p>
            <a:pPr marL="457200" lvl="0" indent="0" algn="l" rtl="0">
              <a:spcBef>
                <a:spcPts val="12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None/>
            </a:pPr>
            <a:endParaRPr sz="1500" dirty="0"/>
          </a:p>
          <a:p>
            <a:pPr marL="0" lvl="0" indent="0" algn="l" rtl="0">
              <a:spcBef>
                <a:spcPts val="600"/>
              </a:spcBef>
              <a:spcAft>
                <a:spcPts val="0"/>
              </a:spcAft>
              <a:buClr>
                <a:schemeClr val="dk1"/>
              </a:buClr>
              <a:buSzPts val="1100"/>
              <a:buFont typeface="Arial"/>
              <a:buNone/>
            </a:pPr>
            <a:endParaRPr sz="1500" b="1" dirty="0">
              <a:solidFill>
                <a:schemeClr val="accent1"/>
              </a:solidFill>
            </a:endParaRPr>
          </a:p>
          <a:p>
            <a:pPr marL="0" lvl="0" indent="0" algn="l" rtl="0">
              <a:spcBef>
                <a:spcPts val="600"/>
              </a:spcBef>
              <a:spcAft>
                <a:spcPts val="600"/>
              </a:spcAft>
              <a:buClr>
                <a:schemeClr val="accent1"/>
              </a:buClr>
              <a:buSzPts val="1600"/>
              <a:buFont typeface="Arial"/>
              <a:buNone/>
            </a:pPr>
            <a:endParaRPr sz="1500" b="1"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6"/>
          <p:cNvSpPr txBox="1">
            <a:spLocks noGrp="1"/>
          </p:cNvSpPr>
          <p:nvPr>
            <p:ph type="sldNum" idx="12"/>
          </p:nvPr>
        </p:nvSpPr>
        <p:spPr>
          <a:xfrm>
            <a:off x="8218489" y="6492240"/>
            <a:ext cx="3530700" cy="1371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750" b="0" i="0" u="none" strike="noStrike" kern="0" cap="none" spc="0" normalizeH="0" baseline="0" noProof="0">
              <a:ln>
                <a:noFill/>
              </a:ln>
              <a:solidFill>
                <a:srgbClr val="000000"/>
              </a:solidFill>
              <a:effectLst/>
              <a:uLnTx/>
              <a:uFillTx/>
              <a:latin typeface="Arial"/>
              <a:cs typeface="Arial"/>
              <a:sym typeface="Arial"/>
            </a:endParaRPr>
          </a:p>
        </p:txBody>
      </p:sp>
      <p:pic>
        <p:nvPicPr>
          <p:cNvPr id="465" name="Google Shape;465;p76"/>
          <p:cNvPicPr preferRelativeResize="0"/>
          <p:nvPr/>
        </p:nvPicPr>
        <p:blipFill>
          <a:blip r:embed="rId3">
            <a:alphaModFix/>
          </a:blip>
          <a:stretch>
            <a:fillRect/>
          </a:stretch>
        </p:blipFill>
        <p:spPr>
          <a:xfrm>
            <a:off x="4749700" y="1070775"/>
            <a:ext cx="3530701" cy="1689912"/>
          </a:xfrm>
          <a:prstGeom prst="rect">
            <a:avLst/>
          </a:prstGeom>
          <a:noFill/>
          <a:ln>
            <a:noFill/>
          </a:ln>
        </p:spPr>
      </p:pic>
      <p:cxnSp>
        <p:nvCxnSpPr>
          <p:cNvPr id="466" name="Google Shape;466;p76"/>
          <p:cNvCxnSpPr/>
          <p:nvPr/>
        </p:nvCxnSpPr>
        <p:spPr>
          <a:xfrm>
            <a:off x="4550850" y="893775"/>
            <a:ext cx="7500" cy="2043900"/>
          </a:xfrm>
          <a:prstGeom prst="straightConnector1">
            <a:avLst/>
          </a:prstGeom>
          <a:noFill/>
          <a:ln w="9525" cap="flat" cmpd="sng">
            <a:solidFill>
              <a:schemeClr val="dk2"/>
            </a:solidFill>
            <a:prstDash val="solid"/>
            <a:round/>
            <a:headEnd type="none" w="med" len="med"/>
            <a:tailEnd type="none" w="med" len="med"/>
          </a:ln>
        </p:spPr>
      </p:cxnSp>
      <p:sp>
        <p:nvSpPr>
          <p:cNvPr id="467" name="Google Shape;467;p76"/>
          <p:cNvSpPr txBox="1"/>
          <p:nvPr/>
        </p:nvSpPr>
        <p:spPr>
          <a:xfrm>
            <a:off x="3311300" y="1514625"/>
            <a:ext cx="1302000" cy="519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100" b="0" i="0" u="none" strike="noStrike" kern="0" cap="none" spc="0" normalizeH="0" baseline="0" noProof="0" dirty="0">
                <a:ln>
                  <a:noFill/>
                </a:ln>
                <a:solidFill>
                  <a:srgbClr val="000000"/>
                </a:solidFill>
                <a:effectLst/>
                <a:uLnTx/>
                <a:uFillTx/>
                <a:latin typeface="Arial"/>
                <a:cs typeface="Arial"/>
                <a:sym typeface="Arial"/>
              </a:rPr>
              <a:t>Revenue and Length of relation Quintiles</a:t>
            </a: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68" name="Google Shape;468;p76"/>
          <p:cNvSpPr txBox="1"/>
          <p:nvPr/>
        </p:nvSpPr>
        <p:spPr>
          <a:xfrm>
            <a:off x="281850" y="2947000"/>
            <a:ext cx="4880400" cy="32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latin typeface="Arial"/>
                <a:cs typeface="Arial"/>
                <a:sym typeface="Arial"/>
              </a:rPr>
              <a:t>Table 1: Lost clients - 5 columns per category</a:t>
            </a:r>
            <a:endParaRPr kumimoji="0" sz="16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469" name="Google Shape;469;p76"/>
          <p:cNvGraphicFramePr/>
          <p:nvPr/>
        </p:nvGraphicFramePr>
        <p:xfrm>
          <a:off x="6096025" y="3302150"/>
          <a:ext cx="5857250" cy="2925865"/>
        </p:xfrm>
        <a:graphic>
          <a:graphicData uri="http://schemas.openxmlformats.org/drawingml/2006/table">
            <a:tbl>
              <a:tblPr>
                <a:noFill/>
              </a:tblPr>
              <a:tblGrid>
                <a:gridCol w="836750">
                  <a:extLst>
                    <a:ext uri="{9D8B030D-6E8A-4147-A177-3AD203B41FA5}">
                      <a16:colId xmlns:a16="http://schemas.microsoft.com/office/drawing/2014/main" val="20000"/>
                    </a:ext>
                  </a:extLst>
                </a:gridCol>
                <a:gridCol w="836750">
                  <a:extLst>
                    <a:ext uri="{9D8B030D-6E8A-4147-A177-3AD203B41FA5}">
                      <a16:colId xmlns:a16="http://schemas.microsoft.com/office/drawing/2014/main" val="20001"/>
                    </a:ext>
                  </a:extLst>
                </a:gridCol>
                <a:gridCol w="836750">
                  <a:extLst>
                    <a:ext uri="{9D8B030D-6E8A-4147-A177-3AD203B41FA5}">
                      <a16:colId xmlns:a16="http://schemas.microsoft.com/office/drawing/2014/main" val="20002"/>
                    </a:ext>
                  </a:extLst>
                </a:gridCol>
                <a:gridCol w="836750">
                  <a:extLst>
                    <a:ext uri="{9D8B030D-6E8A-4147-A177-3AD203B41FA5}">
                      <a16:colId xmlns:a16="http://schemas.microsoft.com/office/drawing/2014/main" val="20003"/>
                    </a:ext>
                  </a:extLst>
                </a:gridCol>
                <a:gridCol w="836750">
                  <a:extLst>
                    <a:ext uri="{9D8B030D-6E8A-4147-A177-3AD203B41FA5}">
                      <a16:colId xmlns:a16="http://schemas.microsoft.com/office/drawing/2014/main" val="20004"/>
                    </a:ext>
                  </a:extLst>
                </a:gridCol>
                <a:gridCol w="836750">
                  <a:extLst>
                    <a:ext uri="{9D8B030D-6E8A-4147-A177-3AD203B41FA5}">
                      <a16:colId xmlns:a16="http://schemas.microsoft.com/office/drawing/2014/main" val="20005"/>
                    </a:ext>
                  </a:extLst>
                </a:gridCol>
                <a:gridCol w="836750">
                  <a:extLst>
                    <a:ext uri="{9D8B030D-6E8A-4147-A177-3AD203B41FA5}">
                      <a16:colId xmlns:a16="http://schemas.microsoft.com/office/drawing/2014/main" val="20006"/>
                    </a:ext>
                  </a:extLst>
                </a:gridCol>
              </a:tblGrid>
              <a:tr h="1341025">
                <a:tc>
                  <a:txBody>
                    <a:bodyPr/>
                    <a:lstStyle/>
                    <a:p>
                      <a:pPr marL="0" lvl="0" indent="0" algn="l" rtl="0">
                        <a:spcBef>
                          <a:spcPts val="0"/>
                        </a:spcBef>
                        <a:spcAft>
                          <a:spcPts val="0"/>
                        </a:spcAft>
                        <a:buNone/>
                      </a:pPr>
                      <a:r>
                        <a:rPr lang="en-GB" sz="800"/>
                        <a:t>Product Category</a:t>
                      </a:r>
                      <a:endParaRPr sz="800"/>
                    </a:p>
                  </a:txBody>
                  <a:tcPr marL="91425" marR="91425" marT="91425" marB="91425"/>
                </a:tc>
                <a:tc>
                  <a:txBody>
                    <a:bodyPr/>
                    <a:lstStyle/>
                    <a:p>
                      <a:pPr marL="0" lvl="0" indent="0" algn="l" rtl="0">
                        <a:spcBef>
                          <a:spcPts val="0"/>
                        </a:spcBef>
                        <a:spcAft>
                          <a:spcPts val="0"/>
                        </a:spcAft>
                        <a:buNone/>
                      </a:pPr>
                      <a:r>
                        <a:rPr lang="en-GB" sz="800"/>
                        <a:t>Number of clients</a:t>
                      </a:r>
                      <a:endParaRPr sz="800"/>
                    </a:p>
                  </a:txBody>
                  <a:tcPr marL="91425" marR="91425" marT="91425" marB="91425"/>
                </a:tc>
                <a:tc>
                  <a:txBody>
                    <a:bodyPr/>
                    <a:lstStyle/>
                    <a:p>
                      <a:pPr marL="0" lvl="0" indent="0" algn="l" rtl="0">
                        <a:spcBef>
                          <a:spcPts val="0"/>
                        </a:spcBef>
                        <a:spcAft>
                          <a:spcPts val="0"/>
                        </a:spcAft>
                        <a:buNone/>
                      </a:pPr>
                      <a:r>
                        <a:rPr lang="en-GB" sz="800">
                          <a:solidFill>
                            <a:schemeClr val="dk1"/>
                          </a:solidFill>
                        </a:rPr>
                        <a:t>Revenue</a:t>
                      </a:r>
                      <a:endParaRPr sz="800">
                        <a:solidFill>
                          <a:schemeClr val="dk1"/>
                        </a:solidFill>
                      </a:endParaRPr>
                    </a:p>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r>
                        <a:rPr lang="en-GB" sz="800">
                          <a:solidFill>
                            <a:schemeClr val="dk1"/>
                          </a:solidFill>
                        </a:rPr>
                        <a:t>Sales margin</a:t>
                      </a:r>
                      <a:endParaRPr sz="800"/>
                    </a:p>
                  </a:txBody>
                  <a:tcPr marL="91425" marR="91425" marT="91425" marB="91425"/>
                </a:tc>
                <a:tc>
                  <a:txBody>
                    <a:bodyPr/>
                    <a:lstStyle/>
                    <a:p>
                      <a:pPr marL="0" lvl="0" indent="0" algn="l" rtl="0">
                        <a:spcBef>
                          <a:spcPts val="0"/>
                        </a:spcBef>
                        <a:spcAft>
                          <a:spcPts val="0"/>
                        </a:spcAft>
                        <a:buNone/>
                      </a:pPr>
                      <a:r>
                        <a:rPr lang="en-GB" sz="800" dirty="0">
                          <a:solidFill>
                            <a:schemeClr val="dk1"/>
                          </a:solidFill>
                        </a:rPr>
                        <a:t>Percentage variance of new clients for the same period previous year on number of clients</a:t>
                      </a:r>
                      <a:endParaRPr sz="800" dirty="0"/>
                    </a:p>
                  </a:txBody>
                  <a:tcPr marL="91425" marR="91425" marT="91425" marB="91425"/>
                </a:tc>
                <a:tc>
                  <a:txBody>
                    <a:bodyPr/>
                    <a:lstStyle/>
                    <a:p>
                      <a:pPr marL="0" lvl="0" indent="0" algn="l" rtl="0">
                        <a:spcBef>
                          <a:spcPts val="0"/>
                        </a:spcBef>
                        <a:spcAft>
                          <a:spcPts val="0"/>
                        </a:spcAft>
                        <a:buNone/>
                      </a:pPr>
                      <a:r>
                        <a:rPr lang="en-GB" sz="800" dirty="0">
                          <a:solidFill>
                            <a:schemeClr val="dk1"/>
                          </a:solidFill>
                        </a:rPr>
                        <a:t>Percentage variance of new clients for the same period previous year on number of revenue</a:t>
                      </a:r>
                      <a:endParaRPr sz="8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sz="800" dirty="0">
                          <a:solidFill>
                            <a:schemeClr val="dk1"/>
                          </a:solidFill>
                        </a:rPr>
                        <a:t>Percentage variance of new clients for the same period previous year on number of margin</a:t>
                      </a:r>
                      <a:endParaRPr sz="800" dirty="0"/>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800"/>
                        <a:t>Category 1</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02150">
                <a:tc>
                  <a:txBody>
                    <a:bodyPr/>
                    <a:lstStyle/>
                    <a:p>
                      <a:pPr marL="0" lvl="0" indent="0" algn="l" rtl="0">
                        <a:spcBef>
                          <a:spcPts val="0"/>
                        </a:spcBef>
                        <a:spcAft>
                          <a:spcPts val="0"/>
                        </a:spcAft>
                        <a:buNone/>
                      </a:pPr>
                      <a:r>
                        <a:rPr lang="en-GB" sz="800"/>
                        <a:t>Category 2</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02150">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Category 3</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02150">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Category …</a:t>
                      </a: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sp>
        <p:nvSpPr>
          <p:cNvPr id="470" name="Google Shape;470;p76"/>
          <p:cNvSpPr txBox="1"/>
          <p:nvPr/>
        </p:nvSpPr>
        <p:spPr>
          <a:xfrm>
            <a:off x="5943600" y="2893600"/>
            <a:ext cx="3415500" cy="3276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600" b="0" i="0" u="none" strike="noStrike" kern="0" cap="none" spc="0" normalizeH="0" baseline="0" noProof="0">
                <a:ln>
                  <a:noFill/>
                </a:ln>
                <a:solidFill>
                  <a:srgbClr val="000000"/>
                </a:solidFill>
                <a:effectLst/>
                <a:uLnTx/>
                <a:uFillTx/>
                <a:latin typeface="Arial"/>
                <a:cs typeface="Arial"/>
                <a:sym typeface="Arial"/>
              </a:rPr>
              <a:t>Table 2: New clients</a:t>
            </a: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76"/>
          <p:cNvSpPr txBox="1">
            <a:spLocks noGrp="1"/>
          </p:cNvSpPr>
          <p:nvPr>
            <p:ph type="title"/>
          </p:nvPr>
        </p:nvSpPr>
        <p:spPr>
          <a:xfrm>
            <a:off x="442925" y="432000"/>
            <a:ext cx="11306100" cy="5529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a:t>Achieved revenue vs Target revenue - expected output</a:t>
            </a:r>
            <a:endParaRPr sz="3200" b="0" i="0" u="none" strike="noStrike" cap="none">
              <a:solidFill>
                <a:schemeClr val="dk1"/>
              </a:solidFill>
              <a:latin typeface="Georgia"/>
              <a:ea typeface="Georgia"/>
              <a:cs typeface="Georgia"/>
              <a:sym typeface="Georgia"/>
            </a:endParaRPr>
          </a:p>
        </p:txBody>
      </p:sp>
      <p:graphicFrame>
        <p:nvGraphicFramePr>
          <p:cNvPr id="472" name="Google Shape;472;p76"/>
          <p:cNvGraphicFramePr/>
          <p:nvPr/>
        </p:nvGraphicFramePr>
        <p:xfrm>
          <a:off x="442925" y="3302150"/>
          <a:ext cx="5174875" cy="2925900"/>
        </p:xfrm>
        <a:graphic>
          <a:graphicData uri="http://schemas.openxmlformats.org/drawingml/2006/table">
            <a:tbl>
              <a:tblPr>
                <a:noFill/>
              </a:tblPr>
              <a:tblGrid>
                <a:gridCol w="1034975">
                  <a:extLst>
                    <a:ext uri="{9D8B030D-6E8A-4147-A177-3AD203B41FA5}">
                      <a16:colId xmlns:a16="http://schemas.microsoft.com/office/drawing/2014/main" val="20000"/>
                    </a:ext>
                  </a:extLst>
                </a:gridCol>
                <a:gridCol w="663275">
                  <a:extLst>
                    <a:ext uri="{9D8B030D-6E8A-4147-A177-3AD203B41FA5}">
                      <a16:colId xmlns:a16="http://schemas.microsoft.com/office/drawing/2014/main" val="20001"/>
                    </a:ext>
                  </a:extLst>
                </a:gridCol>
                <a:gridCol w="1170125">
                  <a:extLst>
                    <a:ext uri="{9D8B030D-6E8A-4147-A177-3AD203B41FA5}">
                      <a16:colId xmlns:a16="http://schemas.microsoft.com/office/drawing/2014/main" val="20002"/>
                    </a:ext>
                  </a:extLst>
                </a:gridCol>
                <a:gridCol w="1127750">
                  <a:extLst>
                    <a:ext uri="{9D8B030D-6E8A-4147-A177-3AD203B41FA5}">
                      <a16:colId xmlns:a16="http://schemas.microsoft.com/office/drawing/2014/main" val="20003"/>
                    </a:ext>
                  </a:extLst>
                </a:gridCol>
                <a:gridCol w="1178750">
                  <a:extLst>
                    <a:ext uri="{9D8B030D-6E8A-4147-A177-3AD203B41FA5}">
                      <a16:colId xmlns:a16="http://schemas.microsoft.com/office/drawing/2014/main" val="20004"/>
                    </a:ext>
                  </a:extLst>
                </a:gridCol>
              </a:tblGrid>
              <a:tr h="0">
                <a:tc rowSpan="2" gridSpan="2">
                  <a:txBody>
                    <a:bodyPr/>
                    <a:lstStyle/>
                    <a:p>
                      <a:pPr marL="0" lvl="0" indent="0" algn="l" rtl="0">
                        <a:spcBef>
                          <a:spcPts val="0"/>
                        </a:spcBef>
                        <a:spcAft>
                          <a:spcPts val="0"/>
                        </a:spcAft>
                        <a:buNone/>
                      </a:pPr>
                      <a:r>
                        <a:rPr lang="en-GB" sz="800">
                          <a:solidFill>
                            <a:schemeClr val="dk1"/>
                          </a:solidFill>
                        </a:rPr>
                        <a:t>Revenue and </a:t>
                      </a:r>
                      <a:r>
                        <a:rPr lang="en-GB" sz="800"/>
                        <a:t>length of relation quintiles</a:t>
                      </a:r>
                      <a:endParaRPr sz="800"/>
                    </a:p>
                  </a:txBody>
                  <a:tcPr marL="91425" marR="91425" marT="91425" marB="91425">
                    <a:lnR w="9525" cap="flat" cmpd="sng">
                      <a:solidFill>
                        <a:srgbClr val="9E9E9E"/>
                      </a:solidFill>
                      <a:prstDash val="solid"/>
                      <a:round/>
                      <a:headEnd type="none" w="sm" len="sm"/>
                      <a:tailEnd type="none" w="sm" len="sm"/>
                    </a:lnR>
                  </a:tcPr>
                </a:tc>
                <a:tc rowSpan="2" hMerge="1">
                  <a:txBody>
                    <a:bodyPr/>
                    <a:lstStyle/>
                    <a:p>
                      <a:endParaRPr lang="en-US"/>
                    </a:p>
                  </a:txBody>
                  <a:tcPr/>
                </a:tc>
                <a:tc>
                  <a:txBody>
                    <a:bodyPr/>
                    <a:lstStyle/>
                    <a:p>
                      <a:pPr marL="0" lvl="0" indent="0" algn="l" rtl="0">
                        <a:spcBef>
                          <a:spcPts val="0"/>
                        </a:spcBef>
                        <a:spcAft>
                          <a:spcPts val="0"/>
                        </a:spcAft>
                        <a:buNone/>
                      </a:pPr>
                      <a:r>
                        <a:rPr lang="en-GB" sz="800"/>
                        <a:t>Category 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sz="800"/>
                        <a:t>Category 2</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Category N</a:t>
                      </a:r>
                      <a:endParaRPr sz="800">
                        <a:solidFill>
                          <a:schemeClr val="dk1"/>
                        </a:solidFill>
                      </a:endParaRPr>
                    </a:p>
                    <a:p>
                      <a:pPr marL="0" lvl="0" indent="0" algn="l" rtl="0">
                        <a:spcBef>
                          <a:spcPts val="0"/>
                        </a:spcBef>
                        <a:spcAft>
                          <a:spcPts val="0"/>
                        </a:spcAft>
                        <a:buNone/>
                      </a:pP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31525">
                <a:tc gridSpan="2" vMerge="1">
                  <a:txBody>
                    <a:bodyPr/>
                    <a:lstStyle/>
                    <a:p>
                      <a:endParaRPr lang="en-US"/>
                    </a:p>
                  </a:txBody>
                  <a:tcPr/>
                </a:tc>
                <a:tc hMerge="1"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GB" sz="800" dirty="0">
                          <a:solidFill>
                            <a:schemeClr val="dk1"/>
                          </a:solidFill>
                        </a:rPr>
                        <a:t>Number of clients, revenue, and margin on previous fiscal year</a:t>
                      </a:r>
                      <a:endParaRPr sz="800" dirty="0">
                        <a:solidFill>
                          <a:schemeClr val="dk1"/>
                        </a:solidFill>
                      </a:endParaRPr>
                    </a:p>
                    <a:p>
                      <a:pPr marL="0" lvl="0" indent="0" algn="l" rtl="0">
                        <a:spcBef>
                          <a:spcPts val="0"/>
                        </a:spcBef>
                        <a:spcAft>
                          <a:spcPts val="0"/>
                        </a:spcAft>
                        <a:buNone/>
                      </a:pPr>
                      <a:r>
                        <a:rPr lang="en-GB" sz="800" dirty="0">
                          <a:solidFill>
                            <a:schemeClr val="dk1"/>
                          </a:solidFill>
                        </a:rPr>
                        <a:t>Total Revenue and margin for all years</a:t>
                      </a:r>
                      <a:endParaRPr sz="8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800" dirty="0">
                          <a:solidFill>
                            <a:schemeClr val="dk1"/>
                          </a:solidFill>
                        </a:rPr>
                        <a:t>Number of clients, revenue, and margin on previous fiscal year</a:t>
                      </a:r>
                      <a:endParaRPr sz="800" dirty="0">
                        <a:solidFill>
                          <a:schemeClr val="dk1"/>
                        </a:solidFill>
                      </a:endParaRPr>
                    </a:p>
                    <a:p>
                      <a:pPr marL="0" lvl="0" indent="0" algn="l" rtl="0">
                        <a:spcBef>
                          <a:spcPts val="0"/>
                        </a:spcBef>
                        <a:spcAft>
                          <a:spcPts val="0"/>
                        </a:spcAft>
                        <a:buClr>
                          <a:schemeClr val="dk1"/>
                        </a:buClr>
                        <a:buSzPts val="1100"/>
                        <a:buFont typeface="Arial"/>
                        <a:buNone/>
                      </a:pPr>
                      <a:r>
                        <a:rPr lang="en-GB" sz="800" dirty="0">
                          <a:solidFill>
                            <a:schemeClr val="dk1"/>
                          </a:solidFill>
                        </a:rPr>
                        <a:t>Total Revenue and margin for all years</a:t>
                      </a:r>
                      <a:endParaRPr sz="8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800">
                          <a:solidFill>
                            <a:schemeClr val="dk1"/>
                          </a:solidFill>
                        </a:rPr>
                        <a:t>Number of clients, revenue, and margin on previous fiscal year</a:t>
                      </a:r>
                      <a:endParaRPr sz="800">
                        <a:solidFill>
                          <a:schemeClr val="dk1"/>
                        </a:solidFill>
                      </a:endParaRPr>
                    </a:p>
                    <a:p>
                      <a:pPr marL="0" lvl="0" indent="0" algn="l" rtl="0">
                        <a:spcBef>
                          <a:spcPts val="0"/>
                        </a:spcBef>
                        <a:spcAft>
                          <a:spcPts val="0"/>
                        </a:spcAft>
                        <a:buNone/>
                      </a:pPr>
                      <a:r>
                        <a:rPr lang="en-GB" sz="800">
                          <a:solidFill>
                            <a:schemeClr val="dk1"/>
                          </a:solidFill>
                        </a:rPr>
                        <a:t>Total Revenue and margin for all years</a:t>
                      </a:r>
                      <a:endParaRPr sz="8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rowSpan="3">
                  <a:txBody>
                    <a:bodyPr/>
                    <a:lstStyle/>
                    <a:p>
                      <a:pPr marL="0" lvl="0" indent="0" algn="l" rtl="0">
                        <a:spcBef>
                          <a:spcPts val="0"/>
                        </a:spcBef>
                        <a:spcAft>
                          <a:spcPts val="0"/>
                        </a:spcAft>
                        <a:buNone/>
                      </a:pPr>
                      <a:r>
                        <a:rPr lang="en-GB" sz="800"/>
                        <a:t>Rev 1</a:t>
                      </a:r>
                      <a:endParaRPr sz="800"/>
                    </a:p>
                  </a:txBody>
                  <a:tcPr marL="91425" marR="91425" marT="91425" marB="91425"/>
                </a:tc>
                <a:tc>
                  <a:txBody>
                    <a:bodyPr/>
                    <a:lstStyle/>
                    <a:p>
                      <a:pPr marL="0" lvl="0" indent="0" algn="l" rtl="0">
                        <a:spcBef>
                          <a:spcPts val="0"/>
                        </a:spcBef>
                        <a:spcAft>
                          <a:spcPts val="0"/>
                        </a:spcAft>
                        <a:buNone/>
                      </a:pPr>
                      <a:r>
                        <a:rPr lang="en-GB" sz="800"/>
                        <a:t>Length 1</a:t>
                      </a: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2</a:t>
                      </a:r>
                      <a:endParaRPr sz="800"/>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02150">
                <a:tc vMerge="1">
                  <a:txBody>
                    <a:bodyPr/>
                    <a:lstStyle/>
                    <a:p>
                      <a:endParaRPr lang="en-US"/>
                    </a:p>
                  </a:txBody>
                  <a:tcPr/>
                </a:tc>
                <a:tc>
                  <a:txBody>
                    <a:bodyPr/>
                    <a:lstStyle/>
                    <a:p>
                      <a:pPr marL="0" lvl="0" indent="0" algn="l" rtl="0">
                        <a:spcBef>
                          <a:spcPts val="0"/>
                        </a:spcBef>
                        <a:spcAft>
                          <a:spcPts val="0"/>
                        </a:spcAft>
                        <a:buNone/>
                      </a:pPr>
                      <a:r>
                        <a:rPr lang="en-GB" sz="800"/>
                        <a:t>Length …</a:t>
                      </a:r>
                      <a:endParaRPr sz="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02150">
                <a:tc>
                  <a:txBody>
                    <a:bodyPr/>
                    <a:lstStyle/>
                    <a:p>
                      <a:pPr marL="0" lvl="0" indent="0" algn="l" rtl="0">
                        <a:spcBef>
                          <a:spcPts val="0"/>
                        </a:spcBef>
                        <a:spcAft>
                          <a:spcPts val="0"/>
                        </a:spcAft>
                        <a:buNone/>
                      </a:pPr>
                      <a:r>
                        <a:rPr lang="en-GB" sz="800">
                          <a:solidFill>
                            <a:schemeClr val="dk1"/>
                          </a:solidFill>
                        </a:rPr>
                        <a:t>Rev 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GB" sz="800"/>
                        <a:t>Length 1</a:t>
                      </a:r>
                      <a:endParaRPr sz="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7637</TotalTime>
  <Words>1867</Words>
  <Application>Microsoft Office PowerPoint</Application>
  <PresentationFormat>Widescreen</PresentationFormat>
  <Paragraphs>286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Georgia</vt:lpstr>
      <vt:lpstr>PwC</vt:lpstr>
      <vt:lpstr> Mini Project for Power Bi/Dax Developer Manager</vt:lpstr>
      <vt:lpstr>Background</vt:lpstr>
      <vt:lpstr>Client distribution by length of relationship and revenue</vt:lpstr>
      <vt:lpstr>Client distribution by length of relationship and revenue</vt:lpstr>
      <vt:lpstr>Client distribution by length of relationship and revenue</vt:lpstr>
      <vt:lpstr>Client distribution by length of relationship and revenue</vt:lpstr>
      <vt:lpstr>Achieved revenue vs Target revenue</vt:lpstr>
      <vt:lpstr>Achieved revenue vs Target revenue</vt:lpstr>
      <vt:lpstr>Achieved revenue vs Target revenue - expected output</vt:lpstr>
      <vt:lpstr>Ordered Revenue and Sales Margin </vt:lpstr>
      <vt:lpstr>Ordered Revenue and Sales Margin</vt:lpstr>
      <vt:lpstr>Ordered Revenue and Sales Margin - expected output</vt:lpstr>
      <vt:lpstr>Revenue trend</vt:lpstr>
      <vt:lpstr>Revenue trend</vt:lpstr>
      <vt:lpstr>Revenue trend</vt:lpstr>
      <vt:lpstr>Revenue trend - expected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for Power Bi/Dax Developer Manager</dc:title>
  <dc:creator>Shubham Dharmik</dc:creator>
  <cp:lastModifiedBy>Shubham Dharmik</cp:lastModifiedBy>
  <cp:revision>5</cp:revision>
  <dcterms:created xsi:type="dcterms:W3CDTF">2024-09-04T15:14:50Z</dcterms:created>
  <dcterms:modified xsi:type="dcterms:W3CDTF">2024-09-09T22:32:33Z</dcterms:modified>
</cp:coreProperties>
</file>