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Open Sans ExtraBold"/>
      <p:bold r:id="rId23"/>
      <p:boldItalic r:id="rId24"/>
    </p:embeddedFont>
    <p:embeddedFont>
      <p:font typeface="Open Sans Light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625038-B5C0-4958-97CA-CABEBDDBE4CE}">
  <a:tblStyle styleId="{D1625038-B5C0-4958-97CA-CABEBDDBE4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2760497-3CBB-455E-9874-00A01C26482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penSansExtraBold-boldItalic.fntdata"/><Relationship Id="rId23" Type="http://schemas.openxmlformats.org/officeDocument/2006/relationships/font" Target="fonts/OpenSansExtra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Light-bold.fntdata"/><Relationship Id="rId25" Type="http://schemas.openxmlformats.org/officeDocument/2006/relationships/font" Target="fonts/OpenSansLight-regular.fntdata"/><Relationship Id="rId28" Type="http://schemas.openxmlformats.org/officeDocument/2006/relationships/font" Target="fonts/OpenSansLight-boldItalic.fntdata"/><Relationship Id="rId27" Type="http://schemas.openxmlformats.org/officeDocument/2006/relationships/font" Target="fonts/OpenSans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00e809e6d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c00e809e6d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00e809e6d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c00e809e6d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ea2b9eec4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bea2b9eec4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00e809e6d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c00e809e6d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00e809e6d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c00e809e6d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00e809e6d_0_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c00e809e6d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ea2b9eec4_0_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bea2b9eec4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ea2b9eec4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bea2b9eec4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ea2b9eec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bea2b9eec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ea2b9eec4_0_1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bea2b9eec4_0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Sprocket Central Pty Ltd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Data analytics approach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37900" y="3775050"/>
            <a:ext cx="62496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Light"/>
              <a:buNone/>
            </a:pPr>
            <a:r>
              <a:rPr lang="en-US"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Sanjaya J. Shetty</a:t>
            </a:r>
            <a:endParaRPr sz="12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Light"/>
              <a:buNone/>
            </a:pPr>
            <a:r>
              <a:rPr lang="en-US"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Data Analytics Consulting Virtual Intern</a:t>
            </a:r>
            <a:endParaRPr sz="12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descr="KPMG Logo PNG (1)"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00" y="154775"/>
            <a:ext cx="2299225" cy="22992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84345" y="4700819"/>
            <a:ext cx="336900" cy="3387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47" name="Google Shape;147;p22"/>
          <p:cNvGraphicFramePr/>
          <p:nvPr/>
        </p:nvGraphicFramePr>
        <p:xfrm>
          <a:off x="1898975" y="276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{E2760497-3CBB-455E-9874-00A01C264826}</a:tableStyleId>
              </a:tblPr>
              <a:tblGrid>
                <a:gridCol w="1306625"/>
                <a:gridCol w="4039425"/>
              </a:tblGrid>
              <a:tr h="32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RMF Score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Group Classification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RMF Score &gt; 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Can't lose them.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</a:tr>
              <a:tr h="29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RMF Score &gt; 1.667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 risk of losing.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9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RMF Score &gt; 2.667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Probably New Customer.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9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RMF Score &gt; 3.33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Possibly Loyal.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9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RMF Score &gt; 3.665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Champion.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48" name="Google Shape;148;p22"/>
          <p:cNvSpPr txBox="1"/>
          <p:nvPr/>
        </p:nvSpPr>
        <p:spPr>
          <a:xfrm>
            <a:off x="545350" y="820525"/>
            <a:ext cx="8304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RFM Analysis: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RFM, short for Recency, Frequency and </a:t>
            </a:r>
            <a:r>
              <a:rPr lang="en-US"/>
              <a:t>Monetary</a:t>
            </a:r>
            <a:r>
              <a:rPr lang="en-US"/>
              <a:t> is a tool used by firm to identify best customers by using certain attributes.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Model is based on three factors i.e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/>
              <a:t>Recency </a:t>
            </a:r>
            <a:r>
              <a:rPr lang="en-US"/>
              <a:t>: How recent the customer has made a transaction.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/>
              <a:t>Frequency </a:t>
            </a:r>
            <a:r>
              <a:rPr lang="en-US"/>
              <a:t>: How often the customer has made a </a:t>
            </a:r>
            <a:r>
              <a:rPr lang="en-US"/>
              <a:t>transaction</a:t>
            </a:r>
            <a:r>
              <a:rPr lang="en-US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/>
              <a:t>Monetary </a:t>
            </a:r>
            <a:r>
              <a:rPr lang="en-US"/>
              <a:t>: The amount transacted by the customer.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50" y="1515501"/>
            <a:ext cx="4485899" cy="26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9138" y="820525"/>
            <a:ext cx="2682617" cy="19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4938" y="2741125"/>
            <a:ext cx="291102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175" y="1836350"/>
            <a:ext cx="328612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3325" y="1910700"/>
            <a:ext cx="291102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775" y="935475"/>
            <a:ext cx="5790896" cy="40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85" name="Google Shape;185;p26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186" name="Google Shape;186;p26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000" y="1025125"/>
            <a:ext cx="4776425" cy="347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75" y="1109163"/>
            <a:ext cx="3994474" cy="29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195" name="Google Shape;195;p27"/>
          <p:cNvSpPr/>
          <p:nvPr/>
        </p:nvSpPr>
        <p:spPr>
          <a:xfrm>
            <a:off x="205025" y="1083301"/>
            <a:ext cx="8565600" cy="18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The Customer with the highest RFM value could be </a:t>
            </a: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targeted</a:t>
            </a: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, since the profit is directly proportional to the </a:t>
            </a: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customer</a:t>
            </a: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 with </a:t>
            </a: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higher</a:t>
            </a: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 RFM analysis.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The feature from the existing customer could be studied and then could help in determining which customer could be </a:t>
            </a: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targeted</a:t>
            </a: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. 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197" name="Google Shape;197;p27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8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</a:rPr>
              <a:t>Additional Task:</a:t>
            </a:r>
            <a:endParaRPr/>
          </a:p>
        </p:txBody>
      </p:sp>
      <p:sp>
        <p:nvSpPr>
          <p:cNvPr id="204" name="Google Shape;204;p28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205" name="Google Shape;205;p28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6" name="Google Shape;206;p28"/>
          <p:cNvGraphicFramePr/>
          <p:nvPr/>
        </p:nvGraphicFramePr>
        <p:xfrm>
          <a:off x="2647700" y="199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{E2760497-3CBB-455E-9874-00A01C264826}</a:tableStyleId>
              </a:tblPr>
              <a:tblGrid>
                <a:gridCol w="2447925"/>
                <a:gridCol w="904875"/>
              </a:tblGrid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Machine Learning Algorithm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 Tree Classifier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24.82%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29.50%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K- Nearest Neighbour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29.68%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Gaussian Naïve Bayes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24.10%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Neural Network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38.79%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07" name="Google Shape;207;p28"/>
          <p:cNvSpPr txBox="1"/>
          <p:nvPr/>
        </p:nvSpPr>
        <p:spPr>
          <a:xfrm>
            <a:off x="818000" y="1375725"/>
            <a:ext cx="713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Below table shows the accuracy of various ML algorithms when used on the provided dataset. </a:t>
            </a:r>
            <a:endParaRPr/>
          </a:p>
        </p:txBody>
      </p:sp>
      <p:sp>
        <p:nvSpPr>
          <p:cNvPr id="208" name="Google Shape;208;p28"/>
          <p:cNvSpPr txBox="1"/>
          <p:nvPr/>
        </p:nvSpPr>
        <p:spPr>
          <a:xfrm>
            <a:off x="1065900" y="4300625"/>
            <a:ext cx="713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Since the accuracy was poor, the models were not employed on the New Customer list for predicting their Customer group.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9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275" y="454625"/>
            <a:ext cx="4238749" cy="423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i="1"/>
          </a:p>
        </p:txBody>
      </p:sp>
      <p:sp>
        <p:nvSpPr>
          <p:cNvPr id="67" name="Google Shape;67;p14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Exploration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 Development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Interpretation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i="1"/>
          </a:p>
        </p:txBody>
      </p:sp>
      <p:sp>
        <p:nvSpPr>
          <p:cNvPr id="76" name="Google Shape;76;p15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458575" y="1276550"/>
            <a:ext cx="71388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Our Client, Sprocket Central Pty Ltd, who specialises in high-quality bikes and accessible cycling accessories to riders. Their marketing team is looking to boost business by analysing their existing customer dataset to determine customer trends and behaviour.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In- order to 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analyze the same, our client provided with 4 datasets, namely,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Transactions : Looks at the transactions by the customer with the firm.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Customer Demographic : Provides personal attributes of the customer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Customer Address : Provides location of the customer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New Customer List : Provides Personal information and location of the new customer with no prior transactions.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All the irregularities in the data were cleaned and the summary table for the irregularities found in the Datasets are attached in the next slide.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1" lang="en-US" sz="2000">
                <a:solidFill>
                  <a:srgbClr val="FFFFFF"/>
                </a:solidFill>
              </a:rPr>
              <a:t>A look into the Irregularities:</a:t>
            </a:r>
            <a:endParaRPr i="1"/>
          </a:p>
        </p:txBody>
      </p:sp>
      <p:sp>
        <p:nvSpPr>
          <p:cNvPr id="85" name="Google Shape;85;p16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784475" y="111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{D1625038-B5C0-4958-97CA-CABEBDDBE4CE}</a:tableStyleId>
              </a:tblPr>
              <a:tblGrid>
                <a:gridCol w="1169975"/>
                <a:gridCol w="1457150"/>
                <a:gridCol w="1425250"/>
                <a:gridCol w="1606050"/>
                <a:gridCol w="1637950"/>
              </a:tblGrid>
              <a:tr h="374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 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Completeness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Consistency 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Validity 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0185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Transactions</a:t>
                      </a:r>
                      <a:endParaRPr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Missing values.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Improper format in ‘product first sold’ column.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5888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Customer List</a:t>
                      </a:r>
                      <a:endParaRPr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Missing values.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8037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Demographic</a:t>
                      </a:r>
                      <a:endParaRPr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Inaccurate DOB.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Missing values.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Inconsistency in gender entries.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8037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Address</a:t>
                      </a:r>
                      <a:endParaRPr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Missing values.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Inconsistency in State Column.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i="1"/>
          </a:p>
        </p:txBody>
      </p:sp>
      <p:sp>
        <p:nvSpPr>
          <p:cNvPr id="94" name="Google Shape;94;p17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100" y="1353450"/>
            <a:ext cx="4096200" cy="3341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025" y="1353450"/>
            <a:ext cx="4096199" cy="32942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2225" y="962076"/>
            <a:ext cx="4439025" cy="3219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50" y="980350"/>
            <a:ext cx="4321600" cy="32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626" y="820525"/>
            <a:ext cx="4100625" cy="32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625" y="820525"/>
            <a:ext cx="4218174" cy="32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694075" y="430070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025" y="1453400"/>
            <a:ext cx="4134600" cy="2614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225" y="1466025"/>
            <a:ext cx="4331224" cy="261248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25" y="1202575"/>
            <a:ext cx="4315231" cy="30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475" y="1207550"/>
            <a:ext cx="4166411" cy="30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