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6CFFFA-EF64-4E22-B122-A986B3C7C132}"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3C05FDF-8C0C-413A-B6C4-CF259964D95C}" type="slidenum">
              <a:rPr lang="en-IN" smtClean="0"/>
              <a:t>‹#›</a:t>
            </a:fld>
            <a:endParaRPr lang="en-IN"/>
          </a:p>
        </p:txBody>
      </p:sp>
    </p:spTree>
    <p:extLst>
      <p:ext uri="{BB962C8B-B14F-4D97-AF65-F5344CB8AC3E}">
        <p14:creationId xmlns:p14="http://schemas.microsoft.com/office/powerpoint/2010/main" val="4216885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6CFFFA-EF64-4E22-B122-A986B3C7C132}"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C05FDF-8C0C-413A-B6C4-CF259964D95C}" type="slidenum">
              <a:rPr lang="en-IN" smtClean="0"/>
              <a:t>‹#›</a:t>
            </a:fld>
            <a:endParaRPr lang="en-IN"/>
          </a:p>
        </p:txBody>
      </p:sp>
    </p:spTree>
    <p:extLst>
      <p:ext uri="{BB962C8B-B14F-4D97-AF65-F5344CB8AC3E}">
        <p14:creationId xmlns:p14="http://schemas.microsoft.com/office/powerpoint/2010/main" val="4111400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6CFFFA-EF64-4E22-B122-A986B3C7C132}"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C05FDF-8C0C-413A-B6C4-CF259964D95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5139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B6CFFFA-EF64-4E22-B122-A986B3C7C132}"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C05FDF-8C0C-413A-B6C4-CF259964D95C}" type="slidenum">
              <a:rPr lang="en-IN" smtClean="0"/>
              <a:t>‹#›</a:t>
            </a:fld>
            <a:endParaRPr lang="en-IN"/>
          </a:p>
        </p:txBody>
      </p:sp>
    </p:spTree>
    <p:extLst>
      <p:ext uri="{BB962C8B-B14F-4D97-AF65-F5344CB8AC3E}">
        <p14:creationId xmlns:p14="http://schemas.microsoft.com/office/powerpoint/2010/main" val="1198163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B6CFFFA-EF64-4E22-B122-A986B3C7C132}"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C05FDF-8C0C-413A-B6C4-CF259964D95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01020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B6CFFFA-EF64-4E22-B122-A986B3C7C132}"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C05FDF-8C0C-413A-B6C4-CF259964D95C}" type="slidenum">
              <a:rPr lang="en-IN" smtClean="0"/>
              <a:t>‹#›</a:t>
            </a:fld>
            <a:endParaRPr lang="en-IN"/>
          </a:p>
        </p:txBody>
      </p:sp>
    </p:spTree>
    <p:extLst>
      <p:ext uri="{BB962C8B-B14F-4D97-AF65-F5344CB8AC3E}">
        <p14:creationId xmlns:p14="http://schemas.microsoft.com/office/powerpoint/2010/main" val="544078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CFFFA-EF64-4E22-B122-A986B3C7C132}"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C05FDF-8C0C-413A-B6C4-CF259964D95C}" type="slidenum">
              <a:rPr lang="en-IN" smtClean="0"/>
              <a:t>‹#›</a:t>
            </a:fld>
            <a:endParaRPr lang="en-IN"/>
          </a:p>
        </p:txBody>
      </p:sp>
    </p:spTree>
    <p:extLst>
      <p:ext uri="{BB962C8B-B14F-4D97-AF65-F5344CB8AC3E}">
        <p14:creationId xmlns:p14="http://schemas.microsoft.com/office/powerpoint/2010/main" val="228039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CFFFA-EF64-4E22-B122-A986B3C7C132}"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C05FDF-8C0C-413A-B6C4-CF259964D95C}" type="slidenum">
              <a:rPr lang="en-IN" smtClean="0"/>
              <a:t>‹#›</a:t>
            </a:fld>
            <a:endParaRPr lang="en-IN"/>
          </a:p>
        </p:txBody>
      </p:sp>
    </p:spTree>
    <p:extLst>
      <p:ext uri="{BB962C8B-B14F-4D97-AF65-F5344CB8AC3E}">
        <p14:creationId xmlns:p14="http://schemas.microsoft.com/office/powerpoint/2010/main" val="1357222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CFFFA-EF64-4E22-B122-A986B3C7C132}"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C05FDF-8C0C-413A-B6C4-CF259964D95C}" type="slidenum">
              <a:rPr lang="en-IN" smtClean="0"/>
              <a:t>‹#›</a:t>
            </a:fld>
            <a:endParaRPr lang="en-IN"/>
          </a:p>
        </p:txBody>
      </p:sp>
    </p:spTree>
    <p:extLst>
      <p:ext uri="{BB962C8B-B14F-4D97-AF65-F5344CB8AC3E}">
        <p14:creationId xmlns:p14="http://schemas.microsoft.com/office/powerpoint/2010/main" val="1499407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6CFFFA-EF64-4E22-B122-A986B3C7C132}"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C05FDF-8C0C-413A-B6C4-CF259964D95C}" type="slidenum">
              <a:rPr lang="en-IN" smtClean="0"/>
              <a:t>‹#›</a:t>
            </a:fld>
            <a:endParaRPr lang="en-IN"/>
          </a:p>
        </p:txBody>
      </p:sp>
    </p:spTree>
    <p:extLst>
      <p:ext uri="{BB962C8B-B14F-4D97-AF65-F5344CB8AC3E}">
        <p14:creationId xmlns:p14="http://schemas.microsoft.com/office/powerpoint/2010/main" val="1641728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6CFFFA-EF64-4E22-B122-A986B3C7C132}"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3C05FDF-8C0C-413A-B6C4-CF259964D95C}" type="slidenum">
              <a:rPr lang="en-IN" smtClean="0"/>
              <a:t>‹#›</a:t>
            </a:fld>
            <a:endParaRPr lang="en-IN"/>
          </a:p>
        </p:txBody>
      </p:sp>
    </p:spTree>
    <p:extLst>
      <p:ext uri="{BB962C8B-B14F-4D97-AF65-F5344CB8AC3E}">
        <p14:creationId xmlns:p14="http://schemas.microsoft.com/office/powerpoint/2010/main" val="3613530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6CFFFA-EF64-4E22-B122-A986B3C7C132}" type="datetimeFigureOut">
              <a:rPr lang="en-IN" smtClean="0"/>
              <a:t>27-04-2020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3C05FDF-8C0C-413A-B6C4-CF259964D95C}" type="slidenum">
              <a:rPr lang="en-IN" smtClean="0"/>
              <a:t>‹#›</a:t>
            </a:fld>
            <a:endParaRPr lang="en-IN"/>
          </a:p>
        </p:txBody>
      </p:sp>
    </p:spTree>
    <p:extLst>
      <p:ext uri="{BB962C8B-B14F-4D97-AF65-F5344CB8AC3E}">
        <p14:creationId xmlns:p14="http://schemas.microsoft.com/office/powerpoint/2010/main" val="153467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6CFFFA-EF64-4E22-B122-A986B3C7C132}" type="datetimeFigureOut">
              <a:rPr lang="en-IN" smtClean="0"/>
              <a:t>27-04-2020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3C05FDF-8C0C-413A-B6C4-CF259964D95C}" type="slidenum">
              <a:rPr lang="en-IN" smtClean="0"/>
              <a:t>‹#›</a:t>
            </a:fld>
            <a:endParaRPr lang="en-IN"/>
          </a:p>
        </p:txBody>
      </p:sp>
    </p:spTree>
    <p:extLst>
      <p:ext uri="{BB962C8B-B14F-4D97-AF65-F5344CB8AC3E}">
        <p14:creationId xmlns:p14="http://schemas.microsoft.com/office/powerpoint/2010/main" val="3310536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6CFFFA-EF64-4E22-B122-A986B3C7C132}" type="datetimeFigureOut">
              <a:rPr lang="en-IN" smtClean="0"/>
              <a:t>27-04-2020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3C05FDF-8C0C-413A-B6C4-CF259964D95C}" type="slidenum">
              <a:rPr lang="en-IN" smtClean="0"/>
              <a:t>‹#›</a:t>
            </a:fld>
            <a:endParaRPr lang="en-IN"/>
          </a:p>
        </p:txBody>
      </p:sp>
    </p:spTree>
    <p:extLst>
      <p:ext uri="{BB962C8B-B14F-4D97-AF65-F5344CB8AC3E}">
        <p14:creationId xmlns:p14="http://schemas.microsoft.com/office/powerpoint/2010/main" val="1015263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6CFFFA-EF64-4E22-B122-A986B3C7C132}"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3C05FDF-8C0C-413A-B6C4-CF259964D95C}" type="slidenum">
              <a:rPr lang="en-IN" smtClean="0"/>
              <a:t>‹#›</a:t>
            </a:fld>
            <a:endParaRPr lang="en-IN"/>
          </a:p>
        </p:txBody>
      </p:sp>
    </p:spTree>
    <p:extLst>
      <p:ext uri="{BB962C8B-B14F-4D97-AF65-F5344CB8AC3E}">
        <p14:creationId xmlns:p14="http://schemas.microsoft.com/office/powerpoint/2010/main" val="2999633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6CFFFA-EF64-4E22-B122-A986B3C7C132}"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C05FDF-8C0C-413A-B6C4-CF259964D95C}" type="slidenum">
              <a:rPr lang="en-IN" smtClean="0"/>
              <a:t>‹#›</a:t>
            </a:fld>
            <a:endParaRPr lang="en-IN"/>
          </a:p>
        </p:txBody>
      </p:sp>
    </p:spTree>
    <p:extLst>
      <p:ext uri="{BB962C8B-B14F-4D97-AF65-F5344CB8AC3E}">
        <p14:creationId xmlns:p14="http://schemas.microsoft.com/office/powerpoint/2010/main" val="494478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B6CFFFA-EF64-4E22-B122-A986B3C7C132}" type="datetimeFigureOut">
              <a:rPr lang="en-IN" smtClean="0"/>
              <a:t>27-04-2020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3C05FDF-8C0C-413A-B6C4-CF259964D95C}" type="slidenum">
              <a:rPr lang="en-IN" smtClean="0"/>
              <a:t>‹#›</a:t>
            </a:fld>
            <a:endParaRPr lang="en-IN"/>
          </a:p>
        </p:txBody>
      </p:sp>
    </p:spTree>
    <p:extLst>
      <p:ext uri="{BB962C8B-B14F-4D97-AF65-F5344CB8AC3E}">
        <p14:creationId xmlns:p14="http://schemas.microsoft.com/office/powerpoint/2010/main" val="162715616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6FA92-9B92-42C9-BFD3-A1663D0B1A30}"/>
              </a:ext>
            </a:extLst>
          </p:cNvPr>
          <p:cNvSpPr>
            <a:spLocks noGrp="1"/>
          </p:cNvSpPr>
          <p:nvPr>
            <p:ph type="ctrTitle"/>
          </p:nvPr>
        </p:nvSpPr>
        <p:spPr>
          <a:xfrm>
            <a:off x="2243091" y="4777379"/>
            <a:ext cx="9144000" cy="2387600"/>
          </a:xfrm>
        </p:spPr>
        <p:txBody>
          <a:bodyPr>
            <a:normAutofit fontScale="90000"/>
          </a:bodyPr>
          <a:lstStyle/>
          <a:p>
            <a:r>
              <a:rPr lang="en-IN" dirty="0"/>
              <a:t>Coursera Capstone</a:t>
            </a:r>
            <a:br>
              <a:rPr lang="en-IN" dirty="0"/>
            </a:br>
            <a:r>
              <a:rPr lang="en-IN" dirty="0"/>
              <a:t>IBM Applied Data Science Capstone</a:t>
            </a:r>
            <a:br>
              <a:rPr lang="en-IN" dirty="0"/>
            </a:br>
            <a:r>
              <a:rPr lang="en-IN" dirty="0"/>
              <a:t>Opening a New Shopping Mall in Kuala Lumpur, Malaysia</a:t>
            </a:r>
            <a:br>
              <a:rPr lang="en-IN" dirty="0"/>
            </a:br>
            <a:r>
              <a:rPr lang="en-IN" dirty="0"/>
              <a:t>By: SANJAY SIDDHARTH</a:t>
            </a:r>
            <a:br>
              <a:rPr lang="en-IN" dirty="0"/>
            </a:br>
            <a:r>
              <a:rPr lang="en-IN" dirty="0"/>
              <a:t>APRIL 2020</a:t>
            </a:r>
            <a:br>
              <a:rPr lang="en-IN" dirty="0"/>
            </a:br>
            <a:endParaRPr lang="en-IN" dirty="0"/>
          </a:p>
        </p:txBody>
      </p:sp>
      <p:sp>
        <p:nvSpPr>
          <p:cNvPr id="3" name="Subtitle 2">
            <a:extLst>
              <a:ext uri="{FF2B5EF4-FFF2-40B4-BE49-F238E27FC236}">
                <a16:creationId xmlns:a16="http://schemas.microsoft.com/office/drawing/2014/main" id="{5CA88BFE-44DD-4885-8713-503447F47DF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79126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E361E-40F3-4723-806A-8DAA695CA6DC}"/>
              </a:ext>
            </a:extLst>
          </p:cNvPr>
          <p:cNvSpPr>
            <a:spLocks noGrp="1"/>
          </p:cNvSpPr>
          <p:nvPr>
            <p:ph type="title"/>
          </p:nvPr>
        </p:nvSpPr>
        <p:spPr/>
        <p:txBody>
          <a:bodyPr/>
          <a:lstStyle/>
          <a:p>
            <a:r>
              <a:rPr lang="en-IN" dirty="0"/>
              <a:t>Introduction</a:t>
            </a:r>
            <a:br>
              <a:rPr lang="en-IN" dirty="0"/>
            </a:br>
            <a:endParaRPr lang="en-IN" dirty="0"/>
          </a:p>
        </p:txBody>
      </p:sp>
      <p:sp>
        <p:nvSpPr>
          <p:cNvPr id="3" name="Content Placeholder 2">
            <a:extLst>
              <a:ext uri="{FF2B5EF4-FFF2-40B4-BE49-F238E27FC236}">
                <a16:creationId xmlns:a16="http://schemas.microsoft.com/office/drawing/2014/main" id="{7C480E2B-2999-4A0D-B467-3C18797F3199}"/>
              </a:ext>
            </a:extLst>
          </p:cNvPr>
          <p:cNvSpPr>
            <a:spLocks noGrp="1"/>
          </p:cNvSpPr>
          <p:nvPr>
            <p:ph idx="1"/>
          </p:nvPr>
        </p:nvSpPr>
        <p:spPr/>
        <p:txBody>
          <a:bodyPr>
            <a:normAutofit fontScale="92500" lnSpcReduction="20000"/>
          </a:bodyPr>
          <a:lstStyle/>
          <a:p>
            <a:r>
              <a:rPr lang="en-IN" dirty="0"/>
              <a:t>Shopping malls are like a one-stop destination for all types of shoppers. For retailers, the central location and the large crowd at the shopping malls provides a great distribution channel to market their products and </a:t>
            </a:r>
          </a:p>
          <a:p>
            <a:r>
              <a:rPr lang="en-IN" dirty="0"/>
              <a:t>The objective of this capstone project is to analyse and select the best locations in the city of Kuala</a:t>
            </a:r>
          </a:p>
          <a:p>
            <a:r>
              <a:rPr lang="en-IN" dirty="0"/>
              <a:t>Lumpur, Malaysia to open a new shopping mall. Using data science methodology and machine</a:t>
            </a:r>
          </a:p>
          <a:p>
            <a:r>
              <a:rPr lang="en-IN" dirty="0"/>
              <a:t>learning techniques like clustering, this project aims to provide solutions to answer the business</a:t>
            </a:r>
          </a:p>
          <a:p>
            <a:r>
              <a:rPr lang="en-IN" dirty="0"/>
              <a:t>question: In the city of Kuala Lumpur, Malaysia, if a property developer is looking to open a new</a:t>
            </a:r>
          </a:p>
          <a:p>
            <a:r>
              <a:rPr lang="en-IN" dirty="0"/>
              <a:t>shopping mall, where would you recommend that they open it?</a:t>
            </a:r>
          </a:p>
          <a:p>
            <a:r>
              <a:rPr lang="en-IN" dirty="0"/>
              <a:t>services.</a:t>
            </a:r>
          </a:p>
        </p:txBody>
      </p:sp>
    </p:spTree>
    <p:extLst>
      <p:ext uri="{BB962C8B-B14F-4D97-AF65-F5344CB8AC3E}">
        <p14:creationId xmlns:p14="http://schemas.microsoft.com/office/powerpoint/2010/main" val="543055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D041-A32E-4212-99A7-F0BE1C89080A}"/>
              </a:ext>
            </a:extLst>
          </p:cNvPr>
          <p:cNvSpPr>
            <a:spLocks noGrp="1"/>
          </p:cNvSpPr>
          <p:nvPr>
            <p:ph type="title"/>
          </p:nvPr>
        </p:nvSpPr>
        <p:spPr/>
        <p:txBody>
          <a:bodyPr/>
          <a:lstStyle/>
          <a:p>
            <a:r>
              <a:rPr lang="en-IN" dirty="0"/>
              <a:t>Target Audience of this project</a:t>
            </a:r>
            <a:br>
              <a:rPr lang="en-IN" dirty="0"/>
            </a:br>
            <a:endParaRPr lang="en-IN" dirty="0"/>
          </a:p>
        </p:txBody>
      </p:sp>
      <p:sp>
        <p:nvSpPr>
          <p:cNvPr id="3" name="Content Placeholder 2">
            <a:extLst>
              <a:ext uri="{FF2B5EF4-FFF2-40B4-BE49-F238E27FC236}">
                <a16:creationId xmlns:a16="http://schemas.microsoft.com/office/drawing/2014/main" id="{EB21D2ED-138C-4C66-ABEB-143283C20B4E}"/>
              </a:ext>
            </a:extLst>
          </p:cNvPr>
          <p:cNvSpPr>
            <a:spLocks noGrp="1"/>
          </p:cNvSpPr>
          <p:nvPr>
            <p:ph idx="1"/>
          </p:nvPr>
        </p:nvSpPr>
        <p:spPr/>
        <p:txBody>
          <a:bodyPr/>
          <a:lstStyle/>
          <a:p>
            <a:r>
              <a:rPr lang="en-IN" dirty="0"/>
              <a:t>This project is particularly useful to property developers and investors looking to open or invest in</a:t>
            </a:r>
          </a:p>
          <a:p>
            <a:r>
              <a:rPr lang="en-IN" dirty="0"/>
              <a:t>new shopping malls in the capital city of Malaysia i.e. Kuala Lumpur.</a:t>
            </a:r>
          </a:p>
        </p:txBody>
      </p:sp>
    </p:spTree>
    <p:extLst>
      <p:ext uri="{BB962C8B-B14F-4D97-AF65-F5344CB8AC3E}">
        <p14:creationId xmlns:p14="http://schemas.microsoft.com/office/powerpoint/2010/main" val="873559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CB19C-8E29-43C4-BAC7-5CC620D8CA3B}"/>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AF4F69E6-94C6-425E-A428-07CE31B49DB5}"/>
              </a:ext>
            </a:extLst>
          </p:cNvPr>
          <p:cNvSpPr>
            <a:spLocks noGrp="1"/>
          </p:cNvSpPr>
          <p:nvPr>
            <p:ph idx="1"/>
          </p:nvPr>
        </p:nvSpPr>
        <p:spPr/>
        <p:txBody>
          <a:bodyPr>
            <a:normAutofit fontScale="92500" lnSpcReduction="20000"/>
          </a:bodyPr>
          <a:lstStyle/>
          <a:p>
            <a:r>
              <a:rPr lang="en-IN" dirty="0"/>
              <a:t>To solve the problem, we will need the following data:</a:t>
            </a:r>
          </a:p>
          <a:p>
            <a:r>
              <a:rPr lang="en-IN" dirty="0"/>
              <a:t>• List of neighbourhoods in Kuala Lumpur. This defines the scope of this project which is</a:t>
            </a:r>
          </a:p>
          <a:p>
            <a:r>
              <a:rPr lang="en-IN" dirty="0"/>
              <a:t>confined to the city of Kuala Lumpur, the capital city of the country of Malaysia in South East</a:t>
            </a:r>
          </a:p>
          <a:p>
            <a:r>
              <a:rPr lang="en-IN" dirty="0"/>
              <a:t>Asia.</a:t>
            </a:r>
          </a:p>
          <a:p>
            <a:r>
              <a:rPr lang="en-IN" dirty="0"/>
              <a:t>• Latitude and longitude coordinates of those neighbourhoods. This is required in order to</a:t>
            </a:r>
          </a:p>
          <a:p>
            <a:r>
              <a:rPr lang="en-IN" dirty="0"/>
              <a:t>plot the map and also to get the venue data.</a:t>
            </a:r>
          </a:p>
          <a:p>
            <a:r>
              <a:rPr lang="en-IN" dirty="0"/>
              <a:t>• Venue data, particularly data related to shopping malls. We will use this data to perform</a:t>
            </a:r>
          </a:p>
          <a:p>
            <a:r>
              <a:rPr lang="en-IN" dirty="0"/>
              <a:t>clustering on the neighbourhoods.</a:t>
            </a:r>
          </a:p>
          <a:p>
            <a:endParaRPr lang="en-IN" dirty="0"/>
          </a:p>
        </p:txBody>
      </p:sp>
    </p:spTree>
    <p:extLst>
      <p:ext uri="{BB962C8B-B14F-4D97-AF65-F5344CB8AC3E}">
        <p14:creationId xmlns:p14="http://schemas.microsoft.com/office/powerpoint/2010/main" val="313714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EB6F7-EE23-469F-9966-F5FF9D7DEA9F}"/>
              </a:ext>
            </a:extLst>
          </p:cNvPr>
          <p:cNvSpPr>
            <a:spLocks noGrp="1"/>
          </p:cNvSpPr>
          <p:nvPr>
            <p:ph type="title"/>
          </p:nvPr>
        </p:nvSpPr>
        <p:spPr/>
        <p:txBody>
          <a:bodyPr/>
          <a:lstStyle/>
          <a:p>
            <a:r>
              <a:rPr lang="en-IN" dirty="0"/>
              <a:t>Sources of data and methods to extract them</a:t>
            </a:r>
          </a:p>
        </p:txBody>
      </p:sp>
      <p:sp>
        <p:nvSpPr>
          <p:cNvPr id="3" name="Content Placeholder 2">
            <a:extLst>
              <a:ext uri="{FF2B5EF4-FFF2-40B4-BE49-F238E27FC236}">
                <a16:creationId xmlns:a16="http://schemas.microsoft.com/office/drawing/2014/main" id="{BAB184D7-47AD-4760-8349-725D597C2367}"/>
              </a:ext>
            </a:extLst>
          </p:cNvPr>
          <p:cNvSpPr>
            <a:spLocks noGrp="1"/>
          </p:cNvSpPr>
          <p:nvPr>
            <p:ph idx="1"/>
          </p:nvPr>
        </p:nvSpPr>
        <p:spPr/>
        <p:txBody>
          <a:bodyPr>
            <a:normAutofit/>
          </a:bodyPr>
          <a:lstStyle/>
          <a:p>
            <a:r>
              <a:rPr lang="en-IN" dirty="0"/>
              <a:t>This Wikipedia page (https://en.wikipedia.org/wiki/Category:Suburbs_in_Kuala_Lumpur) contains a list of neighbourhoods in Kuala Lumpur, with a total of 70 neighbourhoods. </a:t>
            </a:r>
          </a:p>
          <a:p>
            <a:r>
              <a:rPr lang="en-IN" dirty="0"/>
              <a:t>After that, we will use Foursquare API to get the venue data for those neighbourhoods. Foursquare has one of the largest database of 105+ million places and is used by over 125,000 developers.</a:t>
            </a:r>
          </a:p>
          <a:p>
            <a:r>
              <a:rPr lang="en-IN" dirty="0"/>
              <a:t>Foursquare API will provide many categories of the venue data, we are particularly interested in the Shopping Mall category in order to help us to solve the business problem put forward.</a:t>
            </a:r>
          </a:p>
        </p:txBody>
      </p:sp>
    </p:spTree>
    <p:extLst>
      <p:ext uri="{BB962C8B-B14F-4D97-AF65-F5344CB8AC3E}">
        <p14:creationId xmlns:p14="http://schemas.microsoft.com/office/powerpoint/2010/main" val="2530750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5F99-C152-49EA-85EA-3934600936A8}"/>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C046EF46-384B-484E-B129-CEDFC60B2FAB}"/>
              </a:ext>
            </a:extLst>
          </p:cNvPr>
          <p:cNvSpPr>
            <a:spLocks noGrp="1"/>
          </p:cNvSpPr>
          <p:nvPr>
            <p:ph idx="1"/>
          </p:nvPr>
        </p:nvSpPr>
        <p:spPr/>
        <p:txBody>
          <a:bodyPr>
            <a:normAutofit/>
          </a:bodyPr>
          <a:lstStyle/>
          <a:p>
            <a:r>
              <a:rPr lang="en-IN" dirty="0"/>
              <a:t>The results from the k-means clustering show that we can categorize the neighbourhoods into 3</a:t>
            </a:r>
          </a:p>
          <a:p>
            <a:r>
              <a:rPr lang="en-IN" dirty="0"/>
              <a:t>clusters based on the frequency of occurrence for “Shopping Mall”:</a:t>
            </a:r>
          </a:p>
          <a:p>
            <a:r>
              <a:rPr lang="en-IN" dirty="0"/>
              <a:t>• Cluster 1: Neighbourhoods with moderate number of shopping malls</a:t>
            </a:r>
          </a:p>
          <a:p>
            <a:r>
              <a:rPr lang="en-IN" dirty="0"/>
              <a:t>• Cluster 2: Neighbourhoods with low number to no existence of shopping malls</a:t>
            </a:r>
          </a:p>
          <a:p>
            <a:r>
              <a:rPr lang="en-IN" dirty="0"/>
              <a:t>• Cluster 3: Neighbourhoods with high concentration of shopping malls</a:t>
            </a:r>
          </a:p>
          <a:p>
            <a:r>
              <a:rPr lang="en-IN" dirty="0"/>
              <a:t>The results of the clustering are visualized in the map below with cluster 1 in red colour, cluster 2 in</a:t>
            </a:r>
          </a:p>
          <a:p>
            <a:r>
              <a:rPr lang="en-IN" dirty="0"/>
              <a:t>purple colour, and cluster 3 in mint green colour.</a:t>
            </a:r>
          </a:p>
          <a:p>
            <a:endParaRPr lang="en-IN" dirty="0"/>
          </a:p>
        </p:txBody>
      </p:sp>
    </p:spTree>
    <p:extLst>
      <p:ext uri="{BB962C8B-B14F-4D97-AF65-F5344CB8AC3E}">
        <p14:creationId xmlns:p14="http://schemas.microsoft.com/office/powerpoint/2010/main" val="3353877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64E71-4C69-4FF4-B55D-06AB48001FF0}"/>
              </a:ext>
            </a:extLst>
          </p:cNvPr>
          <p:cNvSpPr>
            <a:spLocks noGrp="1"/>
          </p:cNvSpPr>
          <p:nvPr>
            <p:ph type="title"/>
          </p:nvPr>
        </p:nvSpPr>
        <p:spPr/>
        <p:txBody>
          <a:bodyPr/>
          <a:lstStyle/>
          <a:p>
            <a:r>
              <a:rPr lang="en-IN" dirty="0"/>
              <a:t>RESULTS</a:t>
            </a:r>
          </a:p>
        </p:txBody>
      </p:sp>
      <p:pic>
        <p:nvPicPr>
          <p:cNvPr id="5" name="Content Placeholder 4">
            <a:extLst>
              <a:ext uri="{FF2B5EF4-FFF2-40B4-BE49-F238E27FC236}">
                <a16:creationId xmlns:a16="http://schemas.microsoft.com/office/drawing/2014/main" id="{1352FD80-A8D9-4222-916D-D569F7CFAE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6348" y="2133600"/>
            <a:ext cx="7581130" cy="3778250"/>
          </a:xfrm>
        </p:spPr>
      </p:pic>
    </p:spTree>
    <p:extLst>
      <p:ext uri="{BB962C8B-B14F-4D97-AF65-F5344CB8AC3E}">
        <p14:creationId xmlns:p14="http://schemas.microsoft.com/office/powerpoint/2010/main" val="4163532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8924B-D74F-4A7F-A8EC-BBD3F4CF4AD6}"/>
              </a:ext>
            </a:extLst>
          </p:cNvPr>
          <p:cNvSpPr>
            <a:spLocks noGrp="1"/>
          </p:cNvSpPr>
          <p:nvPr>
            <p:ph type="title"/>
          </p:nvPr>
        </p:nvSpPr>
        <p:spPr/>
        <p:txBody>
          <a:bodyPr/>
          <a:lstStyle/>
          <a:p>
            <a:r>
              <a:rPr lang="en-IN" dirty="0"/>
              <a:t>THANK YOU!!</a:t>
            </a:r>
          </a:p>
        </p:txBody>
      </p:sp>
      <p:sp>
        <p:nvSpPr>
          <p:cNvPr id="3" name="Content Placeholder 2">
            <a:extLst>
              <a:ext uri="{FF2B5EF4-FFF2-40B4-BE49-F238E27FC236}">
                <a16:creationId xmlns:a16="http://schemas.microsoft.com/office/drawing/2014/main" id="{4BDAD6EB-0A29-478D-895C-60EAF3E3397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95232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AADA-496E-4CE8-9313-FBC270F899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FD5605-933E-4CDA-BCAF-9FD41D810CC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0267884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TotalTime>
  <Words>508</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Wisp</vt:lpstr>
      <vt:lpstr>Coursera Capstone IBM Applied Data Science Capstone Opening a New Shopping Mall in Kuala Lumpur, Malaysia By: SANJAY SIDDHARTH APRIL 2020 </vt:lpstr>
      <vt:lpstr>Introduction </vt:lpstr>
      <vt:lpstr>Target Audience of this project </vt:lpstr>
      <vt:lpstr>DATA</vt:lpstr>
      <vt:lpstr>Sources of data and methods to extract them</vt:lpstr>
      <vt:lpstr>RESULTS</vt:lpstr>
      <vt:lpstr>RESULTS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IBM Applied Data Science Capstone Opening a New Shopping Mall in Kuala Lumpur, Malaysia By: SANJAY SIDDHARTH APRIL 2020 </dc:title>
  <dc:creator>Sanjay Siddharth</dc:creator>
  <cp:lastModifiedBy>Sanjay Siddharth</cp:lastModifiedBy>
  <cp:revision>3</cp:revision>
  <dcterms:created xsi:type="dcterms:W3CDTF">2020-04-27T05:10:42Z</dcterms:created>
  <dcterms:modified xsi:type="dcterms:W3CDTF">2020-04-27T05:20:16Z</dcterms:modified>
</cp:coreProperties>
</file>