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1591" r:id="rId2"/>
    <p:sldId id="1592" r:id="rId3"/>
    <p:sldId id="1593" r:id="rId4"/>
    <p:sldId id="1615" r:id="rId5"/>
    <p:sldId id="1331" r:id="rId6"/>
    <p:sldId id="1618" r:id="rId7"/>
    <p:sldId id="1619" r:id="rId8"/>
    <p:sldId id="1620" r:id="rId9"/>
    <p:sldId id="1617" r:id="rId10"/>
    <p:sldId id="1204" r:id="rId11"/>
    <p:sldId id="159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674"/>
  </p:normalViewPr>
  <p:slideViewPr>
    <p:cSldViewPr snapToGrid="0">
      <p:cViewPr varScale="1">
        <p:scale>
          <a:sx n="88" d="100"/>
          <a:sy n="88" d="100"/>
        </p:scale>
        <p:origin x="184"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2024/7/15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t>2024/7/15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 /><Relationship Id="rId3" Type="http://schemas.openxmlformats.org/officeDocument/2006/relationships/tags" Target="../tags/tag3.xml" /><Relationship Id="rId7" Type="http://schemas.openxmlformats.org/officeDocument/2006/relationships/tags" Target="../tags/tag7.xml" /><Relationship Id="rId2" Type="http://schemas.openxmlformats.org/officeDocument/2006/relationships/tags" Target="../tags/tag2.xml" /><Relationship Id="rId1" Type="http://schemas.openxmlformats.org/officeDocument/2006/relationships/tags" Target="../tags/tag1.xml" /><Relationship Id="rId6" Type="http://schemas.openxmlformats.org/officeDocument/2006/relationships/tags" Target="../tags/tag6.xml" /><Relationship Id="rId5" Type="http://schemas.openxmlformats.org/officeDocument/2006/relationships/tags" Target="../tags/tag5.xml" /><Relationship Id="rId4" Type="http://schemas.openxmlformats.org/officeDocument/2006/relationships/tags" Target="../tags/tag4.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7.xml" /><Relationship Id="rId1" Type="http://schemas.openxmlformats.org/officeDocument/2006/relationships/tags" Target="../tags/tag8.xml" /><Relationship Id="rId4" Type="http://schemas.microsoft.com/office/2007/relationships/hdphoto" Target="../media/hdphoto1.wdp"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7.xml" /><Relationship Id="rId1" Type="http://schemas.openxmlformats.org/officeDocument/2006/relationships/tags" Target="../tags/tag9.xml" /><Relationship Id="rId4" Type="http://schemas.microsoft.com/office/2007/relationships/hdphoto" Target="../media/hdphoto1.wdp" /></Relationships>
</file>

<file path=ppt/slides/_rels/slide5.xml.rels><?xml version="1.0" encoding="UTF-8" standalone="yes"?>
<Relationships xmlns="http://schemas.openxmlformats.org/package/2006/relationships"><Relationship Id="rId3" Type="http://schemas.openxmlformats.org/officeDocument/2006/relationships/tags" Target="../tags/tag12.xml" /><Relationship Id="rId2" Type="http://schemas.openxmlformats.org/officeDocument/2006/relationships/tags" Target="../tags/tag11.xml" /><Relationship Id="rId1" Type="http://schemas.openxmlformats.org/officeDocument/2006/relationships/tags" Target="../tags/tag10.xml" /><Relationship Id="rId4"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8" Type="http://schemas.openxmlformats.org/officeDocument/2006/relationships/tags" Target="../tags/tag20.xml" /><Relationship Id="rId3" Type="http://schemas.openxmlformats.org/officeDocument/2006/relationships/tags" Target="../tags/tag15.xml" /><Relationship Id="rId7" Type="http://schemas.openxmlformats.org/officeDocument/2006/relationships/tags" Target="../tags/tag19.xml" /><Relationship Id="rId2" Type="http://schemas.openxmlformats.org/officeDocument/2006/relationships/tags" Target="../tags/tag14.xml" /><Relationship Id="rId1" Type="http://schemas.openxmlformats.org/officeDocument/2006/relationships/tags" Target="../tags/tag13.xml" /><Relationship Id="rId6" Type="http://schemas.openxmlformats.org/officeDocument/2006/relationships/tags" Target="../tags/tag18.xml" /><Relationship Id="rId5" Type="http://schemas.openxmlformats.org/officeDocument/2006/relationships/tags" Target="../tags/tag17.xml" /><Relationship Id="rId10" Type="http://schemas.openxmlformats.org/officeDocument/2006/relationships/slideLayout" Target="../slideLayouts/slideLayout7.xml" /><Relationship Id="rId4" Type="http://schemas.openxmlformats.org/officeDocument/2006/relationships/tags" Target="../tags/tag16.xml" /><Relationship Id="rId9" Type="http://schemas.openxmlformats.org/officeDocument/2006/relationships/tags" Target="../tags/tag21.xml" /></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 /><Relationship Id="rId3" Type="http://schemas.openxmlformats.org/officeDocument/2006/relationships/tags" Target="../tags/tag24.xml" /><Relationship Id="rId7" Type="http://schemas.openxmlformats.org/officeDocument/2006/relationships/tags" Target="../tags/tag28.xml" /><Relationship Id="rId2" Type="http://schemas.openxmlformats.org/officeDocument/2006/relationships/tags" Target="../tags/tag23.xml" /><Relationship Id="rId1" Type="http://schemas.openxmlformats.org/officeDocument/2006/relationships/tags" Target="../tags/tag22.xml" /><Relationship Id="rId6" Type="http://schemas.openxmlformats.org/officeDocument/2006/relationships/tags" Target="../tags/tag27.xml" /><Relationship Id="rId5" Type="http://schemas.openxmlformats.org/officeDocument/2006/relationships/tags" Target="../tags/tag26.xml" /><Relationship Id="rId4" Type="http://schemas.openxmlformats.org/officeDocument/2006/relationships/tags" Target="../tags/tag25.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 /><Relationship Id="rId1" Type="http://schemas.openxmlformats.org/officeDocument/2006/relationships/tags" Target="../tags/tag29.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7.xml" /><Relationship Id="rId1" Type="http://schemas.openxmlformats.org/officeDocument/2006/relationships/tags" Target="../tags/tag30.xml" /><Relationship Id="rId4" Type="http://schemas.microsoft.com/office/2007/relationships/hdphoto" Target="../media/hdphoto1.wd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2">
              <a:extLst>
                <a:ext uri="{BEBA8EAE-BF5A-486C-A8C5-ECC9F3942E4B}">
                  <a14:imgProps xmlns:a14="http://schemas.microsoft.com/office/drawing/2010/main">
                    <a14:imgLayer r:embed="rId3">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3078618"/>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6000" b="1" spc="600" dirty="0">
                <a:solidFill>
                  <a:schemeClr val="bg1"/>
                </a:solidFill>
                <a:latin typeface="Arial" panose="020B0604020202020204" pitchFamily="34" charset="0"/>
                <a:ea typeface="Arial" panose="020B0604020202020204" pitchFamily="34" charset="0"/>
                <a:sym typeface="Arial" panose="020B0604020202020204" pitchFamily="34" charset="0"/>
              </a:rPr>
              <a:t>Intel Unnati Project work</a:t>
            </a: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761419"/>
            <a:ext cx="12192000" cy="3332926"/>
          </a:xfrm>
          <a:prstGeom prst="rect">
            <a:avLst/>
          </a:prstGeom>
          <a:blipFill>
            <a:blip r:embed="rId2"/>
            <a:srcRect/>
            <a:stretch>
              <a:fillRect t="-37899" b="-3789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2" name="Rectangle 10"/>
          <p:cNvSpPr/>
          <p:nvPr/>
        </p:nvSpPr>
        <p:spPr>
          <a:xfrm>
            <a:off x="0" y="761420"/>
            <a:ext cx="12192000" cy="3317094"/>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21"/>
          <p:cNvSpPr>
            <a:spLocks noEditPoints="1"/>
          </p:cNvSpPr>
          <p:nvPr/>
        </p:nvSpPr>
        <p:spPr bwMode="auto">
          <a:xfrm>
            <a:off x="300643" y="4744593"/>
            <a:ext cx="1198562" cy="735085"/>
          </a:xfrm>
          <a:custGeom>
            <a:avLst/>
            <a:gdLst>
              <a:gd name="T0" fmla="*/ 233 w 296"/>
              <a:gd name="T1" fmla="*/ 0 h 181"/>
              <a:gd name="T2" fmla="*/ 274 w 296"/>
              <a:gd name="T3" fmla="*/ 40 h 181"/>
              <a:gd name="T4" fmla="*/ 233 w 296"/>
              <a:gd name="T5" fmla="*/ 81 h 181"/>
              <a:gd name="T6" fmla="*/ 195 w 296"/>
              <a:gd name="T7" fmla="*/ 55 h 181"/>
              <a:gd name="T8" fmla="*/ 197 w 296"/>
              <a:gd name="T9" fmla="*/ 40 h 181"/>
              <a:gd name="T10" fmla="*/ 195 w 296"/>
              <a:gd name="T11" fmla="*/ 26 h 181"/>
              <a:gd name="T12" fmla="*/ 233 w 296"/>
              <a:gd name="T13" fmla="*/ 0 h 181"/>
              <a:gd name="T14" fmla="*/ 148 w 296"/>
              <a:gd name="T15" fmla="*/ 0 h 181"/>
              <a:gd name="T16" fmla="*/ 189 w 296"/>
              <a:gd name="T17" fmla="*/ 40 h 181"/>
              <a:gd name="T18" fmla="*/ 148 w 296"/>
              <a:gd name="T19" fmla="*/ 81 h 181"/>
              <a:gd name="T20" fmla="*/ 108 w 296"/>
              <a:gd name="T21" fmla="*/ 40 h 181"/>
              <a:gd name="T22" fmla="*/ 148 w 296"/>
              <a:gd name="T23" fmla="*/ 0 h 181"/>
              <a:gd name="T24" fmla="*/ 171 w 296"/>
              <a:gd name="T25" fmla="*/ 89 h 181"/>
              <a:gd name="T26" fmla="*/ 212 w 296"/>
              <a:gd name="T27" fmla="*/ 135 h 181"/>
              <a:gd name="T28" fmla="*/ 212 w 296"/>
              <a:gd name="T29" fmla="*/ 181 h 181"/>
              <a:gd name="T30" fmla="*/ 85 w 296"/>
              <a:gd name="T31" fmla="*/ 181 h 181"/>
              <a:gd name="T32" fmla="*/ 85 w 296"/>
              <a:gd name="T33" fmla="*/ 135 h 181"/>
              <a:gd name="T34" fmla="*/ 126 w 296"/>
              <a:gd name="T35" fmla="*/ 89 h 181"/>
              <a:gd name="T36" fmla="*/ 130 w 296"/>
              <a:gd name="T37" fmla="*/ 99 h 181"/>
              <a:gd name="T38" fmla="*/ 148 w 296"/>
              <a:gd name="T39" fmla="*/ 141 h 181"/>
              <a:gd name="T40" fmla="*/ 166 w 296"/>
              <a:gd name="T41" fmla="*/ 99 h 181"/>
              <a:gd name="T42" fmla="*/ 171 w 296"/>
              <a:gd name="T43" fmla="*/ 89 h 181"/>
              <a:gd name="T44" fmla="*/ 64 w 296"/>
              <a:gd name="T45" fmla="*/ 0 h 181"/>
              <a:gd name="T46" fmla="*/ 102 w 296"/>
              <a:gd name="T47" fmla="*/ 26 h 181"/>
              <a:gd name="T48" fmla="*/ 99 w 296"/>
              <a:gd name="T49" fmla="*/ 40 h 181"/>
              <a:gd name="T50" fmla="*/ 102 w 296"/>
              <a:gd name="T51" fmla="*/ 55 h 181"/>
              <a:gd name="T52" fmla="*/ 64 w 296"/>
              <a:gd name="T53" fmla="*/ 81 h 181"/>
              <a:gd name="T54" fmla="*/ 23 w 296"/>
              <a:gd name="T55" fmla="*/ 40 h 181"/>
              <a:gd name="T56" fmla="*/ 64 w 296"/>
              <a:gd name="T57" fmla="*/ 0 h 181"/>
              <a:gd name="T58" fmla="*/ 86 w 296"/>
              <a:gd name="T59" fmla="*/ 89 h 181"/>
              <a:gd name="T60" fmla="*/ 98 w 296"/>
              <a:gd name="T61" fmla="*/ 92 h 181"/>
              <a:gd name="T62" fmla="*/ 77 w 296"/>
              <a:gd name="T63" fmla="*/ 135 h 181"/>
              <a:gd name="T64" fmla="*/ 77 w 296"/>
              <a:gd name="T65" fmla="*/ 181 h 181"/>
              <a:gd name="T66" fmla="*/ 0 w 296"/>
              <a:gd name="T67" fmla="*/ 181 h 181"/>
              <a:gd name="T68" fmla="*/ 0 w 296"/>
              <a:gd name="T69" fmla="*/ 135 h 181"/>
              <a:gd name="T70" fmla="*/ 41 w 296"/>
              <a:gd name="T71" fmla="*/ 89 h 181"/>
              <a:gd name="T72" fmla="*/ 46 w 296"/>
              <a:gd name="T73" fmla="*/ 99 h 181"/>
              <a:gd name="T74" fmla="*/ 64 w 296"/>
              <a:gd name="T75" fmla="*/ 141 h 181"/>
              <a:gd name="T76" fmla="*/ 81 w 296"/>
              <a:gd name="T77" fmla="*/ 99 h 181"/>
              <a:gd name="T78" fmla="*/ 86 w 296"/>
              <a:gd name="T79" fmla="*/ 89 h 181"/>
              <a:gd name="T80" fmla="*/ 255 w 296"/>
              <a:gd name="T81" fmla="*/ 89 h 181"/>
              <a:gd name="T82" fmla="*/ 296 w 296"/>
              <a:gd name="T83" fmla="*/ 135 h 181"/>
              <a:gd name="T84" fmla="*/ 296 w 296"/>
              <a:gd name="T85" fmla="*/ 181 h 181"/>
              <a:gd name="T86" fmla="*/ 220 w 296"/>
              <a:gd name="T87" fmla="*/ 181 h 181"/>
              <a:gd name="T88" fmla="*/ 220 w 296"/>
              <a:gd name="T89" fmla="*/ 135 h 181"/>
              <a:gd name="T90" fmla="*/ 199 w 296"/>
              <a:gd name="T91" fmla="*/ 92 h 181"/>
              <a:gd name="T92" fmla="*/ 211 w 296"/>
              <a:gd name="T93" fmla="*/ 89 h 181"/>
              <a:gd name="T94" fmla="*/ 215 w 296"/>
              <a:gd name="T95" fmla="*/ 99 h 181"/>
              <a:gd name="T96" fmla="*/ 233 w 296"/>
              <a:gd name="T97" fmla="*/ 141 h 181"/>
              <a:gd name="T98" fmla="*/ 251 w 296"/>
              <a:gd name="T99" fmla="*/ 99 h 181"/>
              <a:gd name="T100" fmla="*/ 255 w 296"/>
              <a:gd name="T101" fmla="*/ 8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181">
                <a:moveTo>
                  <a:pt x="233" y="0"/>
                </a:moveTo>
                <a:cubicBezTo>
                  <a:pt x="255" y="0"/>
                  <a:pt x="274" y="18"/>
                  <a:pt x="274" y="40"/>
                </a:cubicBezTo>
                <a:cubicBezTo>
                  <a:pt x="274" y="63"/>
                  <a:pt x="255" y="81"/>
                  <a:pt x="233" y="81"/>
                </a:cubicBezTo>
                <a:cubicBezTo>
                  <a:pt x="216" y="81"/>
                  <a:pt x="201" y="70"/>
                  <a:pt x="195" y="55"/>
                </a:cubicBezTo>
                <a:cubicBezTo>
                  <a:pt x="196" y="50"/>
                  <a:pt x="197" y="45"/>
                  <a:pt x="197" y="40"/>
                </a:cubicBezTo>
                <a:cubicBezTo>
                  <a:pt x="197" y="35"/>
                  <a:pt x="196" y="30"/>
                  <a:pt x="195" y="26"/>
                </a:cubicBezTo>
                <a:cubicBezTo>
                  <a:pt x="201" y="10"/>
                  <a:pt x="216" y="0"/>
                  <a:pt x="233" y="0"/>
                </a:cubicBezTo>
                <a:close/>
                <a:moveTo>
                  <a:pt x="148" y="0"/>
                </a:moveTo>
                <a:cubicBezTo>
                  <a:pt x="171" y="0"/>
                  <a:pt x="189" y="18"/>
                  <a:pt x="189" y="40"/>
                </a:cubicBezTo>
                <a:cubicBezTo>
                  <a:pt x="189" y="63"/>
                  <a:pt x="171" y="81"/>
                  <a:pt x="148" y="81"/>
                </a:cubicBezTo>
                <a:cubicBezTo>
                  <a:pt x="126" y="81"/>
                  <a:pt x="108" y="63"/>
                  <a:pt x="108" y="40"/>
                </a:cubicBezTo>
                <a:cubicBezTo>
                  <a:pt x="108" y="18"/>
                  <a:pt x="126" y="0"/>
                  <a:pt x="148" y="0"/>
                </a:cubicBezTo>
                <a:close/>
                <a:moveTo>
                  <a:pt x="171" y="89"/>
                </a:moveTo>
                <a:cubicBezTo>
                  <a:pt x="194" y="91"/>
                  <a:pt x="212" y="111"/>
                  <a:pt x="212" y="135"/>
                </a:cubicBezTo>
                <a:cubicBezTo>
                  <a:pt x="212" y="181"/>
                  <a:pt x="212" y="181"/>
                  <a:pt x="212" y="181"/>
                </a:cubicBezTo>
                <a:cubicBezTo>
                  <a:pt x="85" y="181"/>
                  <a:pt x="85" y="181"/>
                  <a:pt x="85" y="181"/>
                </a:cubicBezTo>
                <a:cubicBezTo>
                  <a:pt x="85" y="135"/>
                  <a:pt x="85" y="135"/>
                  <a:pt x="85" y="135"/>
                </a:cubicBezTo>
                <a:cubicBezTo>
                  <a:pt x="85" y="111"/>
                  <a:pt x="103" y="91"/>
                  <a:pt x="126" y="89"/>
                </a:cubicBezTo>
                <a:cubicBezTo>
                  <a:pt x="130" y="99"/>
                  <a:pt x="130" y="99"/>
                  <a:pt x="130" y="99"/>
                </a:cubicBezTo>
                <a:cubicBezTo>
                  <a:pt x="148" y="141"/>
                  <a:pt x="148" y="141"/>
                  <a:pt x="148" y="141"/>
                </a:cubicBezTo>
                <a:cubicBezTo>
                  <a:pt x="166" y="99"/>
                  <a:pt x="166" y="99"/>
                  <a:pt x="166" y="99"/>
                </a:cubicBezTo>
                <a:lnTo>
                  <a:pt x="171" y="89"/>
                </a:lnTo>
                <a:close/>
                <a:moveTo>
                  <a:pt x="64" y="0"/>
                </a:moveTo>
                <a:cubicBezTo>
                  <a:pt x="81" y="0"/>
                  <a:pt x="96" y="10"/>
                  <a:pt x="102" y="26"/>
                </a:cubicBezTo>
                <a:cubicBezTo>
                  <a:pt x="100" y="30"/>
                  <a:pt x="99" y="35"/>
                  <a:pt x="99" y="40"/>
                </a:cubicBezTo>
                <a:cubicBezTo>
                  <a:pt x="99" y="45"/>
                  <a:pt x="100" y="50"/>
                  <a:pt x="102" y="55"/>
                </a:cubicBezTo>
                <a:cubicBezTo>
                  <a:pt x="96" y="70"/>
                  <a:pt x="81" y="81"/>
                  <a:pt x="64" y="81"/>
                </a:cubicBezTo>
                <a:cubicBezTo>
                  <a:pt x="41" y="81"/>
                  <a:pt x="23" y="63"/>
                  <a:pt x="23" y="40"/>
                </a:cubicBezTo>
                <a:cubicBezTo>
                  <a:pt x="23" y="18"/>
                  <a:pt x="41" y="0"/>
                  <a:pt x="64" y="0"/>
                </a:cubicBezTo>
                <a:close/>
                <a:moveTo>
                  <a:pt x="86" y="89"/>
                </a:moveTo>
                <a:cubicBezTo>
                  <a:pt x="90" y="89"/>
                  <a:pt x="94" y="90"/>
                  <a:pt x="98" y="92"/>
                </a:cubicBezTo>
                <a:cubicBezTo>
                  <a:pt x="85" y="102"/>
                  <a:pt x="77" y="117"/>
                  <a:pt x="77" y="135"/>
                </a:cubicBezTo>
                <a:cubicBezTo>
                  <a:pt x="77" y="181"/>
                  <a:pt x="77" y="181"/>
                  <a:pt x="77" y="181"/>
                </a:cubicBezTo>
                <a:cubicBezTo>
                  <a:pt x="0" y="181"/>
                  <a:pt x="0" y="181"/>
                  <a:pt x="0" y="181"/>
                </a:cubicBezTo>
                <a:cubicBezTo>
                  <a:pt x="0" y="135"/>
                  <a:pt x="0" y="135"/>
                  <a:pt x="0" y="135"/>
                </a:cubicBezTo>
                <a:cubicBezTo>
                  <a:pt x="0" y="111"/>
                  <a:pt x="18" y="91"/>
                  <a:pt x="41" y="89"/>
                </a:cubicBezTo>
                <a:cubicBezTo>
                  <a:pt x="46" y="99"/>
                  <a:pt x="46" y="99"/>
                  <a:pt x="46" y="99"/>
                </a:cubicBezTo>
                <a:cubicBezTo>
                  <a:pt x="64" y="141"/>
                  <a:pt x="64" y="141"/>
                  <a:pt x="64" y="141"/>
                </a:cubicBezTo>
                <a:cubicBezTo>
                  <a:pt x="81" y="99"/>
                  <a:pt x="81" y="99"/>
                  <a:pt x="81" y="99"/>
                </a:cubicBezTo>
                <a:lnTo>
                  <a:pt x="86" y="89"/>
                </a:lnTo>
                <a:close/>
                <a:moveTo>
                  <a:pt x="255" y="89"/>
                </a:moveTo>
                <a:cubicBezTo>
                  <a:pt x="278" y="91"/>
                  <a:pt x="296" y="111"/>
                  <a:pt x="296" y="135"/>
                </a:cubicBezTo>
                <a:cubicBezTo>
                  <a:pt x="296" y="181"/>
                  <a:pt x="296" y="181"/>
                  <a:pt x="296" y="181"/>
                </a:cubicBezTo>
                <a:cubicBezTo>
                  <a:pt x="220" y="181"/>
                  <a:pt x="220" y="181"/>
                  <a:pt x="220" y="181"/>
                </a:cubicBezTo>
                <a:cubicBezTo>
                  <a:pt x="220" y="135"/>
                  <a:pt x="220" y="135"/>
                  <a:pt x="220" y="135"/>
                </a:cubicBezTo>
                <a:cubicBezTo>
                  <a:pt x="220" y="117"/>
                  <a:pt x="212" y="102"/>
                  <a:pt x="199" y="92"/>
                </a:cubicBezTo>
                <a:cubicBezTo>
                  <a:pt x="203" y="90"/>
                  <a:pt x="206" y="89"/>
                  <a:pt x="211" y="89"/>
                </a:cubicBezTo>
                <a:cubicBezTo>
                  <a:pt x="215" y="99"/>
                  <a:pt x="215" y="99"/>
                  <a:pt x="215" y="99"/>
                </a:cubicBezTo>
                <a:cubicBezTo>
                  <a:pt x="233" y="141"/>
                  <a:pt x="233" y="141"/>
                  <a:pt x="233" y="141"/>
                </a:cubicBezTo>
                <a:cubicBezTo>
                  <a:pt x="251" y="99"/>
                  <a:pt x="251" y="99"/>
                  <a:pt x="251" y="99"/>
                </a:cubicBezTo>
                <a:lnTo>
                  <a:pt x="255" y="89"/>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6" name="TextBox 7"/>
          <p:cNvSpPr txBox="1"/>
          <p:nvPr/>
        </p:nvSpPr>
        <p:spPr>
          <a:xfrm>
            <a:off x="1756431" y="4367943"/>
            <a:ext cx="4114165" cy="583565"/>
          </a:xfrm>
          <a:prstGeom prst="rect">
            <a:avLst/>
          </a:prstGeom>
          <a:noFill/>
        </p:spPr>
        <p:txBody>
          <a:bodyPr wrap="none" rtlCol="0">
            <a:spAutoFit/>
          </a:bodyPr>
          <a:lstStyle/>
          <a:p>
            <a:r>
              <a:rPr lang="en-US" altLang="zh-CN" sz="3200" dirty="0">
                <a:solidFill>
                  <a:schemeClr val="accent2"/>
                </a:solidFill>
                <a:latin typeface="Arial" panose="020B0604020202020204" pitchFamily="34" charset="0"/>
                <a:ea typeface="Arial" panose="020B0604020202020204" pitchFamily="34" charset="0"/>
                <a:sym typeface="Arial" panose="020B0604020202020204" pitchFamily="34" charset="0"/>
              </a:rPr>
              <a:t>Team leader :  Sanjay</a:t>
            </a:r>
          </a:p>
        </p:txBody>
      </p:sp>
      <p:sp>
        <p:nvSpPr>
          <p:cNvPr id="17" name="矩形 16"/>
          <p:cNvSpPr/>
          <p:nvPr/>
        </p:nvSpPr>
        <p:spPr>
          <a:xfrm>
            <a:off x="1756431" y="4951536"/>
            <a:ext cx="9080902" cy="1198880"/>
          </a:xfrm>
          <a:prstGeom prst="rect">
            <a:avLst/>
          </a:prstGeom>
        </p:spPr>
        <p:txBody>
          <a:bodyPr wrap="square">
            <a:spAutoFit/>
          </a:bodyPr>
          <a:lstStyle/>
          <a:p>
            <a:pPr>
              <a:lnSpc>
                <a:spcPct val="150000"/>
              </a:lnSpc>
              <a:defRPr/>
            </a:pPr>
            <a:r>
              <a:rPr lang="en-US" altLang="zh-CN" sz="2400" dirty="0">
                <a:solidFill>
                  <a:schemeClr val="accent1">
                    <a:lumMod val="75000"/>
                  </a:schemeClr>
                </a:solidFill>
                <a:latin typeface="Arial" panose="020B0604020202020204" pitchFamily="34" charset="0"/>
                <a:ea typeface="Arial" panose="020B0604020202020204" pitchFamily="34" charset="0"/>
                <a:sym typeface="Arial" panose="020B0604020202020204" pitchFamily="34" charset="0"/>
              </a:rPr>
              <a:t>Team members: Deepasree, Faisal Ahamed, Yasmin Fathima, Yosuva Pius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2">
              <a:extLst>
                <a:ext uri="{BEBA8EAE-BF5A-486C-A8C5-ECC9F3942E4B}">
                  <a14:imgProps xmlns:a14="http://schemas.microsoft.com/office/drawing/2010/main">
                    <a14:imgLayer r:embed="rId3">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3000609"/>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5" name="文本框 5"/>
          <p:cNvSpPr txBox="1"/>
          <p:nvPr/>
        </p:nvSpPr>
        <p:spPr>
          <a:xfrm>
            <a:off x="3245072" y="3555503"/>
            <a:ext cx="5701855"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endParaRPr lang="en-US" altLang="zh-CN" sz="3200" dirty="0">
              <a:solidFill>
                <a:schemeClr val="bg1">
                  <a:lumMod val="8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1492" y="0"/>
            <a:ext cx="35505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grpSp>
        <p:nvGrpSpPr>
          <p:cNvPr id="3" name="组合 2"/>
          <p:cNvGrpSpPr/>
          <p:nvPr/>
        </p:nvGrpSpPr>
        <p:grpSpPr>
          <a:xfrm>
            <a:off x="241259" y="388620"/>
            <a:ext cx="8948873" cy="5121910"/>
            <a:chOff x="449127" y="1626235"/>
            <a:chExt cx="8948873" cy="5121910"/>
          </a:xfrm>
        </p:grpSpPr>
        <p:sp>
          <p:nvSpPr>
            <p:cNvPr id="4" name="圆角矩形 3"/>
            <p:cNvSpPr/>
            <p:nvPr/>
          </p:nvSpPr>
          <p:spPr>
            <a:xfrm>
              <a:off x="8280400" y="2887345"/>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nvSpPr>
          <p:spPr>
            <a:xfrm>
              <a:off x="8408313" y="3118806"/>
              <a:ext cx="800219" cy="3521125"/>
            </a:xfrm>
            <a:prstGeom prst="rect">
              <a:avLst/>
            </a:prstGeom>
            <a:noFill/>
          </p:spPr>
          <p:txBody>
            <a:bodyPr vert="eaVert" wrap="square" rtlCol="0">
              <a:spAutoFit/>
            </a:bodyPr>
            <a:lstStyle/>
            <a:p>
              <a:pPr algn="ctr"/>
              <a:r>
                <a:rPr lang="en-US" altLang="zh-CN"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CONTENTS</a:t>
              </a:r>
              <a:endParaRPr lang="zh-CN" altLang="en-US"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7"/>
              </p:custDataLst>
            </p:nvPr>
          </p:nvGrpSpPr>
          <p:grpSpPr>
            <a:xfrm>
              <a:off x="449127" y="1626235"/>
              <a:ext cx="8759189" cy="2476978"/>
              <a:chOff x="372272" y="1819549"/>
              <a:chExt cx="7041630" cy="1991276"/>
            </a:xfrm>
          </p:grpSpPr>
          <p:sp>
            <p:nvSpPr>
              <p:cNvPr id="22" name="ïṣḷîḓe"/>
              <p:cNvSpPr/>
              <p:nvPr/>
            </p:nvSpPr>
            <p:spPr bwMode="auto">
              <a:xfrm>
                <a:off x="1071126" y="1819549"/>
                <a:ext cx="3162965" cy="40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Problem statement</a:t>
                </a:r>
              </a:p>
            </p:txBody>
          </p:sp>
          <p:grpSp>
            <p:nvGrpSpPr>
              <p:cNvPr id="8" name="ïslidé"/>
              <p:cNvGrpSpPr/>
              <p:nvPr/>
            </p:nvGrpSpPr>
            <p:grpSpPr>
              <a:xfrm>
                <a:off x="2658224" y="1819741"/>
                <a:ext cx="4755678" cy="1079675"/>
                <a:chOff x="2762999" y="1776686"/>
                <a:chExt cx="4755678" cy="1079675"/>
              </a:xfrm>
            </p:grpSpPr>
            <p:sp>
              <p:nvSpPr>
                <p:cNvPr id="19" name="išḻíḋê"/>
                <p:cNvSpPr/>
                <p:nvPr/>
              </p:nvSpPr>
              <p:spPr>
                <a:xfrm>
                  <a:off x="3468999" y="1776686"/>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02</a:t>
                  </a:r>
                </a:p>
              </p:txBody>
            </p:sp>
            <p:sp>
              <p:nvSpPr>
                <p:cNvPr id="20" name="ïSľíḑe"/>
                <p:cNvSpPr/>
                <p:nvPr/>
              </p:nvSpPr>
              <p:spPr bwMode="auto">
                <a:xfrm>
                  <a:off x="4259741" y="1860406"/>
                  <a:ext cx="3258936"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Soution</a:t>
                  </a:r>
                </a:p>
              </p:txBody>
            </p:sp>
            <p:sp>
              <p:nvSpPr>
                <p:cNvPr id="24" name="ïSľíḑe"/>
                <p:cNvSpPr/>
                <p:nvPr/>
              </p:nvSpPr>
              <p:spPr bwMode="auto">
                <a:xfrm>
                  <a:off x="2762999" y="2511784"/>
                  <a:ext cx="3258936"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grpSp>
            <p:nvGrpSpPr>
              <p:cNvPr id="9" name="ísļïďe"/>
              <p:cNvGrpSpPr/>
              <p:nvPr/>
            </p:nvGrpSpPr>
            <p:grpSpPr>
              <a:xfrm>
                <a:off x="372272" y="3078280"/>
                <a:ext cx="5300366" cy="732545"/>
                <a:chOff x="477047" y="3078281"/>
                <a:chExt cx="5300366" cy="732545"/>
              </a:xfrm>
            </p:grpSpPr>
            <p:sp>
              <p:nvSpPr>
                <p:cNvPr id="17" name="íšḻídè"/>
                <p:cNvSpPr/>
                <p:nvPr/>
              </p:nvSpPr>
              <p:spPr>
                <a:xfrm>
                  <a:off x="477047" y="3078281"/>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03</a:t>
                  </a:r>
                </a:p>
              </p:txBody>
            </p:sp>
            <p:sp>
              <p:nvSpPr>
                <p:cNvPr id="18" name="îśļïḑè"/>
                <p:cNvSpPr/>
                <p:nvPr/>
              </p:nvSpPr>
              <p:spPr bwMode="auto">
                <a:xfrm>
                  <a:off x="1138635" y="3098699"/>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Features offered</a:t>
                  </a:r>
                </a:p>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5" name="îśļïḑè"/>
                <p:cNvSpPr/>
                <p:nvPr/>
              </p:nvSpPr>
              <p:spPr bwMode="auto">
                <a:xfrm>
                  <a:off x="2762999" y="3466249"/>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sp>
            <p:nvSpPr>
              <p:cNvPr id="16" name="isļíḋe"/>
              <p:cNvSpPr/>
              <p:nvPr/>
            </p:nvSpPr>
            <p:spPr bwMode="auto">
              <a:xfrm>
                <a:off x="4129952" y="3078472"/>
                <a:ext cx="3014414" cy="3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Process Flow</a:t>
                </a:r>
              </a:p>
              <a:p>
                <a:pPr>
                  <a:lnSpc>
                    <a:spcPct val="120000"/>
                  </a:lnSpc>
                </a:pPr>
                <a:endParaRPr lang="zh-CN" altLang="en-US"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a:p>
                <a:pPr>
                  <a:lnSpc>
                    <a:spcPct val="120000"/>
                  </a:lnSpc>
                </a:pPr>
                <a:endPar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grpSp>
      <p:sp>
        <p:nvSpPr>
          <p:cNvPr id="23" name="ïş1îḓê"/>
          <p:cNvSpPr/>
          <p:nvPr>
            <p:custDataLst>
              <p:tags r:id="rId1"/>
            </p:custDataLst>
          </p:nvPr>
        </p:nvSpPr>
        <p:spPr>
          <a:xfrm>
            <a:off x="241259" y="521081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07</a:t>
            </a:r>
          </a:p>
        </p:txBody>
      </p:sp>
      <p:sp>
        <p:nvSpPr>
          <p:cNvPr id="26" name="ïş1îḓê"/>
          <p:cNvSpPr/>
          <p:nvPr>
            <p:custDataLst>
              <p:tags r:id="rId2"/>
            </p:custDataLst>
          </p:nvPr>
        </p:nvSpPr>
        <p:spPr>
          <a:xfrm>
            <a:off x="241259" y="352044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05</a:t>
            </a:r>
          </a:p>
        </p:txBody>
      </p:sp>
      <p:sp>
        <p:nvSpPr>
          <p:cNvPr id="27" name="ïş1îḓê"/>
          <p:cNvSpPr/>
          <p:nvPr>
            <p:custDataLst>
              <p:tags r:id="rId3"/>
            </p:custDataLst>
          </p:nvPr>
        </p:nvSpPr>
        <p:spPr>
          <a:xfrm>
            <a:off x="3962994" y="357124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06</a:t>
            </a:r>
          </a:p>
        </p:txBody>
      </p:sp>
      <p:sp>
        <p:nvSpPr>
          <p:cNvPr id="28" name="ïş1îḓê"/>
          <p:cNvSpPr/>
          <p:nvPr>
            <p:custDataLst>
              <p:tags r:id="rId4"/>
            </p:custDataLst>
          </p:nvPr>
        </p:nvSpPr>
        <p:spPr>
          <a:xfrm>
            <a:off x="241259" y="38862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01</a:t>
            </a:r>
          </a:p>
        </p:txBody>
      </p:sp>
      <p:sp>
        <p:nvSpPr>
          <p:cNvPr id="29" name="íšḻídè"/>
          <p:cNvSpPr/>
          <p:nvPr>
            <p:custDataLst>
              <p:tags r:id="rId5"/>
            </p:custDataLst>
          </p:nvPr>
        </p:nvSpPr>
        <p:spPr>
          <a:xfrm>
            <a:off x="3962994" y="1979773"/>
            <a:ext cx="776637" cy="776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04</a:t>
            </a:r>
          </a:p>
        </p:txBody>
      </p:sp>
      <p:sp>
        <p:nvSpPr>
          <p:cNvPr id="31" name="íšḻídè"/>
          <p:cNvSpPr/>
          <p:nvPr>
            <p:custDataLst>
              <p:tags r:id="rId6"/>
            </p:custDataLst>
          </p:nvPr>
        </p:nvSpPr>
        <p:spPr>
          <a:xfrm>
            <a:off x="3962994" y="5162393"/>
            <a:ext cx="776637" cy="776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08</a:t>
            </a:r>
          </a:p>
        </p:txBody>
      </p:sp>
      <p:sp>
        <p:nvSpPr>
          <p:cNvPr id="32" name="Text Box 31"/>
          <p:cNvSpPr txBox="1"/>
          <p:nvPr/>
        </p:nvSpPr>
        <p:spPr>
          <a:xfrm>
            <a:off x="1206500" y="3448050"/>
            <a:ext cx="2755900" cy="1198880"/>
          </a:xfrm>
          <a:prstGeom prst="rect">
            <a:avLst/>
          </a:prstGeom>
          <a:noFill/>
        </p:spPr>
        <p:txBody>
          <a:bodyPr wrap="square" rtlCol="0">
            <a:spAutoFit/>
          </a:bodyPr>
          <a:lstStyle/>
          <a:p>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Architect-ural diagram</a:t>
            </a:r>
            <a:endParaRPr lang="en-US" sz="2400"/>
          </a:p>
        </p:txBody>
      </p:sp>
      <p:sp>
        <p:nvSpPr>
          <p:cNvPr id="33" name="Text Box 32"/>
          <p:cNvSpPr txBox="1"/>
          <p:nvPr/>
        </p:nvSpPr>
        <p:spPr>
          <a:xfrm>
            <a:off x="4886960" y="3575050"/>
            <a:ext cx="3432810" cy="829945"/>
          </a:xfrm>
          <a:prstGeom prst="rect">
            <a:avLst/>
          </a:prstGeom>
          <a:noFill/>
        </p:spPr>
        <p:txBody>
          <a:bodyPr wrap="square" rtlCol="0">
            <a:spAutoFit/>
          </a:bodyPr>
          <a:lstStyle/>
          <a:p>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Technologi -es used</a:t>
            </a:r>
            <a:endParaRPr lang="en-US" sz="2400"/>
          </a:p>
        </p:txBody>
      </p:sp>
      <p:sp>
        <p:nvSpPr>
          <p:cNvPr id="34" name="Text Box 33"/>
          <p:cNvSpPr txBox="1"/>
          <p:nvPr/>
        </p:nvSpPr>
        <p:spPr>
          <a:xfrm>
            <a:off x="1187450" y="5053330"/>
            <a:ext cx="3406775" cy="1568450"/>
          </a:xfrm>
          <a:prstGeom prst="rect">
            <a:avLst/>
          </a:prstGeom>
          <a:noFill/>
        </p:spPr>
        <p:txBody>
          <a:bodyPr wrap="square" rtlCol="0">
            <a:spAutoFit/>
          </a:bodyPr>
          <a:lstStyle/>
          <a:p>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Team members and contrbution</a:t>
            </a:r>
            <a:endParaRPr lang="en-US" sz="2400"/>
          </a:p>
        </p:txBody>
      </p:sp>
      <p:sp>
        <p:nvSpPr>
          <p:cNvPr id="35" name="Text Box 34"/>
          <p:cNvSpPr txBox="1"/>
          <p:nvPr/>
        </p:nvSpPr>
        <p:spPr>
          <a:xfrm>
            <a:off x="4944110" y="5201920"/>
            <a:ext cx="3376930" cy="460375"/>
          </a:xfrm>
          <a:prstGeom prst="rect">
            <a:avLst/>
          </a:prstGeom>
          <a:noFill/>
        </p:spPr>
        <p:txBody>
          <a:bodyPr wrap="square" rtlCol="0">
            <a:spAutoFit/>
          </a:bodyPr>
          <a:lstStyle/>
          <a:p>
            <a:r>
              <a:rPr lang="en-US" altLang="zh-CN" sz="2400" spc="12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Conclusion</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151642"/>
            <a:ext cx="3989886"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Problem Statement</a:t>
            </a:r>
            <a:endPar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5288869" y="3473499"/>
            <a:ext cx="4307168" cy="232918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dirty="0">
                <a:solidFill>
                  <a:schemeClr val="tx1"/>
                </a:solidFill>
                <a:latin typeface="Arial" panose="020B0604020202020204" pitchFamily="34" charset="0"/>
                <a:ea typeface="Arial" panose="020B0604020202020204" pitchFamily="34" charset="0"/>
                <a:sym typeface="Arial" panose="020B0604020202020204" pitchFamily="34" charset="0"/>
              </a:rPr>
              <a:t>The problem statement provided to us is </a:t>
            </a:r>
            <a:r>
              <a:rPr lang="en-US" altLang="zh-CN" sz="1400" b="1" dirty="0">
                <a:solidFill>
                  <a:schemeClr val="tx1"/>
                </a:solidFill>
                <a:latin typeface="Arial" panose="020B0604020202020204" pitchFamily="34" charset="0"/>
                <a:ea typeface="Arial" panose="020B0604020202020204" pitchFamily="34" charset="0"/>
                <a:sym typeface="Arial" panose="020B0604020202020204" pitchFamily="34" charset="0"/>
              </a:rPr>
              <a:t>vehicle cut-in Detection </a:t>
            </a:r>
            <a:r>
              <a:rPr lang="en-US" altLang="zh-CN" dirty="0">
                <a:solidFill>
                  <a:schemeClr val="tx1"/>
                </a:solidFill>
                <a:latin typeface="Arial" panose="020B0604020202020204" pitchFamily="34" charset="0"/>
                <a:ea typeface="Arial" panose="020B0604020202020204" pitchFamily="34" charset="0"/>
                <a:sym typeface="Arial" panose="020B0604020202020204" pitchFamily="34" charset="0"/>
              </a:rPr>
              <a:t>. In the realm of advanced driver-assistance systems, vehicle cut-in detection plays a crucial role in enhancing road safety and driving comfort. This project focuses on developing a robust and efficient vehicle cut-in detection system that accurately identifies and responds to vehicles cutting into the lane of the host vehicle. This project contributes to the ongoing efforts in reducing collision risks and improving overall traffic flow.</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4632914" y="1825252"/>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Solution</a:t>
            </a:r>
            <a:endPar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4472305" y="2455545"/>
            <a:ext cx="6235700" cy="3025140"/>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To achieve effective vehicle cut-in detection, our project leverages the capabilities of OpenCV and YOLOv8 (You Only Look Once) object detection, implemented in Python. OpenCV, an open-source computer vision library, provides essential tools for image processing and manipulation, enabling the extraction of relevant features from real-time video feeds. YOLOv8, a state-of-the-art deep learning algorithm for object detection, allows for the rapid and accurate identification of vehicles in the surrounding environment. By integrating these technologies, our system processes video data to detect and track vehicles that cut into the lane. The detection results are then analyzed to generate real-time alerts and inform adaptive driving decisions, ensuring a responsive and reliable cut-in detection mechanism that enhances road safety and driver assistance.</a:t>
            </a:r>
          </a:p>
          <a:p>
            <a:endPar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endParaRPr>
          </a:p>
        </p:txBody>
      </p:sp>
      <p:sp>
        <p:nvSpPr>
          <p:cNvPr id="9" name="TextBox 11"/>
          <p:cNvSpPr txBox="1"/>
          <p:nvPr/>
        </p:nvSpPr>
        <p:spPr>
          <a:xfrm flipH="1">
            <a:off x="2492664" y="306905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8" grpId="0"/>
      <p:bldP spid="9" grpId="0"/>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316413" y="2187575"/>
            <a:ext cx="3559175" cy="3195638"/>
            <a:chOff x="4316413" y="1997075"/>
            <a:chExt cx="3559175" cy="3195638"/>
          </a:xfrm>
        </p:grpSpPr>
        <p:sp>
          <p:nvSpPr>
            <p:cNvPr id="3" name="Freeform 3"/>
            <p:cNvSpPr>
              <a:spLocks noEditPoints="1"/>
            </p:cNvSpPr>
            <p:nvPr/>
          </p:nvSpPr>
          <p:spPr bwMode="auto">
            <a:xfrm>
              <a:off x="4316413" y="2982913"/>
              <a:ext cx="1401763" cy="908050"/>
            </a:xfrm>
            <a:custGeom>
              <a:avLst/>
              <a:gdLst>
                <a:gd name="T0" fmla="*/ 244 w 275"/>
                <a:gd name="T1" fmla="*/ 58 h 178"/>
                <a:gd name="T2" fmla="*/ 217 w 275"/>
                <a:gd name="T3" fmla="*/ 74 h 178"/>
                <a:gd name="T4" fmla="*/ 217 w 275"/>
                <a:gd name="T5" fmla="*/ 74 h 178"/>
                <a:gd name="T6" fmla="*/ 200 w 275"/>
                <a:gd name="T7" fmla="*/ 84 h 178"/>
                <a:gd name="T8" fmla="*/ 193 w 275"/>
                <a:gd name="T9" fmla="*/ 84 h 178"/>
                <a:gd name="T10" fmla="*/ 193 w 275"/>
                <a:gd name="T11" fmla="*/ 84 h 178"/>
                <a:gd name="T12" fmla="*/ 175 w 275"/>
                <a:gd name="T13" fmla="*/ 69 h 178"/>
                <a:gd name="T14" fmla="*/ 175 w 275"/>
                <a:gd name="T15" fmla="*/ 69 h 178"/>
                <a:gd name="T16" fmla="*/ 89 w 275"/>
                <a:gd name="T17" fmla="*/ 0 h 178"/>
                <a:gd name="T18" fmla="*/ 0 w 275"/>
                <a:gd name="T19" fmla="*/ 89 h 178"/>
                <a:gd name="T20" fmla="*/ 89 w 275"/>
                <a:gd name="T21" fmla="*/ 178 h 178"/>
                <a:gd name="T22" fmla="*/ 175 w 275"/>
                <a:gd name="T23" fmla="*/ 110 h 178"/>
                <a:gd name="T24" fmla="*/ 176 w 275"/>
                <a:gd name="T25" fmla="*/ 110 h 178"/>
                <a:gd name="T26" fmla="*/ 193 w 275"/>
                <a:gd name="T27" fmla="*/ 95 h 178"/>
                <a:gd name="T28" fmla="*/ 193 w 275"/>
                <a:gd name="T29" fmla="*/ 95 h 178"/>
                <a:gd name="T30" fmla="*/ 200 w 275"/>
                <a:gd name="T31" fmla="*/ 95 h 178"/>
                <a:gd name="T32" fmla="*/ 200 w 275"/>
                <a:gd name="T33" fmla="*/ 95 h 178"/>
                <a:gd name="T34" fmla="*/ 217 w 275"/>
                <a:gd name="T35" fmla="*/ 104 h 178"/>
                <a:gd name="T36" fmla="*/ 217 w 275"/>
                <a:gd name="T37" fmla="*/ 104 h 178"/>
                <a:gd name="T38" fmla="*/ 244 w 275"/>
                <a:gd name="T39" fmla="*/ 121 h 178"/>
                <a:gd name="T40" fmla="*/ 275 w 275"/>
                <a:gd name="T41" fmla="*/ 89 h 178"/>
                <a:gd name="T42" fmla="*/ 244 w 275"/>
                <a:gd name="T43" fmla="*/ 58 h 178"/>
                <a:gd name="T44" fmla="*/ 89 w 275"/>
                <a:gd name="T45" fmla="*/ 158 h 178"/>
                <a:gd name="T46" fmla="*/ 20 w 275"/>
                <a:gd name="T47" fmla="*/ 89 h 178"/>
                <a:gd name="T48" fmla="*/ 89 w 275"/>
                <a:gd name="T49" fmla="*/ 21 h 178"/>
                <a:gd name="T50" fmla="*/ 157 w 275"/>
                <a:gd name="T51" fmla="*/ 89 h 178"/>
                <a:gd name="T52" fmla="*/ 89 w 275"/>
                <a:gd name="T53" fmla="*/ 15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5" h="178">
                  <a:moveTo>
                    <a:pt x="244" y="58"/>
                  </a:moveTo>
                  <a:cubicBezTo>
                    <a:pt x="232" y="58"/>
                    <a:pt x="222" y="64"/>
                    <a:pt x="217" y="74"/>
                  </a:cubicBezTo>
                  <a:cubicBezTo>
                    <a:pt x="217" y="74"/>
                    <a:pt x="217" y="74"/>
                    <a:pt x="217" y="74"/>
                  </a:cubicBezTo>
                  <a:cubicBezTo>
                    <a:pt x="214" y="80"/>
                    <a:pt x="207" y="84"/>
                    <a:pt x="200" y="84"/>
                  </a:cubicBezTo>
                  <a:cubicBezTo>
                    <a:pt x="193" y="84"/>
                    <a:pt x="193" y="84"/>
                    <a:pt x="193" y="84"/>
                  </a:cubicBezTo>
                  <a:cubicBezTo>
                    <a:pt x="193" y="84"/>
                    <a:pt x="193" y="84"/>
                    <a:pt x="193" y="84"/>
                  </a:cubicBezTo>
                  <a:cubicBezTo>
                    <a:pt x="185" y="83"/>
                    <a:pt x="177" y="77"/>
                    <a:pt x="175" y="69"/>
                  </a:cubicBezTo>
                  <a:cubicBezTo>
                    <a:pt x="175" y="69"/>
                    <a:pt x="175" y="69"/>
                    <a:pt x="175" y="69"/>
                  </a:cubicBezTo>
                  <a:cubicBezTo>
                    <a:pt x="166" y="29"/>
                    <a:pt x="131" y="0"/>
                    <a:pt x="89" y="0"/>
                  </a:cubicBezTo>
                  <a:cubicBezTo>
                    <a:pt x="39" y="0"/>
                    <a:pt x="0" y="40"/>
                    <a:pt x="0" y="89"/>
                  </a:cubicBezTo>
                  <a:cubicBezTo>
                    <a:pt x="0" y="139"/>
                    <a:pt x="40" y="178"/>
                    <a:pt x="89" y="178"/>
                  </a:cubicBezTo>
                  <a:cubicBezTo>
                    <a:pt x="131" y="178"/>
                    <a:pt x="166" y="149"/>
                    <a:pt x="175" y="110"/>
                  </a:cubicBezTo>
                  <a:cubicBezTo>
                    <a:pt x="176" y="110"/>
                    <a:pt x="176" y="110"/>
                    <a:pt x="176" y="110"/>
                  </a:cubicBezTo>
                  <a:cubicBezTo>
                    <a:pt x="177" y="101"/>
                    <a:pt x="185" y="95"/>
                    <a:pt x="193" y="95"/>
                  </a:cubicBezTo>
                  <a:cubicBezTo>
                    <a:pt x="193" y="95"/>
                    <a:pt x="193" y="95"/>
                    <a:pt x="193" y="95"/>
                  </a:cubicBezTo>
                  <a:cubicBezTo>
                    <a:pt x="200" y="95"/>
                    <a:pt x="200" y="95"/>
                    <a:pt x="200" y="95"/>
                  </a:cubicBezTo>
                  <a:cubicBezTo>
                    <a:pt x="200" y="95"/>
                    <a:pt x="200" y="95"/>
                    <a:pt x="200" y="95"/>
                  </a:cubicBezTo>
                  <a:cubicBezTo>
                    <a:pt x="207" y="95"/>
                    <a:pt x="214" y="99"/>
                    <a:pt x="217" y="104"/>
                  </a:cubicBezTo>
                  <a:cubicBezTo>
                    <a:pt x="217" y="104"/>
                    <a:pt x="217" y="104"/>
                    <a:pt x="217" y="104"/>
                  </a:cubicBezTo>
                  <a:cubicBezTo>
                    <a:pt x="222" y="114"/>
                    <a:pt x="232" y="121"/>
                    <a:pt x="244" y="121"/>
                  </a:cubicBezTo>
                  <a:cubicBezTo>
                    <a:pt x="261" y="121"/>
                    <a:pt x="275" y="106"/>
                    <a:pt x="275" y="89"/>
                  </a:cubicBezTo>
                  <a:cubicBezTo>
                    <a:pt x="275" y="72"/>
                    <a:pt x="261" y="58"/>
                    <a:pt x="244" y="58"/>
                  </a:cubicBezTo>
                  <a:close/>
                  <a:moveTo>
                    <a:pt x="89" y="158"/>
                  </a:moveTo>
                  <a:cubicBezTo>
                    <a:pt x="51" y="158"/>
                    <a:pt x="20" y="127"/>
                    <a:pt x="20" y="89"/>
                  </a:cubicBezTo>
                  <a:cubicBezTo>
                    <a:pt x="20" y="51"/>
                    <a:pt x="51" y="21"/>
                    <a:pt x="89" y="21"/>
                  </a:cubicBezTo>
                  <a:cubicBezTo>
                    <a:pt x="127" y="21"/>
                    <a:pt x="157" y="51"/>
                    <a:pt x="157" y="89"/>
                  </a:cubicBezTo>
                  <a:cubicBezTo>
                    <a:pt x="157" y="127"/>
                    <a:pt x="127" y="158"/>
                    <a:pt x="89" y="158"/>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4" name="Freeform 4"/>
            <p:cNvSpPr>
              <a:spLocks noEditPoints="1"/>
            </p:cNvSpPr>
            <p:nvPr/>
          </p:nvSpPr>
          <p:spPr bwMode="auto">
            <a:xfrm>
              <a:off x="6467475" y="2982913"/>
              <a:ext cx="1408113" cy="908050"/>
            </a:xfrm>
            <a:custGeom>
              <a:avLst/>
              <a:gdLst>
                <a:gd name="T0" fmla="*/ 187 w 276"/>
                <a:gd name="T1" fmla="*/ 0 h 178"/>
                <a:gd name="T2" fmla="*/ 100 w 276"/>
                <a:gd name="T3" fmla="*/ 69 h 178"/>
                <a:gd name="T4" fmla="*/ 100 w 276"/>
                <a:gd name="T5" fmla="*/ 69 h 178"/>
                <a:gd name="T6" fmla="*/ 82 w 276"/>
                <a:gd name="T7" fmla="*/ 84 h 178"/>
                <a:gd name="T8" fmla="*/ 82 w 276"/>
                <a:gd name="T9" fmla="*/ 84 h 178"/>
                <a:gd name="T10" fmla="*/ 75 w 276"/>
                <a:gd name="T11" fmla="*/ 84 h 178"/>
                <a:gd name="T12" fmla="*/ 75 w 276"/>
                <a:gd name="T13" fmla="*/ 84 h 178"/>
                <a:gd name="T14" fmla="*/ 59 w 276"/>
                <a:gd name="T15" fmla="*/ 74 h 178"/>
                <a:gd name="T16" fmla="*/ 31 w 276"/>
                <a:gd name="T17" fmla="*/ 58 h 178"/>
                <a:gd name="T18" fmla="*/ 0 w 276"/>
                <a:gd name="T19" fmla="*/ 89 h 178"/>
                <a:gd name="T20" fmla="*/ 31 w 276"/>
                <a:gd name="T21" fmla="*/ 120 h 178"/>
                <a:gd name="T22" fmla="*/ 58 w 276"/>
                <a:gd name="T23" fmla="*/ 104 h 178"/>
                <a:gd name="T24" fmla="*/ 75 w 276"/>
                <a:gd name="T25" fmla="*/ 94 h 178"/>
                <a:gd name="T26" fmla="*/ 82 w 276"/>
                <a:gd name="T27" fmla="*/ 94 h 178"/>
                <a:gd name="T28" fmla="*/ 82 w 276"/>
                <a:gd name="T29" fmla="*/ 94 h 178"/>
                <a:gd name="T30" fmla="*/ 100 w 276"/>
                <a:gd name="T31" fmla="*/ 109 h 178"/>
                <a:gd name="T32" fmla="*/ 100 w 276"/>
                <a:gd name="T33" fmla="*/ 109 h 178"/>
                <a:gd name="T34" fmla="*/ 187 w 276"/>
                <a:gd name="T35" fmla="*/ 178 h 178"/>
                <a:gd name="T36" fmla="*/ 276 w 276"/>
                <a:gd name="T37" fmla="*/ 89 h 178"/>
                <a:gd name="T38" fmla="*/ 187 w 276"/>
                <a:gd name="T39" fmla="*/ 0 h 178"/>
                <a:gd name="T40" fmla="*/ 187 w 276"/>
                <a:gd name="T41" fmla="*/ 157 h 178"/>
                <a:gd name="T42" fmla="*/ 118 w 276"/>
                <a:gd name="T43" fmla="*/ 89 h 178"/>
                <a:gd name="T44" fmla="*/ 118 w 276"/>
                <a:gd name="T45" fmla="*/ 89 h 178"/>
                <a:gd name="T46" fmla="*/ 187 w 276"/>
                <a:gd name="T47" fmla="*/ 20 h 178"/>
                <a:gd name="T48" fmla="*/ 255 w 276"/>
                <a:gd name="T49" fmla="*/ 89 h 178"/>
                <a:gd name="T50" fmla="*/ 187 w 276"/>
                <a:gd name="T51" fmla="*/ 1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78">
                  <a:moveTo>
                    <a:pt x="187" y="0"/>
                  </a:moveTo>
                  <a:cubicBezTo>
                    <a:pt x="144" y="0"/>
                    <a:pt x="109" y="29"/>
                    <a:pt x="100" y="69"/>
                  </a:cubicBezTo>
                  <a:cubicBezTo>
                    <a:pt x="100" y="69"/>
                    <a:pt x="100" y="69"/>
                    <a:pt x="100" y="69"/>
                  </a:cubicBezTo>
                  <a:cubicBezTo>
                    <a:pt x="98" y="77"/>
                    <a:pt x="91" y="83"/>
                    <a:pt x="82" y="84"/>
                  </a:cubicBezTo>
                  <a:cubicBezTo>
                    <a:pt x="82" y="84"/>
                    <a:pt x="82" y="84"/>
                    <a:pt x="82" y="84"/>
                  </a:cubicBezTo>
                  <a:cubicBezTo>
                    <a:pt x="75" y="84"/>
                    <a:pt x="75" y="84"/>
                    <a:pt x="75" y="84"/>
                  </a:cubicBezTo>
                  <a:cubicBezTo>
                    <a:pt x="75" y="84"/>
                    <a:pt x="75" y="84"/>
                    <a:pt x="75" y="84"/>
                  </a:cubicBezTo>
                  <a:cubicBezTo>
                    <a:pt x="68" y="84"/>
                    <a:pt x="62" y="80"/>
                    <a:pt x="59" y="74"/>
                  </a:cubicBezTo>
                  <a:cubicBezTo>
                    <a:pt x="53" y="64"/>
                    <a:pt x="43" y="58"/>
                    <a:pt x="31" y="58"/>
                  </a:cubicBezTo>
                  <a:cubicBezTo>
                    <a:pt x="14" y="58"/>
                    <a:pt x="0" y="72"/>
                    <a:pt x="0" y="89"/>
                  </a:cubicBezTo>
                  <a:cubicBezTo>
                    <a:pt x="0" y="106"/>
                    <a:pt x="14" y="120"/>
                    <a:pt x="31" y="120"/>
                  </a:cubicBezTo>
                  <a:cubicBezTo>
                    <a:pt x="43" y="120"/>
                    <a:pt x="53" y="114"/>
                    <a:pt x="58" y="104"/>
                  </a:cubicBezTo>
                  <a:cubicBezTo>
                    <a:pt x="62" y="98"/>
                    <a:pt x="68" y="94"/>
                    <a:pt x="75" y="94"/>
                  </a:cubicBezTo>
                  <a:cubicBezTo>
                    <a:pt x="82" y="94"/>
                    <a:pt x="82" y="94"/>
                    <a:pt x="82" y="94"/>
                  </a:cubicBezTo>
                  <a:cubicBezTo>
                    <a:pt x="82" y="94"/>
                    <a:pt x="82" y="94"/>
                    <a:pt x="82" y="94"/>
                  </a:cubicBezTo>
                  <a:cubicBezTo>
                    <a:pt x="91" y="95"/>
                    <a:pt x="98" y="101"/>
                    <a:pt x="100" y="109"/>
                  </a:cubicBezTo>
                  <a:cubicBezTo>
                    <a:pt x="100" y="109"/>
                    <a:pt x="100" y="109"/>
                    <a:pt x="100" y="109"/>
                  </a:cubicBezTo>
                  <a:cubicBezTo>
                    <a:pt x="109" y="149"/>
                    <a:pt x="144" y="178"/>
                    <a:pt x="187" y="178"/>
                  </a:cubicBezTo>
                  <a:cubicBezTo>
                    <a:pt x="236" y="178"/>
                    <a:pt x="276" y="138"/>
                    <a:pt x="276" y="89"/>
                  </a:cubicBezTo>
                  <a:cubicBezTo>
                    <a:pt x="276" y="40"/>
                    <a:pt x="236" y="0"/>
                    <a:pt x="187" y="0"/>
                  </a:cubicBezTo>
                  <a:close/>
                  <a:moveTo>
                    <a:pt x="187" y="157"/>
                  </a:moveTo>
                  <a:cubicBezTo>
                    <a:pt x="149" y="158"/>
                    <a:pt x="118" y="127"/>
                    <a:pt x="118" y="89"/>
                  </a:cubicBezTo>
                  <a:cubicBezTo>
                    <a:pt x="118" y="89"/>
                    <a:pt x="118" y="89"/>
                    <a:pt x="118" y="89"/>
                  </a:cubicBezTo>
                  <a:cubicBezTo>
                    <a:pt x="118" y="51"/>
                    <a:pt x="149" y="21"/>
                    <a:pt x="187" y="20"/>
                  </a:cubicBezTo>
                  <a:cubicBezTo>
                    <a:pt x="224" y="20"/>
                    <a:pt x="255" y="51"/>
                    <a:pt x="255" y="89"/>
                  </a:cubicBezTo>
                  <a:cubicBezTo>
                    <a:pt x="255" y="127"/>
                    <a:pt x="224" y="157"/>
                    <a:pt x="187" y="157"/>
                  </a:cubicBez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5"/>
            <p:cNvSpPr>
              <a:spLocks noEditPoints="1"/>
            </p:cNvSpPr>
            <p:nvPr/>
          </p:nvSpPr>
          <p:spPr bwMode="auto">
            <a:xfrm>
              <a:off x="6294438" y="1997075"/>
              <a:ext cx="1235075" cy="1239838"/>
            </a:xfrm>
            <a:custGeom>
              <a:avLst/>
              <a:gdLst>
                <a:gd name="T0" fmla="*/ 207 w 242"/>
                <a:gd name="T1" fmla="*/ 35 h 243"/>
                <a:gd name="T2" fmla="*/ 81 w 242"/>
                <a:gd name="T3" fmla="*/ 35 h 243"/>
                <a:gd name="T4" fmla="*/ 69 w 242"/>
                <a:gd name="T5" fmla="*/ 145 h 243"/>
                <a:gd name="T6" fmla="*/ 69 w 242"/>
                <a:gd name="T7" fmla="*/ 145 h 243"/>
                <a:gd name="T8" fmla="*/ 67 w 242"/>
                <a:gd name="T9" fmla="*/ 168 h 243"/>
                <a:gd name="T10" fmla="*/ 67 w 242"/>
                <a:gd name="T11" fmla="*/ 168 h 243"/>
                <a:gd name="T12" fmla="*/ 62 w 242"/>
                <a:gd name="T13" fmla="*/ 173 h 243"/>
                <a:gd name="T14" fmla="*/ 43 w 242"/>
                <a:gd name="T15" fmla="*/ 178 h 243"/>
                <a:gd name="T16" fmla="*/ 12 w 242"/>
                <a:gd name="T17" fmla="*/ 186 h 243"/>
                <a:gd name="T18" fmla="*/ 12 w 242"/>
                <a:gd name="T19" fmla="*/ 230 h 243"/>
                <a:gd name="T20" fmla="*/ 57 w 242"/>
                <a:gd name="T21" fmla="*/ 230 h 243"/>
                <a:gd name="T22" fmla="*/ 65 w 242"/>
                <a:gd name="T23" fmla="*/ 200 h 243"/>
                <a:gd name="T24" fmla="*/ 69 w 242"/>
                <a:gd name="T25" fmla="*/ 181 h 243"/>
                <a:gd name="T26" fmla="*/ 69 w 242"/>
                <a:gd name="T27" fmla="*/ 181 h 243"/>
                <a:gd name="T28" fmla="*/ 74 w 242"/>
                <a:gd name="T29" fmla="*/ 176 h 243"/>
                <a:gd name="T30" fmla="*/ 74 w 242"/>
                <a:gd name="T31" fmla="*/ 176 h 243"/>
                <a:gd name="T32" fmla="*/ 97 w 242"/>
                <a:gd name="T33" fmla="*/ 174 h 243"/>
                <a:gd name="T34" fmla="*/ 98 w 242"/>
                <a:gd name="T35" fmla="*/ 174 h 243"/>
                <a:gd name="T36" fmla="*/ 207 w 242"/>
                <a:gd name="T37" fmla="*/ 161 h 243"/>
                <a:gd name="T38" fmla="*/ 207 w 242"/>
                <a:gd name="T39" fmla="*/ 35 h 243"/>
                <a:gd name="T40" fmla="*/ 193 w 242"/>
                <a:gd name="T41" fmla="*/ 147 h 243"/>
                <a:gd name="T42" fmla="*/ 96 w 242"/>
                <a:gd name="T43" fmla="*/ 147 h 243"/>
                <a:gd name="T44" fmla="*/ 96 w 242"/>
                <a:gd name="T45" fmla="*/ 147 h 243"/>
                <a:gd name="T46" fmla="*/ 96 w 242"/>
                <a:gd name="T47" fmla="*/ 50 h 243"/>
                <a:gd name="T48" fmla="*/ 193 w 242"/>
                <a:gd name="T49" fmla="*/ 50 h 243"/>
                <a:gd name="T50" fmla="*/ 193 w 242"/>
                <a:gd name="T51" fmla="*/ 1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2" h="243">
                  <a:moveTo>
                    <a:pt x="207" y="35"/>
                  </a:moveTo>
                  <a:cubicBezTo>
                    <a:pt x="172" y="0"/>
                    <a:pt x="116" y="0"/>
                    <a:pt x="81" y="35"/>
                  </a:cubicBezTo>
                  <a:cubicBezTo>
                    <a:pt x="51" y="65"/>
                    <a:pt x="47" y="111"/>
                    <a:pt x="69" y="145"/>
                  </a:cubicBezTo>
                  <a:cubicBezTo>
                    <a:pt x="69" y="145"/>
                    <a:pt x="69" y="145"/>
                    <a:pt x="69" y="145"/>
                  </a:cubicBezTo>
                  <a:cubicBezTo>
                    <a:pt x="73" y="152"/>
                    <a:pt x="72" y="162"/>
                    <a:pt x="67" y="168"/>
                  </a:cubicBezTo>
                  <a:cubicBezTo>
                    <a:pt x="67" y="168"/>
                    <a:pt x="67" y="168"/>
                    <a:pt x="67" y="168"/>
                  </a:cubicBezTo>
                  <a:cubicBezTo>
                    <a:pt x="62" y="173"/>
                    <a:pt x="62" y="173"/>
                    <a:pt x="62" y="173"/>
                  </a:cubicBezTo>
                  <a:cubicBezTo>
                    <a:pt x="57" y="178"/>
                    <a:pt x="50" y="180"/>
                    <a:pt x="43" y="178"/>
                  </a:cubicBezTo>
                  <a:cubicBezTo>
                    <a:pt x="33" y="175"/>
                    <a:pt x="21" y="178"/>
                    <a:pt x="12" y="186"/>
                  </a:cubicBezTo>
                  <a:cubicBezTo>
                    <a:pt x="0" y="198"/>
                    <a:pt x="0" y="218"/>
                    <a:pt x="12" y="230"/>
                  </a:cubicBezTo>
                  <a:cubicBezTo>
                    <a:pt x="25" y="243"/>
                    <a:pt x="44" y="243"/>
                    <a:pt x="57" y="230"/>
                  </a:cubicBezTo>
                  <a:cubicBezTo>
                    <a:pt x="65" y="222"/>
                    <a:pt x="68" y="210"/>
                    <a:pt x="65" y="200"/>
                  </a:cubicBezTo>
                  <a:cubicBezTo>
                    <a:pt x="63" y="193"/>
                    <a:pt x="64" y="186"/>
                    <a:pt x="69" y="181"/>
                  </a:cubicBezTo>
                  <a:cubicBezTo>
                    <a:pt x="69" y="181"/>
                    <a:pt x="69" y="181"/>
                    <a:pt x="69" y="181"/>
                  </a:cubicBezTo>
                  <a:cubicBezTo>
                    <a:pt x="74" y="176"/>
                    <a:pt x="74" y="176"/>
                    <a:pt x="74" y="176"/>
                  </a:cubicBezTo>
                  <a:cubicBezTo>
                    <a:pt x="74" y="176"/>
                    <a:pt x="74" y="176"/>
                    <a:pt x="74" y="176"/>
                  </a:cubicBezTo>
                  <a:cubicBezTo>
                    <a:pt x="81" y="170"/>
                    <a:pt x="90" y="169"/>
                    <a:pt x="97" y="174"/>
                  </a:cubicBezTo>
                  <a:cubicBezTo>
                    <a:pt x="98" y="174"/>
                    <a:pt x="98" y="174"/>
                    <a:pt x="98" y="174"/>
                  </a:cubicBezTo>
                  <a:cubicBezTo>
                    <a:pt x="132" y="195"/>
                    <a:pt x="178" y="191"/>
                    <a:pt x="207" y="161"/>
                  </a:cubicBezTo>
                  <a:cubicBezTo>
                    <a:pt x="242" y="126"/>
                    <a:pt x="242" y="70"/>
                    <a:pt x="207" y="35"/>
                  </a:cubicBezTo>
                  <a:close/>
                  <a:moveTo>
                    <a:pt x="193" y="147"/>
                  </a:moveTo>
                  <a:cubicBezTo>
                    <a:pt x="166" y="173"/>
                    <a:pt x="123" y="173"/>
                    <a:pt x="96" y="147"/>
                  </a:cubicBezTo>
                  <a:cubicBezTo>
                    <a:pt x="96" y="147"/>
                    <a:pt x="96" y="147"/>
                    <a:pt x="96" y="147"/>
                  </a:cubicBezTo>
                  <a:cubicBezTo>
                    <a:pt x="69" y="120"/>
                    <a:pt x="69" y="77"/>
                    <a:pt x="96" y="50"/>
                  </a:cubicBezTo>
                  <a:cubicBezTo>
                    <a:pt x="123" y="23"/>
                    <a:pt x="166" y="23"/>
                    <a:pt x="193" y="50"/>
                  </a:cubicBezTo>
                  <a:cubicBezTo>
                    <a:pt x="220" y="76"/>
                    <a:pt x="220" y="120"/>
                    <a:pt x="193" y="147"/>
                  </a:cubicBezTo>
                  <a:close/>
                </a:path>
              </a:pathLst>
            </a:custGeom>
            <a:solidFill>
              <a:schemeClr val="accent3"/>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6" name="Freeform 6"/>
            <p:cNvSpPr>
              <a:spLocks noEditPoints="1"/>
            </p:cNvSpPr>
            <p:nvPr/>
          </p:nvSpPr>
          <p:spPr bwMode="auto">
            <a:xfrm>
              <a:off x="4657725" y="2001838"/>
              <a:ext cx="1233488" cy="1235075"/>
            </a:xfrm>
            <a:custGeom>
              <a:avLst/>
              <a:gdLst>
                <a:gd name="T0" fmla="*/ 230 w 242"/>
                <a:gd name="T1" fmla="*/ 185 h 242"/>
                <a:gd name="T2" fmla="*/ 199 w 242"/>
                <a:gd name="T3" fmla="*/ 177 h 242"/>
                <a:gd name="T4" fmla="*/ 180 w 242"/>
                <a:gd name="T5" fmla="*/ 172 h 242"/>
                <a:gd name="T6" fmla="*/ 176 w 242"/>
                <a:gd name="T7" fmla="*/ 168 h 242"/>
                <a:gd name="T8" fmla="*/ 176 w 242"/>
                <a:gd name="T9" fmla="*/ 167 h 242"/>
                <a:gd name="T10" fmla="*/ 174 w 242"/>
                <a:gd name="T11" fmla="*/ 144 h 242"/>
                <a:gd name="T12" fmla="*/ 173 w 242"/>
                <a:gd name="T13" fmla="*/ 144 h 242"/>
                <a:gd name="T14" fmla="*/ 161 w 242"/>
                <a:gd name="T15" fmla="*/ 34 h 242"/>
                <a:gd name="T16" fmla="*/ 35 w 242"/>
                <a:gd name="T17" fmla="*/ 34 h 242"/>
                <a:gd name="T18" fmla="*/ 35 w 242"/>
                <a:gd name="T19" fmla="*/ 160 h 242"/>
                <a:gd name="T20" fmla="*/ 145 w 242"/>
                <a:gd name="T21" fmla="*/ 173 h 242"/>
                <a:gd name="T22" fmla="*/ 145 w 242"/>
                <a:gd name="T23" fmla="*/ 173 h 242"/>
                <a:gd name="T24" fmla="*/ 168 w 242"/>
                <a:gd name="T25" fmla="*/ 175 h 242"/>
                <a:gd name="T26" fmla="*/ 168 w 242"/>
                <a:gd name="T27" fmla="*/ 175 h 242"/>
                <a:gd name="T28" fmla="*/ 173 w 242"/>
                <a:gd name="T29" fmla="*/ 180 h 242"/>
                <a:gd name="T30" fmla="*/ 178 w 242"/>
                <a:gd name="T31" fmla="*/ 199 h 242"/>
                <a:gd name="T32" fmla="*/ 186 w 242"/>
                <a:gd name="T33" fmla="*/ 229 h 242"/>
                <a:gd name="T34" fmla="*/ 230 w 242"/>
                <a:gd name="T35" fmla="*/ 229 h 242"/>
                <a:gd name="T36" fmla="*/ 230 w 242"/>
                <a:gd name="T37" fmla="*/ 185 h 242"/>
                <a:gd name="T38" fmla="*/ 146 w 242"/>
                <a:gd name="T39" fmla="*/ 146 h 242"/>
                <a:gd name="T40" fmla="*/ 49 w 242"/>
                <a:gd name="T41" fmla="*/ 146 h 242"/>
                <a:gd name="T42" fmla="*/ 49 w 242"/>
                <a:gd name="T43" fmla="*/ 49 h 242"/>
                <a:gd name="T44" fmla="*/ 146 w 242"/>
                <a:gd name="T45" fmla="*/ 49 h 242"/>
                <a:gd name="T46" fmla="*/ 146 w 242"/>
                <a:gd name="T47" fmla="*/ 14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242">
                  <a:moveTo>
                    <a:pt x="230" y="185"/>
                  </a:moveTo>
                  <a:cubicBezTo>
                    <a:pt x="222" y="177"/>
                    <a:pt x="210" y="174"/>
                    <a:pt x="199" y="177"/>
                  </a:cubicBezTo>
                  <a:cubicBezTo>
                    <a:pt x="193" y="179"/>
                    <a:pt x="185" y="177"/>
                    <a:pt x="180" y="172"/>
                  </a:cubicBezTo>
                  <a:cubicBezTo>
                    <a:pt x="176" y="168"/>
                    <a:pt x="176" y="168"/>
                    <a:pt x="176" y="168"/>
                  </a:cubicBezTo>
                  <a:cubicBezTo>
                    <a:pt x="176" y="167"/>
                    <a:pt x="176" y="167"/>
                    <a:pt x="176" y="167"/>
                  </a:cubicBezTo>
                  <a:cubicBezTo>
                    <a:pt x="170" y="161"/>
                    <a:pt x="169" y="152"/>
                    <a:pt x="174" y="144"/>
                  </a:cubicBezTo>
                  <a:cubicBezTo>
                    <a:pt x="173" y="144"/>
                    <a:pt x="173" y="144"/>
                    <a:pt x="173" y="144"/>
                  </a:cubicBezTo>
                  <a:cubicBezTo>
                    <a:pt x="195" y="110"/>
                    <a:pt x="191" y="64"/>
                    <a:pt x="161" y="34"/>
                  </a:cubicBezTo>
                  <a:cubicBezTo>
                    <a:pt x="126" y="0"/>
                    <a:pt x="69" y="0"/>
                    <a:pt x="35" y="34"/>
                  </a:cubicBezTo>
                  <a:cubicBezTo>
                    <a:pt x="0" y="69"/>
                    <a:pt x="0" y="126"/>
                    <a:pt x="35" y="160"/>
                  </a:cubicBezTo>
                  <a:cubicBezTo>
                    <a:pt x="65" y="190"/>
                    <a:pt x="110" y="194"/>
                    <a:pt x="145" y="173"/>
                  </a:cubicBezTo>
                  <a:cubicBezTo>
                    <a:pt x="145" y="173"/>
                    <a:pt x="145" y="173"/>
                    <a:pt x="145" y="173"/>
                  </a:cubicBezTo>
                  <a:cubicBezTo>
                    <a:pt x="152" y="169"/>
                    <a:pt x="161" y="169"/>
                    <a:pt x="168" y="175"/>
                  </a:cubicBezTo>
                  <a:cubicBezTo>
                    <a:pt x="168" y="175"/>
                    <a:pt x="168" y="175"/>
                    <a:pt x="168" y="175"/>
                  </a:cubicBezTo>
                  <a:cubicBezTo>
                    <a:pt x="173" y="180"/>
                    <a:pt x="173" y="180"/>
                    <a:pt x="173" y="180"/>
                  </a:cubicBezTo>
                  <a:cubicBezTo>
                    <a:pt x="178" y="185"/>
                    <a:pt x="179" y="192"/>
                    <a:pt x="178" y="199"/>
                  </a:cubicBezTo>
                  <a:cubicBezTo>
                    <a:pt x="175" y="209"/>
                    <a:pt x="177" y="221"/>
                    <a:pt x="186" y="229"/>
                  </a:cubicBezTo>
                  <a:cubicBezTo>
                    <a:pt x="198" y="242"/>
                    <a:pt x="218" y="242"/>
                    <a:pt x="230" y="229"/>
                  </a:cubicBezTo>
                  <a:cubicBezTo>
                    <a:pt x="242" y="217"/>
                    <a:pt x="242" y="197"/>
                    <a:pt x="230" y="185"/>
                  </a:cubicBezTo>
                  <a:close/>
                  <a:moveTo>
                    <a:pt x="146" y="146"/>
                  </a:moveTo>
                  <a:cubicBezTo>
                    <a:pt x="119" y="173"/>
                    <a:pt x="76" y="173"/>
                    <a:pt x="49" y="146"/>
                  </a:cubicBezTo>
                  <a:cubicBezTo>
                    <a:pt x="23" y="119"/>
                    <a:pt x="23" y="76"/>
                    <a:pt x="49" y="49"/>
                  </a:cubicBezTo>
                  <a:cubicBezTo>
                    <a:pt x="76" y="22"/>
                    <a:pt x="119" y="22"/>
                    <a:pt x="146" y="49"/>
                  </a:cubicBezTo>
                  <a:cubicBezTo>
                    <a:pt x="173" y="76"/>
                    <a:pt x="173" y="119"/>
                    <a:pt x="146" y="146"/>
                  </a:cubicBezTo>
                  <a:close/>
                </a:path>
              </a:pathLst>
            </a:custGeom>
            <a:solidFill>
              <a:schemeClr val="accent2"/>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7" name="Freeform 7"/>
            <p:cNvSpPr/>
            <p:nvPr/>
          </p:nvSpPr>
          <p:spPr bwMode="auto">
            <a:xfrm>
              <a:off x="5453063" y="3171825"/>
              <a:ext cx="1285875" cy="2020888"/>
            </a:xfrm>
            <a:custGeom>
              <a:avLst/>
              <a:gdLst>
                <a:gd name="T0" fmla="*/ 131 w 252"/>
                <a:gd name="T1" fmla="*/ 144 h 396"/>
                <a:gd name="T2" fmla="*/ 131 w 252"/>
                <a:gd name="T3" fmla="*/ 109 h 396"/>
                <a:gd name="T4" fmla="*/ 180 w 252"/>
                <a:gd name="T5" fmla="*/ 55 h 396"/>
                <a:gd name="T6" fmla="*/ 126 w 252"/>
                <a:gd name="T7" fmla="*/ 0 h 396"/>
                <a:gd name="T8" fmla="*/ 71 w 252"/>
                <a:gd name="T9" fmla="*/ 55 h 396"/>
                <a:gd name="T10" fmla="*/ 121 w 252"/>
                <a:gd name="T11" fmla="*/ 109 h 396"/>
                <a:gd name="T12" fmla="*/ 121 w 252"/>
                <a:gd name="T13" fmla="*/ 144 h 396"/>
                <a:gd name="T14" fmla="*/ 0 w 252"/>
                <a:gd name="T15" fmla="*/ 270 h 396"/>
                <a:gd name="T16" fmla="*/ 126 w 252"/>
                <a:gd name="T17" fmla="*/ 396 h 396"/>
                <a:gd name="T18" fmla="*/ 252 w 252"/>
                <a:gd name="T19" fmla="*/ 270 h 396"/>
                <a:gd name="T20" fmla="*/ 131 w 252"/>
                <a:gd name="T21" fmla="*/ 144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396">
                  <a:moveTo>
                    <a:pt x="131" y="144"/>
                  </a:moveTo>
                  <a:cubicBezTo>
                    <a:pt x="131" y="109"/>
                    <a:pt x="131" y="109"/>
                    <a:pt x="131" y="109"/>
                  </a:cubicBezTo>
                  <a:cubicBezTo>
                    <a:pt x="158" y="106"/>
                    <a:pt x="180" y="83"/>
                    <a:pt x="180" y="55"/>
                  </a:cubicBezTo>
                  <a:cubicBezTo>
                    <a:pt x="180" y="25"/>
                    <a:pt x="156" y="0"/>
                    <a:pt x="126" y="0"/>
                  </a:cubicBezTo>
                  <a:cubicBezTo>
                    <a:pt x="96" y="0"/>
                    <a:pt x="71" y="25"/>
                    <a:pt x="71" y="55"/>
                  </a:cubicBezTo>
                  <a:cubicBezTo>
                    <a:pt x="71" y="83"/>
                    <a:pt x="93" y="106"/>
                    <a:pt x="121" y="109"/>
                  </a:cubicBezTo>
                  <a:cubicBezTo>
                    <a:pt x="121" y="144"/>
                    <a:pt x="121" y="144"/>
                    <a:pt x="121" y="144"/>
                  </a:cubicBezTo>
                  <a:cubicBezTo>
                    <a:pt x="53" y="147"/>
                    <a:pt x="0" y="202"/>
                    <a:pt x="0" y="270"/>
                  </a:cubicBezTo>
                  <a:cubicBezTo>
                    <a:pt x="0" y="339"/>
                    <a:pt x="56" y="396"/>
                    <a:pt x="126" y="396"/>
                  </a:cubicBezTo>
                  <a:cubicBezTo>
                    <a:pt x="195" y="396"/>
                    <a:pt x="252" y="339"/>
                    <a:pt x="252" y="270"/>
                  </a:cubicBezTo>
                  <a:cubicBezTo>
                    <a:pt x="252" y="202"/>
                    <a:pt x="198" y="147"/>
                    <a:pt x="131" y="144"/>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Freeform 8"/>
            <p:cNvSpPr>
              <a:spLocks noEditPoints="1"/>
            </p:cNvSpPr>
            <p:nvPr/>
          </p:nvSpPr>
          <p:spPr bwMode="auto">
            <a:xfrm>
              <a:off x="5743575" y="4283075"/>
              <a:ext cx="698500" cy="536575"/>
            </a:xfrm>
            <a:custGeom>
              <a:avLst/>
              <a:gdLst>
                <a:gd name="T0" fmla="*/ 137 w 137"/>
                <a:gd name="T1" fmla="*/ 56 h 105"/>
                <a:gd name="T2" fmla="*/ 115 w 137"/>
                <a:gd name="T3" fmla="*/ 57 h 105"/>
                <a:gd name="T4" fmla="*/ 75 w 137"/>
                <a:gd name="T5" fmla="*/ 26 h 105"/>
                <a:gd name="T6" fmla="*/ 53 w 137"/>
                <a:gd name="T7" fmla="*/ 37 h 105"/>
                <a:gd name="T8" fmla="*/ 50 w 137"/>
                <a:gd name="T9" fmla="*/ 21 h 105"/>
                <a:gd name="T10" fmla="*/ 96 w 137"/>
                <a:gd name="T11" fmla="*/ 5 h 105"/>
                <a:gd name="T12" fmla="*/ 116 w 137"/>
                <a:gd name="T13" fmla="*/ 18 h 105"/>
                <a:gd name="T14" fmla="*/ 47 w 137"/>
                <a:gd name="T15" fmla="*/ 86 h 105"/>
                <a:gd name="T16" fmla="*/ 38 w 137"/>
                <a:gd name="T17" fmla="*/ 76 h 105"/>
                <a:gd name="T18" fmla="*/ 29 w 137"/>
                <a:gd name="T19" fmla="*/ 66 h 105"/>
                <a:gd name="T20" fmla="*/ 16 w 137"/>
                <a:gd name="T21" fmla="*/ 59 h 105"/>
                <a:gd name="T22" fmla="*/ 23 w 137"/>
                <a:gd name="T23" fmla="*/ 73 h 105"/>
                <a:gd name="T24" fmla="*/ 31 w 137"/>
                <a:gd name="T25" fmla="*/ 82 h 105"/>
                <a:gd name="T26" fmla="*/ 41 w 137"/>
                <a:gd name="T27" fmla="*/ 92 h 105"/>
                <a:gd name="T28" fmla="*/ 54 w 137"/>
                <a:gd name="T29" fmla="*/ 100 h 105"/>
                <a:gd name="T30" fmla="*/ 47 w 137"/>
                <a:gd name="T31" fmla="*/ 86 h 105"/>
                <a:gd name="T32" fmla="*/ 82 w 137"/>
                <a:gd name="T33" fmla="*/ 37 h 105"/>
                <a:gd name="T34" fmla="*/ 61 w 137"/>
                <a:gd name="T35" fmla="*/ 41 h 105"/>
                <a:gd name="T36" fmla="*/ 40 w 137"/>
                <a:gd name="T37" fmla="*/ 29 h 105"/>
                <a:gd name="T38" fmla="*/ 64 w 137"/>
                <a:gd name="T39" fmla="*/ 6 h 105"/>
                <a:gd name="T40" fmla="*/ 26 w 137"/>
                <a:gd name="T41" fmla="*/ 13 h 105"/>
                <a:gd name="T42" fmla="*/ 0 w 137"/>
                <a:gd name="T43" fmla="*/ 9 h 105"/>
                <a:gd name="T44" fmla="*/ 8 w 137"/>
                <a:gd name="T45" fmla="*/ 60 h 105"/>
                <a:gd name="T46" fmla="*/ 32 w 137"/>
                <a:gd name="T47" fmla="*/ 54 h 105"/>
                <a:gd name="T48" fmla="*/ 41 w 137"/>
                <a:gd name="T49" fmla="*/ 64 h 105"/>
                <a:gd name="T50" fmla="*/ 50 w 137"/>
                <a:gd name="T51" fmla="*/ 73 h 105"/>
                <a:gd name="T52" fmla="*/ 59 w 137"/>
                <a:gd name="T53" fmla="*/ 83 h 105"/>
                <a:gd name="T54" fmla="*/ 63 w 137"/>
                <a:gd name="T55" fmla="*/ 96 h 105"/>
                <a:gd name="T56" fmla="*/ 63 w 137"/>
                <a:gd name="T57" fmla="*/ 96 h 105"/>
                <a:gd name="T58" fmla="*/ 66 w 137"/>
                <a:gd name="T59" fmla="*/ 99 h 105"/>
                <a:gd name="T60" fmla="*/ 74 w 137"/>
                <a:gd name="T61" fmla="*/ 90 h 105"/>
                <a:gd name="T62" fmla="*/ 74 w 137"/>
                <a:gd name="T63" fmla="*/ 90 h 105"/>
                <a:gd name="T64" fmla="*/ 78 w 137"/>
                <a:gd name="T65" fmla="*/ 91 h 105"/>
                <a:gd name="T66" fmla="*/ 78 w 137"/>
                <a:gd name="T67" fmla="*/ 92 h 105"/>
                <a:gd name="T68" fmla="*/ 87 w 137"/>
                <a:gd name="T69" fmla="*/ 83 h 105"/>
                <a:gd name="T70" fmla="*/ 86 w 137"/>
                <a:gd name="T71" fmla="*/ 82 h 105"/>
                <a:gd name="T72" fmla="*/ 90 w 137"/>
                <a:gd name="T73" fmla="*/ 83 h 105"/>
                <a:gd name="T74" fmla="*/ 98 w 137"/>
                <a:gd name="T75" fmla="*/ 83 h 105"/>
                <a:gd name="T76" fmla="*/ 99 w 137"/>
                <a:gd name="T77" fmla="*/ 74 h 105"/>
                <a:gd name="T78" fmla="*/ 100 w 137"/>
                <a:gd name="T79" fmla="*/ 73 h 105"/>
                <a:gd name="T80" fmla="*/ 109 w 137"/>
                <a:gd name="T81" fmla="*/ 73 h 105"/>
                <a:gd name="T82" fmla="*/ 108 w 137"/>
                <a:gd name="T83" fmla="*/ 6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 h="105">
                  <a:moveTo>
                    <a:pt x="137" y="13"/>
                  </a:moveTo>
                  <a:cubicBezTo>
                    <a:pt x="137" y="56"/>
                    <a:pt x="137" y="56"/>
                    <a:pt x="137" y="56"/>
                  </a:cubicBezTo>
                  <a:cubicBezTo>
                    <a:pt x="137" y="56"/>
                    <a:pt x="128" y="58"/>
                    <a:pt x="126" y="58"/>
                  </a:cubicBezTo>
                  <a:cubicBezTo>
                    <a:pt x="124" y="59"/>
                    <a:pt x="119" y="61"/>
                    <a:pt x="115" y="57"/>
                  </a:cubicBezTo>
                  <a:cubicBezTo>
                    <a:pt x="108" y="50"/>
                    <a:pt x="86" y="27"/>
                    <a:pt x="86" y="27"/>
                  </a:cubicBezTo>
                  <a:cubicBezTo>
                    <a:pt x="86" y="27"/>
                    <a:pt x="82" y="23"/>
                    <a:pt x="75" y="26"/>
                  </a:cubicBezTo>
                  <a:cubicBezTo>
                    <a:pt x="70" y="29"/>
                    <a:pt x="61" y="34"/>
                    <a:pt x="57" y="36"/>
                  </a:cubicBezTo>
                  <a:cubicBezTo>
                    <a:pt x="56" y="37"/>
                    <a:pt x="55" y="37"/>
                    <a:pt x="53" y="37"/>
                  </a:cubicBezTo>
                  <a:cubicBezTo>
                    <a:pt x="49" y="37"/>
                    <a:pt x="45" y="34"/>
                    <a:pt x="45" y="29"/>
                  </a:cubicBezTo>
                  <a:cubicBezTo>
                    <a:pt x="45" y="26"/>
                    <a:pt x="47" y="23"/>
                    <a:pt x="50" y="21"/>
                  </a:cubicBezTo>
                  <a:cubicBezTo>
                    <a:pt x="59" y="16"/>
                    <a:pt x="76" y="6"/>
                    <a:pt x="83" y="2"/>
                  </a:cubicBezTo>
                  <a:cubicBezTo>
                    <a:pt x="87" y="0"/>
                    <a:pt x="90" y="0"/>
                    <a:pt x="96" y="5"/>
                  </a:cubicBezTo>
                  <a:cubicBezTo>
                    <a:pt x="103" y="11"/>
                    <a:pt x="110" y="17"/>
                    <a:pt x="110" y="17"/>
                  </a:cubicBezTo>
                  <a:cubicBezTo>
                    <a:pt x="110" y="17"/>
                    <a:pt x="113" y="19"/>
                    <a:pt x="116" y="18"/>
                  </a:cubicBezTo>
                  <a:cubicBezTo>
                    <a:pt x="121" y="18"/>
                    <a:pt x="137" y="13"/>
                    <a:pt x="137" y="13"/>
                  </a:cubicBezTo>
                  <a:close/>
                  <a:moveTo>
                    <a:pt x="47" y="86"/>
                  </a:moveTo>
                  <a:cubicBezTo>
                    <a:pt x="48" y="83"/>
                    <a:pt x="47" y="80"/>
                    <a:pt x="45" y="78"/>
                  </a:cubicBezTo>
                  <a:cubicBezTo>
                    <a:pt x="43" y="76"/>
                    <a:pt x="41" y="75"/>
                    <a:pt x="38" y="76"/>
                  </a:cubicBezTo>
                  <a:cubicBezTo>
                    <a:pt x="39" y="73"/>
                    <a:pt x="38" y="70"/>
                    <a:pt x="36" y="68"/>
                  </a:cubicBezTo>
                  <a:cubicBezTo>
                    <a:pt x="34" y="66"/>
                    <a:pt x="32" y="66"/>
                    <a:pt x="29" y="66"/>
                  </a:cubicBezTo>
                  <a:cubicBezTo>
                    <a:pt x="30" y="64"/>
                    <a:pt x="29" y="61"/>
                    <a:pt x="28" y="59"/>
                  </a:cubicBezTo>
                  <a:cubicBezTo>
                    <a:pt x="25" y="56"/>
                    <a:pt x="19" y="56"/>
                    <a:pt x="16" y="59"/>
                  </a:cubicBezTo>
                  <a:cubicBezTo>
                    <a:pt x="13" y="62"/>
                    <a:pt x="10" y="68"/>
                    <a:pt x="13" y="72"/>
                  </a:cubicBezTo>
                  <a:cubicBezTo>
                    <a:pt x="16" y="76"/>
                    <a:pt x="20" y="73"/>
                    <a:pt x="23" y="73"/>
                  </a:cubicBezTo>
                  <a:cubicBezTo>
                    <a:pt x="22" y="75"/>
                    <a:pt x="20" y="78"/>
                    <a:pt x="22" y="82"/>
                  </a:cubicBezTo>
                  <a:cubicBezTo>
                    <a:pt x="25" y="85"/>
                    <a:pt x="29" y="83"/>
                    <a:pt x="31" y="82"/>
                  </a:cubicBezTo>
                  <a:cubicBezTo>
                    <a:pt x="31" y="85"/>
                    <a:pt x="29" y="88"/>
                    <a:pt x="31" y="91"/>
                  </a:cubicBezTo>
                  <a:cubicBezTo>
                    <a:pt x="34" y="94"/>
                    <a:pt x="38" y="93"/>
                    <a:pt x="41" y="92"/>
                  </a:cubicBezTo>
                  <a:cubicBezTo>
                    <a:pt x="40" y="95"/>
                    <a:pt x="38" y="98"/>
                    <a:pt x="41" y="101"/>
                  </a:cubicBezTo>
                  <a:cubicBezTo>
                    <a:pt x="44" y="105"/>
                    <a:pt x="50" y="103"/>
                    <a:pt x="54" y="100"/>
                  </a:cubicBezTo>
                  <a:cubicBezTo>
                    <a:pt x="57" y="97"/>
                    <a:pt x="58" y="91"/>
                    <a:pt x="55" y="88"/>
                  </a:cubicBezTo>
                  <a:cubicBezTo>
                    <a:pt x="53" y="86"/>
                    <a:pt x="49" y="85"/>
                    <a:pt x="47" y="86"/>
                  </a:cubicBezTo>
                  <a:close/>
                  <a:moveTo>
                    <a:pt x="108" y="64"/>
                  </a:moveTo>
                  <a:cubicBezTo>
                    <a:pt x="84" y="39"/>
                    <a:pt x="96" y="50"/>
                    <a:pt x="82" y="37"/>
                  </a:cubicBezTo>
                  <a:cubicBezTo>
                    <a:pt x="82" y="37"/>
                    <a:pt x="78" y="33"/>
                    <a:pt x="73" y="35"/>
                  </a:cubicBezTo>
                  <a:cubicBezTo>
                    <a:pt x="69" y="37"/>
                    <a:pt x="65" y="39"/>
                    <a:pt x="61" y="41"/>
                  </a:cubicBezTo>
                  <a:cubicBezTo>
                    <a:pt x="57" y="43"/>
                    <a:pt x="54" y="43"/>
                    <a:pt x="53" y="43"/>
                  </a:cubicBezTo>
                  <a:cubicBezTo>
                    <a:pt x="46" y="43"/>
                    <a:pt x="40" y="37"/>
                    <a:pt x="40" y="29"/>
                  </a:cubicBezTo>
                  <a:cubicBezTo>
                    <a:pt x="40" y="24"/>
                    <a:pt x="42" y="20"/>
                    <a:pt x="46" y="17"/>
                  </a:cubicBezTo>
                  <a:cubicBezTo>
                    <a:pt x="51" y="13"/>
                    <a:pt x="64" y="6"/>
                    <a:pt x="64" y="6"/>
                  </a:cubicBezTo>
                  <a:cubicBezTo>
                    <a:pt x="64" y="6"/>
                    <a:pt x="60" y="1"/>
                    <a:pt x="52" y="1"/>
                  </a:cubicBezTo>
                  <a:cubicBezTo>
                    <a:pt x="43" y="1"/>
                    <a:pt x="26" y="13"/>
                    <a:pt x="26" y="13"/>
                  </a:cubicBezTo>
                  <a:cubicBezTo>
                    <a:pt x="26" y="13"/>
                    <a:pt x="21" y="17"/>
                    <a:pt x="14" y="14"/>
                  </a:cubicBezTo>
                  <a:cubicBezTo>
                    <a:pt x="0" y="9"/>
                    <a:pt x="0" y="9"/>
                    <a:pt x="0" y="9"/>
                  </a:cubicBezTo>
                  <a:cubicBezTo>
                    <a:pt x="0" y="58"/>
                    <a:pt x="0" y="58"/>
                    <a:pt x="0" y="58"/>
                  </a:cubicBezTo>
                  <a:cubicBezTo>
                    <a:pt x="0" y="58"/>
                    <a:pt x="4" y="59"/>
                    <a:pt x="8" y="60"/>
                  </a:cubicBezTo>
                  <a:cubicBezTo>
                    <a:pt x="8" y="58"/>
                    <a:pt x="10" y="56"/>
                    <a:pt x="11" y="54"/>
                  </a:cubicBezTo>
                  <a:cubicBezTo>
                    <a:pt x="17" y="48"/>
                    <a:pt x="27" y="48"/>
                    <a:pt x="32" y="54"/>
                  </a:cubicBezTo>
                  <a:cubicBezTo>
                    <a:pt x="34" y="56"/>
                    <a:pt x="35" y="58"/>
                    <a:pt x="35" y="60"/>
                  </a:cubicBezTo>
                  <a:cubicBezTo>
                    <a:pt x="38" y="61"/>
                    <a:pt x="39" y="62"/>
                    <a:pt x="41" y="64"/>
                  </a:cubicBezTo>
                  <a:cubicBezTo>
                    <a:pt x="43" y="65"/>
                    <a:pt x="44" y="67"/>
                    <a:pt x="44" y="70"/>
                  </a:cubicBezTo>
                  <a:cubicBezTo>
                    <a:pt x="46" y="70"/>
                    <a:pt x="48" y="71"/>
                    <a:pt x="50" y="73"/>
                  </a:cubicBezTo>
                  <a:cubicBezTo>
                    <a:pt x="52" y="75"/>
                    <a:pt x="53" y="77"/>
                    <a:pt x="53" y="80"/>
                  </a:cubicBezTo>
                  <a:cubicBezTo>
                    <a:pt x="56" y="80"/>
                    <a:pt x="58" y="82"/>
                    <a:pt x="59" y="83"/>
                  </a:cubicBezTo>
                  <a:cubicBezTo>
                    <a:pt x="62" y="87"/>
                    <a:pt x="64" y="91"/>
                    <a:pt x="63" y="96"/>
                  </a:cubicBezTo>
                  <a:cubicBezTo>
                    <a:pt x="63" y="96"/>
                    <a:pt x="63" y="96"/>
                    <a:pt x="63" y="96"/>
                  </a:cubicBezTo>
                  <a:cubicBezTo>
                    <a:pt x="63" y="96"/>
                    <a:pt x="63" y="96"/>
                    <a:pt x="63" y="96"/>
                  </a:cubicBezTo>
                  <a:cubicBezTo>
                    <a:pt x="63" y="96"/>
                    <a:pt x="63" y="96"/>
                    <a:pt x="63" y="96"/>
                  </a:cubicBezTo>
                  <a:cubicBezTo>
                    <a:pt x="63" y="96"/>
                    <a:pt x="63" y="96"/>
                    <a:pt x="63" y="96"/>
                  </a:cubicBezTo>
                  <a:cubicBezTo>
                    <a:pt x="63" y="96"/>
                    <a:pt x="65" y="98"/>
                    <a:pt x="66" y="99"/>
                  </a:cubicBezTo>
                  <a:cubicBezTo>
                    <a:pt x="68" y="102"/>
                    <a:pt x="72" y="102"/>
                    <a:pt x="74" y="99"/>
                  </a:cubicBezTo>
                  <a:cubicBezTo>
                    <a:pt x="77" y="97"/>
                    <a:pt x="77" y="93"/>
                    <a:pt x="74" y="90"/>
                  </a:cubicBezTo>
                  <a:cubicBezTo>
                    <a:pt x="74" y="90"/>
                    <a:pt x="74" y="90"/>
                    <a:pt x="74" y="90"/>
                  </a:cubicBezTo>
                  <a:cubicBezTo>
                    <a:pt x="74" y="90"/>
                    <a:pt x="74" y="90"/>
                    <a:pt x="74" y="90"/>
                  </a:cubicBezTo>
                  <a:cubicBezTo>
                    <a:pt x="66" y="82"/>
                    <a:pt x="66" y="81"/>
                    <a:pt x="67" y="81"/>
                  </a:cubicBezTo>
                  <a:cubicBezTo>
                    <a:pt x="68" y="80"/>
                    <a:pt x="69" y="82"/>
                    <a:pt x="78" y="91"/>
                  </a:cubicBezTo>
                  <a:cubicBezTo>
                    <a:pt x="78" y="91"/>
                    <a:pt x="78" y="91"/>
                    <a:pt x="78" y="91"/>
                  </a:cubicBezTo>
                  <a:cubicBezTo>
                    <a:pt x="78" y="91"/>
                    <a:pt x="78" y="91"/>
                    <a:pt x="78" y="92"/>
                  </a:cubicBezTo>
                  <a:cubicBezTo>
                    <a:pt x="81" y="94"/>
                    <a:pt x="84" y="94"/>
                    <a:pt x="87" y="92"/>
                  </a:cubicBezTo>
                  <a:cubicBezTo>
                    <a:pt x="89" y="89"/>
                    <a:pt x="89" y="85"/>
                    <a:pt x="87" y="83"/>
                  </a:cubicBezTo>
                  <a:cubicBezTo>
                    <a:pt x="87" y="83"/>
                    <a:pt x="86" y="83"/>
                    <a:pt x="86" y="82"/>
                  </a:cubicBezTo>
                  <a:cubicBezTo>
                    <a:pt x="86" y="82"/>
                    <a:pt x="86" y="82"/>
                    <a:pt x="86" y="82"/>
                  </a:cubicBezTo>
                  <a:cubicBezTo>
                    <a:pt x="78" y="74"/>
                    <a:pt x="77" y="72"/>
                    <a:pt x="78" y="71"/>
                  </a:cubicBezTo>
                  <a:cubicBezTo>
                    <a:pt x="78" y="71"/>
                    <a:pt x="82" y="75"/>
                    <a:pt x="90" y="83"/>
                  </a:cubicBezTo>
                  <a:cubicBezTo>
                    <a:pt x="90" y="83"/>
                    <a:pt x="90" y="83"/>
                    <a:pt x="90" y="83"/>
                  </a:cubicBezTo>
                  <a:cubicBezTo>
                    <a:pt x="92" y="86"/>
                    <a:pt x="96" y="85"/>
                    <a:pt x="98" y="83"/>
                  </a:cubicBezTo>
                  <a:cubicBezTo>
                    <a:pt x="101" y="81"/>
                    <a:pt x="101" y="77"/>
                    <a:pt x="99" y="75"/>
                  </a:cubicBezTo>
                  <a:cubicBezTo>
                    <a:pt x="99" y="75"/>
                    <a:pt x="99" y="75"/>
                    <a:pt x="99" y="74"/>
                  </a:cubicBezTo>
                  <a:cubicBezTo>
                    <a:pt x="88" y="64"/>
                    <a:pt x="89" y="64"/>
                    <a:pt x="90" y="63"/>
                  </a:cubicBezTo>
                  <a:cubicBezTo>
                    <a:pt x="90" y="62"/>
                    <a:pt x="90" y="62"/>
                    <a:pt x="100" y="73"/>
                  </a:cubicBezTo>
                  <a:cubicBezTo>
                    <a:pt x="100" y="73"/>
                    <a:pt x="100" y="73"/>
                    <a:pt x="100" y="73"/>
                  </a:cubicBezTo>
                  <a:cubicBezTo>
                    <a:pt x="102" y="75"/>
                    <a:pt x="106" y="75"/>
                    <a:pt x="109" y="73"/>
                  </a:cubicBezTo>
                  <a:cubicBezTo>
                    <a:pt x="111" y="70"/>
                    <a:pt x="111" y="66"/>
                    <a:pt x="109" y="64"/>
                  </a:cubicBezTo>
                  <a:cubicBezTo>
                    <a:pt x="109" y="64"/>
                    <a:pt x="108" y="64"/>
                    <a:pt x="108" y="64"/>
                  </a:cubicBezTo>
                  <a:close/>
                </a:path>
              </a:pathLst>
            </a:custGeom>
            <a:solidFill>
              <a:schemeClr val="bg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grpSp>
      <p:sp>
        <p:nvSpPr>
          <p:cNvPr id="9" name="Freeform 41"/>
          <p:cNvSpPr>
            <a:spLocks noEditPoints="1"/>
          </p:cNvSpPr>
          <p:nvPr/>
        </p:nvSpPr>
        <p:spPr bwMode="auto">
          <a:xfrm>
            <a:off x="4562988" y="3437602"/>
            <a:ext cx="377182" cy="379671"/>
          </a:xfrm>
          <a:custGeom>
            <a:avLst/>
            <a:gdLst>
              <a:gd name="T0" fmla="*/ 112 w 128"/>
              <a:gd name="T1" fmla="*/ 0 h 128"/>
              <a:gd name="T2" fmla="*/ 68 w 128"/>
              <a:gd name="T3" fmla="*/ 12 h 128"/>
              <a:gd name="T4" fmla="*/ 60 w 128"/>
              <a:gd name="T5" fmla="*/ 12 h 128"/>
              <a:gd name="T6" fmla="*/ 16 w 128"/>
              <a:gd name="T7" fmla="*/ 0 h 128"/>
              <a:gd name="T8" fmla="*/ 0 w 128"/>
              <a:gd name="T9" fmla="*/ 16 h 128"/>
              <a:gd name="T10" fmla="*/ 0 w 128"/>
              <a:gd name="T11" fmla="*/ 100 h 128"/>
              <a:gd name="T12" fmla="*/ 16 w 128"/>
              <a:gd name="T13" fmla="*/ 116 h 128"/>
              <a:gd name="T14" fmla="*/ 60 w 128"/>
              <a:gd name="T15" fmla="*/ 128 h 128"/>
              <a:gd name="T16" fmla="*/ 68 w 128"/>
              <a:gd name="T17" fmla="*/ 128 h 128"/>
              <a:gd name="T18" fmla="*/ 112 w 128"/>
              <a:gd name="T19" fmla="*/ 116 h 128"/>
              <a:gd name="T20" fmla="*/ 128 w 128"/>
              <a:gd name="T21" fmla="*/ 100 h 128"/>
              <a:gd name="T22" fmla="*/ 128 w 128"/>
              <a:gd name="T23" fmla="*/ 16 h 128"/>
              <a:gd name="T24" fmla="*/ 112 w 128"/>
              <a:gd name="T25" fmla="*/ 0 h 128"/>
              <a:gd name="T26" fmla="*/ 60 w 128"/>
              <a:gd name="T27" fmla="*/ 120 h 128"/>
              <a:gd name="T28" fmla="*/ 16 w 128"/>
              <a:gd name="T29" fmla="*/ 108 h 128"/>
              <a:gd name="T30" fmla="*/ 8 w 128"/>
              <a:gd name="T31" fmla="*/ 100 h 128"/>
              <a:gd name="T32" fmla="*/ 8 w 128"/>
              <a:gd name="T33" fmla="*/ 16 h 128"/>
              <a:gd name="T34" fmla="*/ 16 w 128"/>
              <a:gd name="T35" fmla="*/ 8 h 128"/>
              <a:gd name="T36" fmla="*/ 60 w 128"/>
              <a:gd name="T37" fmla="*/ 20 h 128"/>
              <a:gd name="T38" fmla="*/ 60 w 128"/>
              <a:gd name="T39" fmla="*/ 120 h 128"/>
              <a:gd name="T40" fmla="*/ 120 w 128"/>
              <a:gd name="T41" fmla="*/ 100 h 128"/>
              <a:gd name="T42" fmla="*/ 112 w 128"/>
              <a:gd name="T43" fmla="*/ 108 h 128"/>
              <a:gd name="T44" fmla="*/ 68 w 128"/>
              <a:gd name="T45" fmla="*/ 120 h 128"/>
              <a:gd name="T46" fmla="*/ 68 w 128"/>
              <a:gd name="T47" fmla="*/ 20 h 128"/>
              <a:gd name="T48" fmla="*/ 112 w 128"/>
              <a:gd name="T49" fmla="*/ 8 h 128"/>
              <a:gd name="T50" fmla="*/ 120 w 128"/>
              <a:gd name="T51" fmla="*/ 16 h 128"/>
              <a:gd name="T52" fmla="*/ 120 w 128"/>
              <a:gd name="T53"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0" name="Freeform 39"/>
          <p:cNvSpPr>
            <a:spLocks noEditPoints="1"/>
          </p:cNvSpPr>
          <p:nvPr/>
        </p:nvSpPr>
        <p:spPr bwMode="auto">
          <a:xfrm>
            <a:off x="4940029" y="2521384"/>
            <a:ext cx="375937" cy="379671"/>
          </a:xfrm>
          <a:custGeom>
            <a:avLst/>
            <a:gdLst>
              <a:gd name="T0" fmla="*/ 120 w 128"/>
              <a:gd name="T1" fmla="*/ 48 h 128"/>
              <a:gd name="T2" fmla="*/ 120 w 128"/>
              <a:gd name="T3" fmla="*/ 112 h 128"/>
              <a:gd name="T4" fmla="*/ 111 w 128"/>
              <a:gd name="T5" fmla="*/ 120 h 128"/>
              <a:gd name="T6" fmla="*/ 16 w 128"/>
              <a:gd name="T7" fmla="*/ 120 h 128"/>
              <a:gd name="T8" fmla="*/ 8 w 128"/>
              <a:gd name="T9" fmla="*/ 112 h 128"/>
              <a:gd name="T10" fmla="*/ 8 w 128"/>
              <a:gd name="T11" fmla="*/ 17 h 128"/>
              <a:gd name="T12" fmla="*/ 16 w 128"/>
              <a:gd name="T13" fmla="*/ 8 h 128"/>
              <a:gd name="T14" fmla="*/ 80 w 128"/>
              <a:gd name="T15" fmla="*/ 8 h 128"/>
              <a:gd name="T16" fmla="*/ 80 w 128"/>
              <a:gd name="T17" fmla="*/ 0 h 128"/>
              <a:gd name="T18" fmla="*/ 16 w 128"/>
              <a:gd name="T19" fmla="*/ 0 h 128"/>
              <a:gd name="T20" fmla="*/ 0 w 128"/>
              <a:gd name="T21" fmla="*/ 17 h 128"/>
              <a:gd name="T22" fmla="*/ 0 w 128"/>
              <a:gd name="T23" fmla="*/ 112 h 128"/>
              <a:gd name="T24" fmla="*/ 16 w 128"/>
              <a:gd name="T25" fmla="*/ 128 h 128"/>
              <a:gd name="T26" fmla="*/ 111 w 128"/>
              <a:gd name="T27" fmla="*/ 128 h 128"/>
              <a:gd name="T28" fmla="*/ 128 w 128"/>
              <a:gd name="T29" fmla="*/ 112 h 128"/>
              <a:gd name="T30" fmla="*/ 128 w 128"/>
              <a:gd name="T31" fmla="*/ 48 h 128"/>
              <a:gd name="T32" fmla="*/ 120 w 128"/>
              <a:gd name="T33" fmla="*/ 48 h 128"/>
              <a:gd name="T34" fmla="*/ 32 w 128"/>
              <a:gd name="T35" fmla="*/ 72 h 128"/>
              <a:gd name="T36" fmla="*/ 15 w 128"/>
              <a:gd name="T37" fmla="*/ 107 h 128"/>
              <a:gd name="T38" fmla="*/ 21 w 128"/>
              <a:gd name="T39" fmla="*/ 113 h 128"/>
              <a:gd name="T40" fmla="*/ 56 w 128"/>
              <a:gd name="T41" fmla="*/ 95 h 128"/>
              <a:gd name="T42" fmla="*/ 60 w 128"/>
              <a:gd name="T43" fmla="*/ 93 h 128"/>
              <a:gd name="T44" fmla="*/ 122 w 128"/>
              <a:gd name="T45" fmla="*/ 32 h 128"/>
              <a:gd name="T46" fmla="*/ 122 w 128"/>
              <a:gd name="T47" fmla="*/ 20 h 128"/>
              <a:gd name="T48" fmla="*/ 108 w 128"/>
              <a:gd name="T49" fmla="*/ 6 h 128"/>
              <a:gd name="T50" fmla="*/ 96 w 128"/>
              <a:gd name="T51" fmla="*/ 6 h 128"/>
              <a:gd name="T52" fmla="*/ 34 w 128"/>
              <a:gd name="T53" fmla="*/ 68 h 128"/>
              <a:gd name="T54" fmla="*/ 32 w 128"/>
              <a:gd name="T55" fmla="*/ 72 h 128"/>
              <a:gd name="T56" fmla="*/ 99 w 128"/>
              <a:gd name="T57" fmla="*/ 15 h 128"/>
              <a:gd name="T58" fmla="*/ 105 w 128"/>
              <a:gd name="T59" fmla="*/ 15 h 128"/>
              <a:gd name="T60" fmla="*/ 113 w 128"/>
              <a:gd name="T61" fmla="*/ 23 h 128"/>
              <a:gd name="T62" fmla="*/ 113 w 128"/>
              <a:gd name="T63" fmla="*/ 29 h 128"/>
              <a:gd name="T64" fmla="*/ 105 w 128"/>
              <a:gd name="T65" fmla="*/ 37 h 128"/>
              <a:gd name="T66" fmla="*/ 91 w 128"/>
              <a:gd name="T67" fmla="*/ 23 h 128"/>
              <a:gd name="T68" fmla="*/ 99 w 128"/>
              <a:gd name="T69" fmla="*/ 15 h 128"/>
              <a:gd name="T70" fmla="*/ 85 w 128"/>
              <a:gd name="T71" fmla="*/ 29 h 128"/>
              <a:gd name="T72" fmla="*/ 99 w 128"/>
              <a:gd name="T73" fmla="*/ 43 h 128"/>
              <a:gd name="T74" fmla="*/ 54 w 128"/>
              <a:gd name="T75" fmla="*/ 88 h 128"/>
              <a:gd name="T76" fmla="*/ 40 w 128"/>
              <a:gd name="T77" fmla="*/ 74 h 128"/>
              <a:gd name="T78" fmla="*/ 85 w 128"/>
              <a:gd name="T79" fmla="*/ 29 h 128"/>
              <a:gd name="T80" fmla="*/ 47 w 128"/>
              <a:gd name="T81" fmla="*/ 92 h 128"/>
              <a:gd name="T82" fmla="*/ 26 w 128"/>
              <a:gd name="T83" fmla="*/ 105 h 128"/>
              <a:gd name="T84" fmla="*/ 23 w 128"/>
              <a:gd name="T85" fmla="*/ 102 h 128"/>
              <a:gd name="T86" fmla="*/ 36 w 128"/>
              <a:gd name="T87" fmla="*/ 81 h 128"/>
              <a:gd name="T88" fmla="*/ 47 w 128"/>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1" name="Freeform 36"/>
          <p:cNvSpPr>
            <a:spLocks noEditPoints="1"/>
          </p:cNvSpPr>
          <p:nvPr/>
        </p:nvSpPr>
        <p:spPr bwMode="auto">
          <a:xfrm>
            <a:off x="7229856" y="3437602"/>
            <a:ext cx="377182" cy="379671"/>
          </a:xfrm>
          <a:custGeom>
            <a:avLst/>
            <a:gdLst>
              <a:gd name="T0" fmla="*/ 61 w 128"/>
              <a:gd name="T1" fmla="*/ 95 h 128"/>
              <a:gd name="T2" fmla="*/ 64 w 128"/>
              <a:gd name="T3" fmla="*/ 96 h 128"/>
              <a:gd name="T4" fmla="*/ 67 w 128"/>
              <a:gd name="T5" fmla="*/ 95 h 128"/>
              <a:gd name="T6" fmla="*/ 87 w 128"/>
              <a:gd name="T7" fmla="*/ 71 h 128"/>
              <a:gd name="T8" fmla="*/ 87 w 128"/>
              <a:gd name="T9" fmla="*/ 65 h 128"/>
              <a:gd name="T10" fmla="*/ 81 w 128"/>
              <a:gd name="T11" fmla="*/ 65 h 128"/>
              <a:gd name="T12" fmla="*/ 68 w 128"/>
              <a:gd name="T13" fmla="*/ 81 h 128"/>
              <a:gd name="T14" fmla="*/ 68 w 128"/>
              <a:gd name="T15" fmla="*/ 20 h 128"/>
              <a:gd name="T16" fmla="*/ 64 w 128"/>
              <a:gd name="T17" fmla="*/ 16 h 128"/>
              <a:gd name="T18" fmla="*/ 60 w 128"/>
              <a:gd name="T19" fmla="*/ 20 h 128"/>
              <a:gd name="T20" fmla="*/ 60 w 128"/>
              <a:gd name="T21" fmla="*/ 81 h 128"/>
              <a:gd name="T22" fmla="*/ 47 w 128"/>
              <a:gd name="T23" fmla="*/ 65 h 128"/>
              <a:gd name="T24" fmla="*/ 41 w 128"/>
              <a:gd name="T25" fmla="*/ 65 h 128"/>
              <a:gd name="T26" fmla="*/ 41 w 128"/>
              <a:gd name="T27" fmla="*/ 71 h 128"/>
              <a:gd name="T28" fmla="*/ 61 w 128"/>
              <a:gd name="T29" fmla="*/ 95 h 128"/>
              <a:gd name="T30" fmla="*/ 100 w 128"/>
              <a:gd name="T31" fmla="*/ 104 h 128"/>
              <a:gd name="T32" fmla="*/ 28 w 128"/>
              <a:gd name="T33" fmla="*/ 104 h 128"/>
              <a:gd name="T34" fmla="*/ 24 w 128"/>
              <a:gd name="T35" fmla="*/ 108 h 128"/>
              <a:gd name="T36" fmla="*/ 28 w 128"/>
              <a:gd name="T37" fmla="*/ 112 h 128"/>
              <a:gd name="T38" fmla="*/ 100 w 128"/>
              <a:gd name="T39" fmla="*/ 112 h 128"/>
              <a:gd name="T40" fmla="*/ 104 w 128"/>
              <a:gd name="T41" fmla="*/ 108 h 128"/>
              <a:gd name="T42" fmla="*/ 100 w 128"/>
              <a:gd name="T43" fmla="*/ 104 h 128"/>
              <a:gd name="T44" fmla="*/ 112 w 128"/>
              <a:gd name="T45" fmla="*/ 0 h 128"/>
              <a:gd name="T46" fmla="*/ 16 w 128"/>
              <a:gd name="T47" fmla="*/ 0 h 128"/>
              <a:gd name="T48" fmla="*/ 0 w 128"/>
              <a:gd name="T49" fmla="*/ 16 h 128"/>
              <a:gd name="T50" fmla="*/ 0 w 128"/>
              <a:gd name="T51" fmla="*/ 112 h 128"/>
              <a:gd name="T52" fmla="*/ 16 w 128"/>
              <a:gd name="T53" fmla="*/ 128 h 128"/>
              <a:gd name="T54" fmla="*/ 112 w 128"/>
              <a:gd name="T55" fmla="*/ 128 h 128"/>
              <a:gd name="T56" fmla="*/ 128 w 128"/>
              <a:gd name="T57" fmla="*/ 112 h 128"/>
              <a:gd name="T58" fmla="*/ 128 w 128"/>
              <a:gd name="T59" fmla="*/ 16 h 128"/>
              <a:gd name="T60" fmla="*/ 112 w 128"/>
              <a:gd name="T61" fmla="*/ 0 h 128"/>
              <a:gd name="T62" fmla="*/ 120 w 128"/>
              <a:gd name="T63" fmla="*/ 112 h 128"/>
              <a:gd name="T64" fmla="*/ 112 w 128"/>
              <a:gd name="T65" fmla="*/ 120 h 128"/>
              <a:gd name="T66" fmla="*/ 16 w 128"/>
              <a:gd name="T67" fmla="*/ 120 h 128"/>
              <a:gd name="T68" fmla="*/ 8 w 128"/>
              <a:gd name="T69" fmla="*/ 112 h 128"/>
              <a:gd name="T70" fmla="*/ 8 w 128"/>
              <a:gd name="T71" fmla="*/ 16 h 128"/>
              <a:gd name="T72" fmla="*/ 16 w 128"/>
              <a:gd name="T73" fmla="*/ 8 h 128"/>
              <a:gd name="T74" fmla="*/ 112 w 128"/>
              <a:gd name="T75" fmla="*/ 8 h 128"/>
              <a:gd name="T76" fmla="*/ 120 w 128"/>
              <a:gd name="T77" fmla="*/ 16 h 128"/>
              <a:gd name="T78" fmla="*/ 120 w 128"/>
              <a:gd name="T79"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8">
                <a:moveTo>
                  <a:pt x="61" y="95"/>
                </a:moveTo>
                <a:cubicBezTo>
                  <a:pt x="62" y="96"/>
                  <a:pt x="63" y="96"/>
                  <a:pt x="64" y="96"/>
                </a:cubicBezTo>
                <a:cubicBezTo>
                  <a:pt x="65" y="96"/>
                  <a:pt x="66" y="96"/>
                  <a:pt x="67" y="95"/>
                </a:cubicBezTo>
                <a:cubicBezTo>
                  <a:pt x="87" y="71"/>
                  <a:pt x="87" y="71"/>
                  <a:pt x="87" y="71"/>
                </a:cubicBezTo>
                <a:cubicBezTo>
                  <a:pt x="88" y="69"/>
                  <a:pt x="88" y="67"/>
                  <a:pt x="87" y="65"/>
                </a:cubicBezTo>
                <a:cubicBezTo>
                  <a:pt x="85" y="64"/>
                  <a:pt x="83" y="64"/>
                  <a:pt x="81" y="65"/>
                </a:cubicBezTo>
                <a:cubicBezTo>
                  <a:pt x="68" y="81"/>
                  <a:pt x="68" y="81"/>
                  <a:pt x="68" y="81"/>
                </a:cubicBezTo>
                <a:cubicBezTo>
                  <a:pt x="68" y="20"/>
                  <a:pt x="68" y="20"/>
                  <a:pt x="68" y="20"/>
                </a:cubicBezTo>
                <a:cubicBezTo>
                  <a:pt x="68" y="18"/>
                  <a:pt x="66" y="16"/>
                  <a:pt x="64" y="16"/>
                </a:cubicBezTo>
                <a:cubicBezTo>
                  <a:pt x="62" y="16"/>
                  <a:pt x="60" y="18"/>
                  <a:pt x="60" y="20"/>
                </a:cubicBezTo>
                <a:cubicBezTo>
                  <a:pt x="60" y="81"/>
                  <a:pt x="60" y="81"/>
                  <a:pt x="60" y="81"/>
                </a:cubicBezTo>
                <a:cubicBezTo>
                  <a:pt x="47" y="65"/>
                  <a:pt x="47" y="65"/>
                  <a:pt x="47" y="65"/>
                </a:cubicBezTo>
                <a:cubicBezTo>
                  <a:pt x="45" y="64"/>
                  <a:pt x="43" y="64"/>
                  <a:pt x="41" y="65"/>
                </a:cubicBezTo>
                <a:cubicBezTo>
                  <a:pt x="40" y="67"/>
                  <a:pt x="40" y="69"/>
                  <a:pt x="41" y="71"/>
                </a:cubicBezTo>
                <a:lnTo>
                  <a:pt x="61" y="95"/>
                </a:lnTo>
                <a:close/>
                <a:moveTo>
                  <a:pt x="100" y="104"/>
                </a:moveTo>
                <a:cubicBezTo>
                  <a:pt x="28" y="104"/>
                  <a:pt x="28" y="104"/>
                  <a:pt x="28" y="104"/>
                </a:cubicBezTo>
                <a:cubicBezTo>
                  <a:pt x="26" y="104"/>
                  <a:pt x="24" y="106"/>
                  <a:pt x="24" y="108"/>
                </a:cubicBezTo>
                <a:cubicBezTo>
                  <a:pt x="24" y="110"/>
                  <a:pt x="26" y="112"/>
                  <a:pt x="28" y="112"/>
                </a:cubicBezTo>
                <a:cubicBezTo>
                  <a:pt x="100" y="112"/>
                  <a:pt x="100" y="112"/>
                  <a:pt x="100" y="112"/>
                </a:cubicBezTo>
                <a:cubicBezTo>
                  <a:pt x="102" y="112"/>
                  <a:pt x="104" y="110"/>
                  <a:pt x="104" y="108"/>
                </a:cubicBezTo>
                <a:cubicBezTo>
                  <a:pt x="104" y="106"/>
                  <a:pt x="102" y="104"/>
                  <a:pt x="100" y="104"/>
                </a:cubicBezTo>
                <a:close/>
                <a:moveTo>
                  <a:pt x="112" y="0"/>
                </a:moveTo>
                <a:cubicBezTo>
                  <a:pt x="16" y="0"/>
                  <a:pt x="16" y="0"/>
                  <a:pt x="16" y="0"/>
                </a:cubicBezTo>
                <a:cubicBezTo>
                  <a:pt x="7" y="0"/>
                  <a:pt x="0" y="7"/>
                  <a:pt x="0" y="16"/>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6"/>
                  <a:pt x="128" y="16"/>
                  <a:pt x="128" y="16"/>
                </a:cubicBezTo>
                <a:cubicBezTo>
                  <a:pt x="128" y="7"/>
                  <a:pt x="121" y="0"/>
                  <a:pt x="112" y="0"/>
                </a:cubicBezTo>
                <a:close/>
                <a:moveTo>
                  <a:pt x="120" y="112"/>
                </a:moveTo>
                <a:cubicBezTo>
                  <a:pt x="120" y="116"/>
                  <a:pt x="116" y="120"/>
                  <a:pt x="112" y="120"/>
                </a:cubicBezTo>
                <a:cubicBezTo>
                  <a:pt x="16" y="120"/>
                  <a:pt x="16" y="120"/>
                  <a:pt x="16" y="120"/>
                </a:cubicBezTo>
                <a:cubicBezTo>
                  <a:pt x="12" y="120"/>
                  <a:pt x="8" y="116"/>
                  <a:pt x="8" y="112"/>
                </a:cubicBezTo>
                <a:cubicBezTo>
                  <a:pt x="8" y="16"/>
                  <a:pt x="8" y="16"/>
                  <a:pt x="8" y="16"/>
                </a:cubicBezTo>
                <a:cubicBezTo>
                  <a:pt x="8" y="12"/>
                  <a:pt x="12" y="8"/>
                  <a:pt x="16" y="8"/>
                </a:cubicBezTo>
                <a:cubicBezTo>
                  <a:pt x="112" y="8"/>
                  <a:pt x="112" y="8"/>
                  <a:pt x="112" y="8"/>
                </a:cubicBezTo>
                <a:cubicBezTo>
                  <a:pt x="116" y="8"/>
                  <a:pt x="120" y="12"/>
                  <a:pt x="120" y="16"/>
                </a:cubicBezTo>
                <a:lnTo>
                  <a:pt x="120" y="112"/>
                </a:lnTo>
                <a:close/>
              </a:path>
            </a:pathLst>
          </a:custGeom>
          <a:solidFill>
            <a:schemeClr val="accent1"/>
          </a:solidFill>
          <a:ln>
            <a:noFill/>
          </a:ln>
        </p:spPr>
        <p:txBody>
          <a:bodyPr vert="horz" wrap="square" lIns="91440" tIns="45720" rIns="91440" bIns="45720" numCol="1" anchor="t" anchorCtr="0" compatLnSpc="1"/>
          <a:lstStyle/>
          <a:p>
            <a:endParaRPr lang="en-US">
              <a:latin typeface="Arial" panose="020B0604020202020204" pitchFamily="34" charset="0"/>
              <a:ea typeface="Arial" panose="020B0604020202020204" pitchFamily="34" charset="0"/>
              <a:sym typeface="Arial" panose="020B0604020202020204" pitchFamily="34" charset="0"/>
            </a:endParaRPr>
          </a:p>
        </p:txBody>
      </p:sp>
      <p:sp>
        <p:nvSpPr>
          <p:cNvPr id="14" name="Rectangle 30"/>
          <p:cNvSpPr/>
          <p:nvPr/>
        </p:nvSpPr>
        <p:spPr>
          <a:xfrm>
            <a:off x="8089265" y="2184400"/>
            <a:ext cx="2791460" cy="5835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High accuracy and low latency</a:t>
            </a:r>
          </a:p>
        </p:txBody>
      </p:sp>
      <p:sp>
        <p:nvSpPr>
          <p:cNvPr id="16" name="Rectangle 30"/>
          <p:cNvSpPr/>
          <p:nvPr/>
        </p:nvSpPr>
        <p:spPr>
          <a:xfrm>
            <a:off x="8451850" y="3514090"/>
            <a:ext cx="2870835" cy="107632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Easy integration with existing systems</a:t>
            </a:r>
            <a:r>
              <a:rPr lang="en-US" altLang="zh-CN"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&amp; Customizable for different use cases</a:t>
            </a:r>
          </a:p>
        </p:txBody>
      </p:sp>
      <p:sp>
        <p:nvSpPr>
          <p:cNvPr id="18" name="Rectangle 30"/>
          <p:cNvSpPr/>
          <p:nvPr/>
        </p:nvSpPr>
        <p:spPr>
          <a:xfrm>
            <a:off x="745490" y="3514090"/>
            <a:ext cx="2950845" cy="82994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Advanced computer vision and machine learning techniques</a:t>
            </a:r>
          </a:p>
        </p:txBody>
      </p:sp>
      <p:sp>
        <p:nvSpPr>
          <p:cNvPr id="20" name="Rectangle 30"/>
          <p:cNvSpPr/>
          <p:nvPr/>
        </p:nvSpPr>
        <p:spPr>
          <a:xfrm>
            <a:off x="763905" y="2184400"/>
            <a:ext cx="3359785" cy="5835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Real-time vehicle cut-in detection</a:t>
            </a:r>
          </a:p>
        </p:txBody>
      </p:sp>
      <p:grpSp>
        <p:nvGrpSpPr>
          <p:cNvPr id="24" name="Group 23"/>
          <p:cNvGrpSpPr/>
          <p:nvPr/>
        </p:nvGrpSpPr>
        <p:grpSpPr>
          <a:xfrm>
            <a:off x="0" y="240132"/>
            <a:ext cx="12192000" cy="6617868"/>
            <a:chOff x="0" y="240132"/>
            <a:chExt cx="12192000" cy="6617868"/>
          </a:xfrm>
        </p:grpSpPr>
        <p:sp>
          <p:nvSpPr>
            <p:cNvPr id="21"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4295209" y="240132"/>
              <a:ext cx="3699510"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Features Offered</a:t>
              </a:r>
            </a:p>
          </p:txBody>
        </p:sp>
      </p:grpSp>
      <p:sp>
        <p:nvSpPr>
          <p:cNvPr id="25" name="Freeform 39"/>
          <p:cNvSpPr>
            <a:spLocks noEditPoints="1"/>
          </p:cNvSpPr>
          <p:nvPr>
            <p:custDataLst>
              <p:tags r:id="rId1"/>
            </p:custDataLst>
          </p:nvPr>
        </p:nvSpPr>
        <p:spPr bwMode="auto">
          <a:xfrm>
            <a:off x="6853919" y="2487094"/>
            <a:ext cx="375937" cy="379671"/>
          </a:xfrm>
          <a:custGeom>
            <a:avLst/>
            <a:gdLst>
              <a:gd name="T0" fmla="*/ 120 w 128"/>
              <a:gd name="T1" fmla="*/ 48 h 128"/>
              <a:gd name="T2" fmla="*/ 120 w 128"/>
              <a:gd name="T3" fmla="*/ 112 h 128"/>
              <a:gd name="T4" fmla="*/ 111 w 128"/>
              <a:gd name="T5" fmla="*/ 120 h 128"/>
              <a:gd name="T6" fmla="*/ 16 w 128"/>
              <a:gd name="T7" fmla="*/ 120 h 128"/>
              <a:gd name="T8" fmla="*/ 8 w 128"/>
              <a:gd name="T9" fmla="*/ 112 h 128"/>
              <a:gd name="T10" fmla="*/ 8 w 128"/>
              <a:gd name="T11" fmla="*/ 17 h 128"/>
              <a:gd name="T12" fmla="*/ 16 w 128"/>
              <a:gd name="T13" fmla="*/ 8 h 128"/>
              <a:gd name="T14" fmla="*/ 80 w 128"/>
              <a:gd name="T15" fmla="*/ 8 h 128"/>
              <a:gd name="T16" fmla="*/ 80 w 128"/>
              <a:gd name="T17" fmla="*/ 0 h 128"/>
              <a:gd name="T18" fmla="*/ 16 w 128"/>
              <a:gd name="T19" fmla="*/ 0 h 128"/>
              <a:gd name="T20" fmla="*/ 0 w 128"/>
              <a:gd name="T21" fmla="*/ 17 h 128"/>
              <a:gd name="T22" fmla="*/ 0 w 128"/>
              <a:gd name="T23" fmla="*/ 112 h 128"/>
              <a:gd name="T24" fmla="*/ 16 w 128"/>
              <a:gd name="T25" fmla="*/ 128 h 128"/>
              <a:gd name="T26" fmla="*/ 111 w 128"/>
              <a:gd name="T27" fmla="*/ 128 h 128"/>
              <a:gd name="T28" fmla="*/ 128 w 128"/>
              <a:gd name="T29" fmla="*/ 112 h 128"/>
              <a:gd name="T30" fmla="*/ 128 w 128"/>
              <a:gd name="T31" fmla="*/ 48 h 128"/>
              <a:gd name="T32" fmla="*/ 120 w 128"/>
              <a:gd name="T33" fmla="*/ 48 h 128"/>
              <a:gd name="T34" fmla="*/ 32 w 128"/>
              <a:gd name="T35" fmla="*/ 72 h 128"/>
              <a:gd name="T36" fmla="*/ 15 w 128"/>
              <a:gd name="T37" fmla="*/ 107 h 128"/>
              <a:gd name="T38" fmla="*/ 21 w 128"/>
              <a:gd name="T39" fmla="*/ 113 h 128"/>
              <a:gd name="T40" fmla="*/ 56 w 128"/>
              <a:gd name="T41" fmla="*/ 95 h 128"/>
              <a:gd name="T42" fmla="*/ 60 w 128"/>
              <a:gd name="T43" fmla="*/ 93 h 128"/>
              <a:gd name="T44" fmla="*/ 122 w 128"/>
              <a:gd name="T45" fmla="*/ 32 h 128"/>
              <a:gd name="T46" fmla="*/ 122 w 128"/>
              <a:gd name="T47" fmla="*/ 20 h 128"/>
              <a:gd name="T48" fmla="*/ 108 w 128"/>
              <a:gd name="T49" fmla="*/ 6 h 128"/>
              <a:gd name="T50" fmla="*/ 96 w 128"/>
              <a:gd name="T51" fmla="*/ 6 h 128"/>
              <a:gd name="T52" fmla="*/ 34 w 128"/>
              <a:gd name="T53" fmla="*/ 68 h 128"/>
              <a:gd name="T54" fmla="*/ 32 w 128"/>
              <a:gd name="T55" fmla="*/ 72 h 128"/>
              <a:gd name="T56" fmla="*/ 99 w 128"/>
              <a:gd name="T57" fmla="*/ 15 h 128"/>
              <a:gd name="T58" fmla="*/ 105 w 128"/>
              <a:gd name="T59" fmla="*/ 15 h 128"/>
              <a:gd name="T60" fmla="*/ 113 w 128"/>
              <a:gd name="T61" fmla="*/ 23 h 128"/>
              <a:gd name="T62" fmla="*/ 113 w 128"/>
              <a:gd name="T63" fmla="*/ 29 h 128"/>
              <a:gd name="T64" fmla="*/ 105 w 128"/>
              <a:gd name="T65" fmla="*/ 37 h 128"/>
              <a:gd name="T66" fmla="*/ 91 w 128"/>
              <a:gd name="T67" fmla="*/ 23 h 128"/>
              <a:gd name="T68" fmla="*/ 99 w 128"/>
              <a:gd name="T69" fmla="*/ 15 h 128"/>
              <a:gd name="T70" fmla="*/ 85 w 128"/>
              <a:gd name="T71" fmla="*/ 29 h 128"/>
              <a:gd name="T72" fmla="*/ 99 w 128"/>
              <a:gd name="T73" fmla="*/ 43 h 128"/>
              <a:gd name="T74" fmla="*/ 54 w 128"/>
              <a:gd name="T75" fmla="*/ 88 h 128"/>
              <a:gd name="T76" fmla="*/ 40 w 128"/>
              <a:gd name="T77" fmla="*/ 74 h 128"/>
              <a:gd name="T78" fmla="*/ 85 w 128"/>
              <a:gd name="T79" fmla="*/ 29 h 128"/>
              <a:gd name="T80" fmla="*/ 47 w 128"/>
              <a:gd name="T81" fmla="*/ 92 h 128"/>
              <a:gd name="T82" fmla="*/ 26 w 128"/>
              <a:gd name="T83" fmla="*/ 105 h 128"/>
              <a:gd name="T84" fmla="*/ 23 w 128"/>
              <a:gd name="T85" fmla="*/ 102 h 128"/>
              <a:gd name="T86" fmla="*/ 36 w 128"/>
              <a:gd name="T87" fmla="*/ 81 h 128"/>
              <a:gd name="T88" fmla="*/ 47 w 128"/>
              <a:gd name="T89"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28">
                <a:moveTo>
                  <a:pt x="120" y="48"/>
                </a:moveTo>
                <a:cubicBezTo>
                  <a:pt x="120" y="112"/>
                  <a:pt x="120" y="112"/>
                  <a:pt x="120" y="112"/>
                </a:cubicBez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80" y="8"/>
                  <a:pt x="80" y="8"/>
                  <a:pt x="80" y="8"/>
                </a:cubicBezTo>
                <a:cubicBezTo>
                  <a:pt x="80" y="0"/>
                  <a:pt x="80" y="0"/>
                  <a:pt x="80" y="0"/>
                </a:cubicBez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48"/>
                  <a:pt x="128" y="48"/>
                  <a:pt x="128" y="48"/>
                </a:cubicBezTo>
                <a:lnTo>
                  <a:pt x="120" y="48"/>
                </a:lnTo>
                <a:close/>
                <a:moveTo>
                  <a:pt x="32" y="72"/>
                </a:moveTo>
                <a:cubicBezTo>
                  <a:pt x="15" y="107"/>
                  <a:pt x="15" y="107"/>
                  <a:pt x="15" y="107"/>
                </a:cubicBezTo>
                <a:cubicBezTo>
                  <a:pt x="14" y="111"/>
                  <a:pt x="17" y="115"/>
                  <a:pt x="21" y="113"/>
                </a:cubicBezTo>
                <a:cubicBezTo>
                  <a:pt x="56" y="95"/>
                  <a:pt x="56" y="95"/>
                  <a:pt x="56" y="95"/>
                </a:cubicBezTo>
                <a:cubicBezTo>
                  <a:pt x="57" y="95"/>
                  <a:pt x="59" y="95"/>
                  <a:pt x="60" y="93"/>
                </a:cubicBezTo>
                <a:cubicBezTo>
                  <a:pt x="122" y="32"/>
                  <a:pt x="122" y="32"/>
                  <a:pt x="122" y="32"/>
                </a:cubicBezTo>
                <a:cubicBezTo>
                  <a:pt x="125" y="28"/>
                  <a:pt x="125" y="23"/>
                  <a:pt x="122" y="20"/>
                </a:cubicBezTo>
                <a:cubicBezTo>
                  <a:pt x="108" y="6"/>
                  <a:pt x="108" y="6"/>
                  <a:pt x="108" y="6"/>
                </a:cubicBezTo>
                <a:cubicBezTo>
                  <a:pt x="104" y="3"/>
                  <a:pt x="99" y="3"/>
                  <a:pt x="96" y="6"/>
                </a:cubicBezTo>
                <a:cubicBezTo>
                  <a:pt x="34" y="68"/>
                  <a:pt x="34" y="68"/>
                  <a:pt x="34" y="68"/>
                </a:cubicBezTo>
                <a:cubicBezTo>
                  <a:pt x="33" y="69"/>
                  <a:pt x="33" y="71"/>
                  <a:pt x="32" y="72"/>
                </a:cubicBezTo>
                <a:close/>
                <a:moveTo>
                  <a:pt x="99" y="15"/>
                </a:moveTo>
                <a:cubicBezTo>
                  <a:pt x="101" y="13"/>
                  <a:pt x="103" y="13"/>
                  <a:pt x="105" y="15"/>
                </a:cubicBezTo>
                <a:cubicBezTo>
                  <a:pt x="113" y="23"/>
                  <a:pt x="113" y="23"/>
                  <a:pt x="113" y="23"/>
                </a:cubicBezTo>
                <a:cubicBezTo>
                  <a:pt x="115" y="25"/>
                  <a:pt x="115" y="27"/>
                  <a:pt x="113" y="29"/>
                </a:cubicBezTo>
                <a:cubicBezTo>
                  <a:pt x="105" y="37"/>
                  <a:pt x="105" y="37"/>
                  <a:pt x="105" y="37"/>
                </a:cubicBezTo>
                <a:cubicBezTo>
                  <a:pt x="91" y="23"/>
                  <a:pt x="91" y="23"/>
                  <a:pt x="91" y="23"/>
                </a:cubicBezTo>
                <a:lnTo>
                  <a:pt x="99" y="15"/>
                </a:lnTo>
                <a:close/>
                <a:moveTo>
                  <a:pt x="85" y="29"/>
                </a:moveTo>
                <a:cubicBezTo>
                  <a:pt x="99" y="43"/>
                  <a:pt x="99" y="43"/>
                  <a:pt x="99" y="43"/>
                </a:cubicBezTo>
                <a:cubicBezTo>
                  <a:pt x="54" y="88"/>
                  <a:pt x="54" y="88"/>
                  <a:pt x="54" y="88"/>
                </a:cubicBezTo>
                <a:cubicBezTo>
                  <a:pt x="49" y="83"/>
                  <a:pt x="42" y="75"/>
                  <a:pt x="40" y="74"/>
                </a:cubicBezTo>
                <a:lnTo>
                  <a:pt x="85" y="29"/>
                </a:lnTo>
                <a:close/>
                <a:moveTo>
                  <a:pt x="47" y="92"/>
                </a:moveTo>
                <a:cubicBezTo>
                  <a:pt x="26" y="105"/>
                  <a:pt x="26" y="105"/>
                  <a:pt x="26" y="105"/>
                </a:cubicBezTo>
                <a:cubicBezTo>
                  <a:pt x="24" y="106"/>
                  <a:pt x="22" y="104"/>
                  <a:pt x="23" y="102"/>
                </a:cubicBezTo>
                <a:cubicBezTo>
                  <a:pt x="36" y="81"/>
                  <a:pt x="36" y="81"/>
                  <a:pt x="36" y="81"/>
                </a:cubicBezTo>
                <a:lnTo>
                  <a:pt x="47" y="92"/>
                </a:lnTo>
                <a:close/>
              </a:path>
            </a:pathLst>
          </a:custGeom>
          <a:solidFill>
            <a:schemeClr val="accent3"/>
          </a:solidFill>
          <a:ln>
            <a:noFill/>
          </a:ln>
        </p:spPr>
        <p:txBody>
          <a:bodyPr vert="horz" wrap="square" lIns="91440" tIns="45720" rIns="91440" bIns="45720" numCol="1" anchor="t" anchorCtr="0" compatLnSpc="1"/>
          <a:lstStyle/>
          <a:p>
            <a:endParaRPr lang="en-US">
              <a:solidFill>
                <a:schemeClr val="tx1">
                  <a:lumMod val="50000"/>
                  <a:lumOff val="5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6" name="Freeform: Shape 6"/>
          <p:cNvSpPr/>
          <p:nvPr>
            <p:custDataLst>
              <p:tags r:id="rId2"/>
            </p:custDataLst>
          </p:nvPr>
        </p:nvSpPr>
        <p:spPr>
          <a:xfrm>
            <a:off x="3213735" y="106680"/>
            <a:ext cx="808355" cy="819785"/>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7" name="TextBox 11"/>
          <p:cNvSpPr txBox="1"/>
          <p:nvPr>
            <p:custDataLst>
              <p:tags r:id="rId3"/>
            </p:custDataLst>
          </p:nvPr>
        </p:nvSpPr>
        <p:spPr>
          <a:xfrm flipH="1">
            <a:off x="3049270" y="196215"/>
            <a:ext cx="1137920" cy="648970"/>
          </a:xfrm>
          <a:prstGeom prst="rect">
            <a:avLst/>
          </a:prstGeom>
          <a:noFill/>
        </p:spPr>
        <p:txBody>
          <a:bodyPr wrap="square" rtlCol="0">
            <a:noAutofit/>
          </a:bodyPr>
          <a:lstStyle/>
          <a:p>
            <a:pPr algn="ctr"/>
            <a:r>
              <a:rPr lang="en-US" sz="4000" dirty="0">
                <a:solidFill>
                  <a:schemeClr val="bg1"/>
                </a:solidFill>
                <a:latin typeface="Arial" panose="020B0604020202020204" pitchFamily="34" charset="0"/>
                <a:ea typeface="Arial" panose="020B0604020202020204" pitchFamily="34" charset="0"/>
                <a:sym typeface="Arial" panose="020B0604020202020204" pitchFamily="34" charset="0"/>
              </a:rPr>
              <a:t>03</a:t>
            </a:r>
            <a:endParaRPr lang="id-ID" sz="40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31" presetClass="entr" presetSubtype="0" fill="hold" grpId="0" nodeType="withEffect">
                                  <p:stCondLst>
                                    <p:cond delay="25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 calcmode="lin" valueType="num">
                                      <p:cBhvr>
                                        <p:cTn id="29" dur="500" fill="hold"/>
                                        <p:tgtEl>
                                          <p:spTgt spid="26"/>
                                        </p:tgtEl>
                                        <p:attrNameLst>
                                          <p:attrName>style.rotation</p:attrName>
                                        </p:attrNameLst>
                                      </p:cBhvr>
                                      <p:tavLst>
                                        <p:tav tm="0">
                                          <p:val>
                                            <p:fltVal val="90"/>
                                          </p:val>
                                        </p:tav>
                                        <p:tav tm="100000">
                                          <p:val>
                                            <p:fltVal val="0"/>
                                          </p:val>
                                        </p:tav>
                                      </p:tavLst>
                                    </p:anim>
                                    <p:animEffect transition="in" filter="fade">
                                      <p:cBhvr>
                                        <p:cTn id="30" dur="500"/>
                                        <p:tgtEl>
                                          <p:spTgt spid="26"/>
                                        </p:tgtEl>
                                      </p:cBhvr>
                                    </p:animEffect>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6" grpId="0" bldLvl="0" animBg="1"/>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8641492" y="0"/>
            <a:ext cx="35505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圆角矩形 3"/>
          <p:cNvSpPr/>
          <p:nvPr>
            <p:custDataLst>
              <p:tags r:id="rId2"/>
            </p:custDataLst>
          </p:nvPr>
        </p:nvSpPr>
        <p:spPr>
          <a:xfrm>
            <a:off x="8072532" y="1649730"/>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custDataLst>
              <p:tags r:id="rId3"/>
            </p:custDataLst>
          </p:nvPr>
        </p:nvSpPr>
        <p:spPr>
          <a:xfrm>
            <a:off x="8324850" y="1649730"/>
            <a:ext cx="613410" cy="3996690"/>
          </a:xfrm>
          <a:prstGeom prst="rect">
            <a:avLst/>
          </a:prstGeom>
          <a:noFill/>
        </p:spPr>
        <p:txBody>
          <a:bodyPr vert="eaVert" wrap="square" rtlCol="0">
            <a:spAutoFit/>
          </a:bodyPr>
          <a:lstStyle/>
          <a:p>
            <a:pPr algn="ctr"/>
            <a:r>
              <a:rPr lang="en-US" altLang="zh-CN" sz="28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PROCESS FLOW</a:t>
            </a:r>
          </a:p>
        </p:txBody>
      </p:sp>
      <p:sp>
        <p:nvSpPr>
          <p:cNvPr id="28" name="ïş1îḓê"/>
          <p:cNvSpPr/>
          <p:nvPr>
            <p:custDataLst>
              <p:tags r:id="rId4"/>
            </p:custDataLst>
          </p:nvPr>
        </p:nvSpPr>
        <p:spPr>
          <a:xfrm>
            <a:off x="241259" y="38862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01</a:t>
            </a:r>
          </a:p>
        </p:txBody>
      </p:sp>
      <p:sp>
        <p:nvSpPr>
          <p:cNvPr id="3" name="Text Box 2"/>
          <p:cNvSpPr txBox="1"/>
          <p:nvPr/>
        </p:nvSpPr>
        <p:spPr>
          <a:xfrm>
            <a:off x="1253490" y="389255"/>
            <a:ext cx="6858000" cy="829945"/>
          </a:xfrm>
          <a:prstGeom prst="rect">
            <a:avLst/>
          </a:prstGeom>
          <a:noFill/>
        </p:spPr>
        <p:txBody>
          <a:bodyPr wrap="square" rtlCol="0">
            <a:spAutoFit/>
          </a:bodyPr>
          <a:lstStyle/>
          <a:p>
            <a:r>
              <a:rPr lang="en-US" sz="1600"/>
              <a:t>Data Acquisition:</a:t>
            </a:r>
          </a:p>
          <a:p>
            <a:r>
              <a:rPr lang="en-US" sz="1600"/>
              <a:t>The system captures real-time video feeds from cameras mounted on the vehicle, covering multiple angles to monitor the surrounding traffic.</a:t>
            </a:r>
          </a:p>
        </p:txBody>
      </p:sp>
      <p:sp>
        <p:nvSpPr>
          <p:cNvPr id="19" name="išḻíḋê"/>
          <p:cNvSpPr/>
          <p:nvPr>
            <p:custDataLst>
              <p:tags r:id="rId5"/>
            </p:custDataLst>
          </p:nvPr>
        </p:nvSpPr>
        <p:spPr>
          <a:xfrm>
            <a:off x="241259" y="1378824"/>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02</a:t>
            </a:r>
          </a:p>
        </p:txBody>
      </p:sp>
      <p:sp>
        <p:nvSpPr>
          <p:cNvPr id="7" name="Text Box 6"/>
          <p:cNvSpPr txBox="1"/>
          <p:nvPr/>
        </p:nvSpPr>
        <p:spPr>
          <a:xfrm>
            <a:off x="1177925" y="1378585"/>
            <a:ext cx="6430010" cy="1076325"/>
          </a:xfrm>
          <a:prstGeom prst="rect">
            <a:avLst/>
          </a:prstGeom>
          <a:noFill/>
        </p:spPr>
        <p:txBody>
          <a:bodyPr wrap="square" rtlCol="0">
            <a:spAutoFit/>
          </a:bodyPr>
          <a:lstStyle/>
          <a:p>
            <a:r>
              <a:rPr lang="en-US" sz="1600"/>
              <a:t>Pre-processing:</a:t>
            </a:r>
          </a:p>
          <a:p>
            <a:r>
              <a:rPr lang="en-US" sz="1600"/>
              <a:t>The raw video data is pre-processed using OpenCV to enhance the quality and prepare it for object detection. This includes steps such as frame extraction, resizing, and normalization.</a:t>
            </a:r>
          </a:p>
        </p:txBody>
      </p:sp>
      <p:sp>
        <p:nvSpPr>
          <p:cNvPr id="17" name="íšḻídè"/>
          <p:cNvSpPr/>
          <p:nvPr>
            <p:custDataLst>
              <p:tags r:id="rId6"/>
            </p:custDataLst>
          </p:nvPr>
        </p:nvSpPr>
        <p:spPr>
          <a:xfrm>
            <a:off x="241259" y="2521429"/>
            <a:ext cx="776637" cy="776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03</a:t>
            </a:r>
          </a:p>
        </p:txBody>
      </p:sp>
      <p:sp>
        <p:nvSpPr>
          <p:cNvPr id="8" name="Text Box 7"/>
          <p:cNvSpPr txBox="1"/>
          <p:nvPr/>
        </p:nvSpPr>
        <p:spPr>
          <a:xfrm>
            <a:off x="1253490" y="2521585"/>
            <a:ext cx="6240145" cy="1568450"/>
          </a:xfrm>
          <a:prstGeom prst="rect">
            <a:avLst/>
          </a:prstGeom>
          <a:noFill/>
        </p:spPr>
        <p:txBody>
          <a:bodyPr wrap="square" rtlCol="0">
            <a:spAutoFit/>
          </a:bodyPr>
          <a:lstStyle/>
          <a:p>
            <a:r>
              <a:rPr lang="en-US" sz="1600"/>
              <a:t>Vehicle Detection:</a:t>
            </a:r>
          </a:p>
          <a:p>
            <a:r>
              <a:rPr lang="en-US" sz="1600"/>
              <a:t>YOLOv8 (You Only Look Once) is employed for real-time object detection. Each frame is fed into the YOLO model, which detects and classifies vehicles within the scene, drawing bounding boxes around detected objects.</a:t>
            </a:r>
            <a:r>
              <a:rPr lang="en-US" sz="1600" b="1"/>
              <a:t> Tensorflow, pytorch, keras</a:t>
            </a:r>
            <a:r>
              <a:rPr lang="en-US" sz="1600"/>
              <a:t> frameworks are also included</a:t>
            </a:r>
          </a:p>
        </p:txBody>
      </p:sp>
      <p:sp>
        <p:nvSpPr>
          <p:cNvPr id="29" name="íšḻídè"/>
          <p:cNvSpPr/>
          <p:nvPr>
            <p:custDataLst>
              <p:tags r:id="rId7"/>
            </p:custDataLst>
          </p:nvPr>
        </p:nvSpPr>
        <p:spPr>
          <a:xfrm>
            <a:off x="241259" y="4039713"/>
            <a:ext cx="776637" cy="776637"/>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04</a:t>
            </a:r>
          </a:p>
        </p:txBody>
      </p:sp>
      <p:sp>
        <p:nvSpPr>
          <p:cNvPr id="9" name="Text Box 8"/>
          <p:cNvSpPr txBox="1"/>
          <p:nvPr/>
        </p:nvSpPr>
        <p:spPr>
          <a:xfrm>
            <a:off x="1263650" y="4090035"/>
            <a:ext cx="6344285" cy="1322070"/>
          </a:xfrm>
          <a:prstGeom prst="rect">
            <a:avLst/>
          </a:prstGeom>
          <a:noFill/>
        </p:spPr>
        <p:txBody>
          <a:bodyPr wrap="square" rtlCol="0">
            <a:spAutoFit/>
          </a:bodyPr>
          <a:lstStyle/>
          <a:p>
            <a:r>
              <a:rPr lang="en-US" sz="1600"/>
              <a:t>Tracking:</a:t>
            </a:r>
          </a:p>
          <a:p>
            <a:r>
              <a:rPr lang="en-US" sz="1600"/>
              <a:t>Detected vehicles are tracked across frames to monitor their movement relative to the host vehicle. OpenCV’s tracking algorithms help maintain the identity of each vehicle, even as they move through the scene.</a:t>
            </a:r>
          </a:p>
        </p:txBody>
      </p:sp>
      <p:sp>
        <p:nvSpPr>
          <p:cNvPr id="26" name="ïş1îḓê"/>
          <p:cNvSpPr/>
          <p:nvPr>
            <p:custDataLst>
              <p:tags r:id="rId8"/>
            </p:custDataLst>
          </p:nvPr>
        </p:nvSpPr>
        <p:spPr>
          <a:xfrm>
            <a:off x="241259" y="5510530"/>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05</a:t>
            </a:r>
          </a:p>
        </p:txBody>
      </p:sp>
      <p:sp>
        <p:nvSpPr>
          <p:cNvPr id="10" name="Text Box 9"/>
          <p:cNvSpPr txBox="1"/>
          <p:nvPr/>
        </p:nvSpPr>
        <p:spPr>
          <a:xfrm>
            <a:off x="1310640" y="5411470"/>
            <a:ext cx="6306820" cy="1322070"/>
          </a:xfrm>
          <a:prstGeom prst="rect">
            <a:avLst/>
          </a:prstGeom>
          <a:noFill/>
        </p:spPr>
        <p:txBody>
          <a:bodyPr wrap="square" rtlCol="0">
            <a:spAutoFit/>
          </a:bodyPr>
          <a:lstStyle/>
          <a:p>
            <a:r>
              <a:rPr lang="en-US" sz="1600"/>
              <a:t>Cut-in Detection:</a:t>
            </a:r>
          </a:p>
          <a:p>
            <a:r>
              <a:rPr lang="en-US" sz="1600"/>
              <a:t>The system analyzes the trajectories of the detected vehicles to identify potential cut-ins. This involves calculating the relative speed and position of each vehicle to determine if it is entering the host vehicle’s lane.</a:t>
            </a:r>
          </a:p>
        </p:txBody>
      </p:sp>
      <p:sp>
        <p:nvSpPr>
          <p:cNvPr id="12" name="TextBox 11"/>
          <p:cNvSpPr txBox="1"/>
          <p:nvPr>
            <p:custDataLst>
              <p:tags r:id="rId9"/>
            </p:custDataLst>
          </p:nvPr>
        </p:nvSpPr>
        <p:spPr>
          <a:xfrm rot="5400000" flipH="1">
            <a:off x="9835804" y="306905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8641492" y="0"/>
            <a:ext cx="355050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圆角矩形 3"/>
          <p:cNvSpPr/>
          <p:nvPr>
            <p:custDataLst>
              <p:tags r:id="rId2"/>
            </p:custDataLst>
          </p:nvPr>
        </p:nvSpPr>
        <p:spPr>
          <a:xfrm>
            <a:off x="8072532" y="1649730"/>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custDataLst>
              <p:tags r:id="rId3"/>
            </p:custDataLst>
          </p:nvPr>
        </p:nvSpPr>
        <p:spPr>
          <a:xfrm>
            <a:off x="8324850" y="1649730"/>
            <a:ext cx="613410" cy="3996690"/>
          </a:xfrm>
          <a:prstGeom prst="rect">
            <a:avLst/>
          </a:prstGeom>
          <a:noFill/>
        </p:spPr>
        <p:txBody>
          <a:bodyPr vert="eaVert" wrap="square" rtlCol="0">
            <a:spAutoFit/>
          </a:bodyPr>
          <a:lstStyle/>
          <a:p>
            <a:pPr algn="ctr"/>
            <a:r>
              <a:rPr lang="en-US" altLang="zh-CN" sz="28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PROCESS FLOW</a:t>
            </a:r>
          </a:p>
        </p:txBody>
      </p:sp>
      <p:sp>
        <p:nvSpPr>
          <p:cNvPr id="3" name="Text Box 2"/>
          <p:cNvSpPr txBox="1"/>
          <p:nvPr/>
        </p:nvSpPr>
        <p:spPr>
          <a:xfrm>
            <a:off x="1242695" y="1523365"/>
            <a:ext cx="6858000" cy="1076325"/>
          </a:xfrm>
          <a:prstGeom prst="rect">
            <a:avLst/>
          </a:prstGeom>
          <a:noFill/>
        </p:spPr>
        <p:txBody>
          <a:bodyPr wrap="square" rtlCol="0">
            <a:spAutoFit/>
          </a:bodyPr>
          <a:lstStyle/>
          <a:p>
            <a:r>
              <a:rPr lang="en-US" sz="1600"/>
              <a:t>Decision Making:</a:t>
            </a:r>
          </a:p>
          <a:p>
            <a:r>
              <a:rPr lang="en-US" sz="1600"/>
              <a:t>Once a cut-in is detected, the system evaluates the severity and imminence of the maneuver. It uses predefined thresholds to classify the cut-in events as safe or dangerous.</a:t>
            </a:r>
          </a:p>
        </p:txBody>
      </p:sp>
      <p:sp>
        <p:nvSpPr>
          <p:cNvPr id="19" name="išḻíḋê"/>
          <p:cNvSpPr/>
          <p:nvPr>
            <p:custDataLst>
              <p:tags r:id="rId4"/>
            </p:custDataLst>
          </p:nvPr>
        </p:nvSpPr>
        <p:spPr>
          <a:xfrm>
            <a:off x="241259" y="3191749"/>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07</a:t>
            </a:r>
          </a:p>
        </p:txBody>
      </p:sp>
      <p:sp>
        <p:nvSpPr>
          <p:cNvPr id="7" name="Text Box 6"/>
          <p:cNvSpPr txBox="1"/>
          <p:nvPr/>
        </p:nvSpPr>
        <p:spPr>
          <a:xfrm>
            <a:off x="1177925" y="1378585"/>
            <a:ext cx="6430010" cy="583565"/>
          </a:xfrm>
          <a:prstGeom prst="rect">
            <a:avLst/>
          </a:prstGeom>
          <a:noFill/>
        </p:spPr>
        <p:txBody>
          <a:bodyPr wrap="square" rtlCol="0">
            <a:spAutoFit/>
          </a:bodyPr>
          <a:lstStyle/>
          <a:p>
            <a:endParaRPr lang="en-US" sz="1600"/>
          </a:p>
          <a:p>
            <a:endParaRPr lang="en-US" sz="1600"/>
          </a:p>
        </p:txBody>
      </p:sp>
      <p:sp>
        <p:nvSpPr>
          <p:cNvPr id="27" name="ïş1îḓê"/>
          <p:cNvSpPr/>
          <p:nvPr>
            <p:custDataLst>
              <p:tags r:id="rId5"/>
            </p:custDataLst>
          </p:nvPr>
        </p:nvSpPr>
        <p:spPr>
          <a:xfrm>
            <a:off x="241259" y="1523365"/>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06</a:t>
            </a:r>
          </a:p>
        </p:txBody>
      </p:sp>
      <p:sp>
        <p:nvSpPr>
          <p:cNvPr id="11" name="Text Box 10"/>
          <p:cNvSpPr txBox="1"/>
          <p:nvPr/>
        </p:nvSpPr>
        <p:spPr>
          <a:xfrm>
            <a:off x="1253490" y="3191510"/>
            <a:ext cx="6059170" cy="1322070"/>
          </a:xfrm>
          <a:prstGeom prst="rect">
            <a:avLst/>
          </a:prstGeom>
          <a:noFill/>
        </p:spPr>
        <p:txBody>
          <a:bodyPr wrap="square" rtlCol="0">
            <a:spAutoFit/>
          </a:bodyPr>
          <a:lstStyle/>
          <a:p>
            <a:r>
              <a:rPr lang="en-US" sz="1600"/>
              <a:t>Data Logging and Analysis:</a:t>
            </a:r>
          </a:p>
          <a:p>
            <a:r>
              <a:rPr lang="en-US" sz="1600"/>
              <a:t>Detected events and their associated data are logged for further analysis and system improvement. This helps in refining the detection algorithms and enhancing the overall performance of the system.</a:t>
            </a:r>
          </a:p>
        </p:txBody>
      </p:sp>
      <p:sp>
        <p:nvSpPr>
          <p:cNvPr id="12" name="TextBox 11"/>
          <p:cNvSpPr txBox="1"/>
          <p:nvPr>
            <p:custDataLst>
              <p:tags r:id="rId6"/>
            </p:custDataLst>
          </p:nvPr>
        </p:nvSpPr>
        <p:spPr>
          <a:xfrm rot="5400000" flipH="1">
            <a:off x="9835804" y="306905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išḻíḋê"/>
          <p:cNvSpPr/>
          <p:nvPr>
            <p:custDataLst>
              <p:tags r:id="rId7"/>
            </p:custDataLst>
          </p:nvPr>
        </p:nvSpPr>
        <p:spPr>
          <a:xfrm>
            <a:off x="241259" y="4981179"/>
            <a:ext cx="776637" cy="77663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08</a:t>
            </a:r>
          </a:p>
        </p:txBody>
      </p:sp>
      <p:sp>
        <p:nvSpPr>
          <p:cNvPr id="14" name="Text Box 13"/>
          <p:cNvSpPr txBox="1"/>
          <p:nvPr/>
        </p:nvSpPr>
        <p:spPr>
          <a:xfrm>
            <a:off x="1291590" y="4973955"/>
            <a:ext cx="5688330" cy="1568450"/>
          </a:xfrm>
          <a:prstGeom prst="rect">
            <a:avLst/>
          </a:prstGeom>
          <a:noFill/>
        </p:spPr>
        <p:txBody>
          <a:bodyPr wrap="square" rtlCol="0">
            <a:spAutoFit/>
          </a:bodyPr>
          <a:lstStyle/>
          <a:p>
            <a:r>
              <a:rPr lang="en-US" sz="1600"/>
              <a:t>System Feedback and Updates:</a:t>
            </a:r>
          </a:p>
          <a:p>
            <a:r>
              <a:rPr lang="en-US" sz="1600"/>
              <a:t>Continuous feedback from real-world performance is used to update and optimize the YOLO model and the overall detection pipeline. This iterative process ensures the system remains effective and accurate under various driving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rot="16200000">
            <a:off x="5989320" y="-2978150"/>
            <a:ext cx="613410" cy="7183120"/>
          </a:xfrm>
          <a:prstGeom prst="rect">
            <a:avLst/>
          </a:prstGeom>
          <a:noFill/>
        </p:spPr>
        <p:txBody>
          <a:bodyPr vert="eaVert" wrap="square" rtlCol="0">
            <a:spAutoFit/>
          </a:bodyPr>
          <a:lstStyle/>
          <a:p>
            <a:pPr algn="ctr"/>
            <a:r>
              <a:rPr lang="en-US" altLang="zh-CN" sz="28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ARCHITECTURAL DIAGRAM</a:t>
            </a:r>
          </a:p>
        </p:txBody>
      </p:sp>
      <p:sp>
        <p:nvSpPr>
          <p:cNvPr id="3" name="Rounded Rectangle 2"/>
          <p:cNvSpPr/>
          <p:nvPr/>
        </p:nvSpPr>
        <p:spPr>
          <a:xfrm>
            <a:off x="673735" y="1159510"/>
            <a:ext cx="1692910" cy="6946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Text Box 3"/>
          <p:cNvSpPr txBox="1"/>
          <p:nvPr/>
        </p:nvSpPr>
        <p:spPr>
          <a:xfrm>
            <a:off x="920115" y="1307465"/>
            <a:ext cx="1264920" cy="398780"/>
          </a:xfrm>
          <a:prstGeom prst="rect">
            <a:avLst/>
          </a:prstGeom>
          <a:noFill/>
        </p:spPr>
        <p:txBody>
          <a:bodyPr wrap="square" rtlCol="0">
            <a:spAutoFit/>
          </a:bodyPr>
          <a:lstStyle/>
          <a:p>
            <a:r>
              <a:rPr lang="en-US" sz="2000"/>
              <a:t>Camera</a:t>
            </a:r>
          </a:p>
        </p:txBody>
      </p:sp>
      <p:cxnSp>
        <p:nvCxnSpPr>
          <p:cNvPr id="6" name="Straight Arrow Connector 5"/>
          <p:cNvCxnSpPr/>
          <p:nvPr/>
        </p:nvCxnSpPr>
        <p:spPr>
          <a:xfrm flipV="1">
            <a:off x="2519045" y="1472565"/>
            <a:ext cx="110172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Rounded Rectangle 6"/>
          <p:cNvSpPr/>
          <p:nvPr/>
        </p:nvSpPr>
        <p:spPr>
          <a:xfrm>
            <a:off x="3774440" y="1102995"/>
            <a:ext cx="2834640" cy="8655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7"/>
          <p:cNvSpPr txBox="1"/>
          <p:nvPr/>
        </p:nvSpPr>
        <p:spPr>
          <a:xfrm>
            <a:off x="3954780" y="1230630"/>
            <a:ext cx="2639060" cy="475615"/>
          </a:xfrm>
          <a:prstGeom prst="rect">
            <a:avLst/>
          </a:prstGeom>
          <a:noFill/>
        </p:spPr>
        <p:txBody>
          <a:bodyPr wrap="square" rtlCol="0">
            <a:noAutofit/>
          </a:bodyPr>
          <a:lstStyle/>
          <a:p>
            <a:r>
              <a:rPr lang="en-US"/>
              <a:t>Pre-processing (OpenCV)</a:t>
            </a:r>
          </a:p>
        </p:txBody>
      </p:sp>
      <p:cxnSp>
        <p:nvCxnSpPr>
          <p:cNvPr id="9" name="Straight Arrow Connector 8"/>
          <p:cNvCxnSpPr/>
          <p:nvPr/>
        </p:nvCxnSpPr>
        <p:spPr>
          <a:xfrm flipV="1">
            <a:off x="6817995" y="1473835"/>
            <a:ext cx="172212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Rounded Rectangle 9"/>
          <p:cNvSpPr/>
          <p:nvPr/>
        </p:nvSpPr>
        <p:spPr>
          <a:xfrm>
            <a:off x="8710930" y="1102995"/>
            <a:ext cx="2825750" cy="85661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8891905" y="1230630"/>
            <a:ext cx="2644775" cy="645160"/>
          </a:xfrm>
          <a:prstGeom prst="rect">
            <a:avLst/>
          </a:prstGeom>
          <a:noFill/>
        </p:spPr>
        <p:txBody>
          <a:bodyPr wrap="square" rtlCol="0">
            <a:spAutoFit/>
          </a:bodyPr>
          <a:lstStyle/>
          <a:p>
            <a:r>
              <a:rPr lang="en-US"/>
              <a:t>Object Detection (YOLOv8)</a:t>
            </a:r>
          </a:p>
        </p:txBody>
      </p:sp>
      <p:cxnSp>
        <p:nvCxnSpPr>
          <p:cNvPr id="13" name="Straight Arrow Connector 12"/>
          <p:cNvCxnSpPr/>
          <p:nvPr/>
        </p:nvCxnSpPr>
        <p:spPr>
          <a:xfrm>
            <a:off x="10123805" y="2086610"/>
            <a:ext cx="0" cy="847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Rounded Rectangle 13"/>
          <p:cNvSpPr/>
          <p:nvPr/>
        </p:nvSpPr>
        <p:spPr>
          <a:xfrm>
            <a:off x="8968105" y="2976245"/>
            <a:ext cx="2463165" cy="78994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5" name="Text Box 14"/>
          <p:cNvSpPr txBox="1"/>
          <p:nvPr/>
        </p:nvSpPr>
        <p:spPr>
          <a:xfrm>
            <a:off x="9127490" y="3144520"/>
            <a:ext cx="2144395" cy="368300"/>
          </a:xfrm>
          <a:prstGeom prst="rect">
            <a:avLst/>
          </a:prstGeom>
          <a:noFill/>
        </p:spPr>
        <p:txBody>
          <a:bodyPr wrap="square" rtlCol="0">
            <a:spAutoFit/>
          </a:bodyPr>
          <a:lstStyle/>
          <a:p>
            <a:r>
              <a:rPr lang="en-US"/>
              <a:t>Tracking (OpenCV)</a:t>
            </a:r>
          </a:p>
        </p:txBody>
      </p:sp>
      <p:cxnSp>
        <p:nvCxnSpPr>
          <p:cNvPr id="16" name="Straight Arrow Connector 15"/>
          <p:cNvCxnSpPr/>
          <p:nvPr/>
        </p:nvCxnSpPr>
        <p:spPr>
          <a:xfrm flipH="1" flipV="1">
            <a:off x="6884670" y="3271520"/>
            <a:ext cx="1816735"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Rounded Rectangle 16"/>
          <p:cNvSpPr/>
          <p:nvPr/>
        </p:nvSpPr>
        <p:spPr>
          <a:xfrm>
            <a:off x="4287520" y="2814955"/>
            <a:ext cx="2407285" cy="10464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Text Box 17"/>
          <p:cNvSpPr txBox="1"/>
          <p:nvPr/>
        </p:nvSpPr>
        <p:spPr>
          <a:xfrm>
            <a:off x="4504055" y="3144520"/>
            <a:ext cx="2010410" cy="368300"/>
          </a:xfrm>
          <a:prstGeom prst="rect">
            <a:avLst/>
          </a:prstGeom>
          <a:noFill/>
        </p:spPr>
        <p:txBody>
          <a:bodyPr wrap="square" rtlCol="0">
            <a:spAutoFit/>
          </a:bodyPr>
          <a:lstStyle/>
          <a:p>
            <a:r>
              <a:rPr lang="en-US"/>
              <a:t>Cut-in Detection</a:t>
            </a:r>
          </a:p>
        </p:txBody>
      </p:sp>
      <p:cxnSp>
        <p:nvCxnSpPr>
          <p:cNvPr id="19" name="Straight Arrow Connector 18"/>
          <p:cNvCxnSpPr/>
          <p:nvPr/>
        </p:nvCxnSpPr>
        <p:spPr>
          <a:xfrm flipH="1">
            <a:off x="2538095" y="3281045"/>
            <a:ext cx="1454785"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Rounded Rectangle 19"/>
          <p:cNvSpPr/>
          <p:nvPr/>
        </p:nvSpPr>
        <p:spPr>
          <a:xfrm>
            <a:off x="530860" y="2795905"/>
            <a:ext cx="1931035" cy="125539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1" name="Text Box 20"/>
          <p:cNvSpPr txBox="1"/>
          <p:nvPr/>
        </p:nvSpPr>
        <p:spPr>
          <a:xfrm>
            <a:off x="654050" y="3144520"/>
            <a:ext cx="1712595" cy="645160"/>
          </a:xfrm>
          <a:prstGeom prst="rect">
            <a:avLst/>
          </a:prstGeom>
          <a:noFill/>
        </p:spPr>
        <p:txBody>
          <a:bodyPr wrap="square" rtlCol="0">
            <a:spAutoFit/>
          </a:bodyPr>
          <a:lstStyle/>
          <a:p>
            <a:r>
              <a:rPr lang="en-US"/>
              <a:t>Data Logging and Analysis</a:t>
            </a:r>
          </a:p>
        </p:txBody>
      </p:sp>
      <p:cxnSp>
        <p:nvCxnSpPr>
          <p:cNvPr id="22" name="Straight Arrow Connector 21"/>
          <p:cNvCxnSpPr/>
          <p:nvPr/>
        </p:nvCxnSpPr>
        <p:spPr>
          <a:xfrm>
            <a:off x="1367790" y="4222750"/>
            <a:ext cx="0" cy="8464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Rounded Rectangle 22"/>
          <p:cNvSpPr/>
          <p:nvPr/>
        </p:nvSpPr>
        <p:spPr>
          <a:xfrm>
            <a:off x="530860" y="5140960"/>
            <a:ext cx="3367405" cy="114109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4" name="Text Box 23"/>
          <p:cNvSpPr txBox="1"/>
          <p:nvPr/>
        </p:nvSpPr>
        <p:spPr>
          <a:xfrm>
            <a:off x="733425" y="5240655"/>
            <a:ext cx="3041650" cy="922020"/>
          </a:xfrm>
          <a:prstGeom prst="rect">
            <a:avLst/>
          </a:prstGeom>
          <a:noFill/>
        </p:spPr>
        <p:txBody>
          <a:bodyPr wrap="square" rtlCol="0">
            <a:spAutoFit/>
          </a:bodyPr>
          <a:lstStyle/>
          <a:p>
            <a:r>
              <a:rPr lang="en-US"/>
              <a:t>System Feedback and Updates(tensorflow,pytorch, keras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
          <p:cNvSpPr/>
          <p:nvPr/>
        </p:nvSpPr>
        <p:spPr>
          <a:xfrm>
            <a:off x="0" y="0"/>
            <a:ext cx="12192000" cy="6858000"/>
          </a:xfrm>
          <a:prstGeom prst="rect">
            <a:avLst/>
          </a:prstGeom>
          <a:blipFill>
            <a:blip r:embed="rId3">
              <a:extLst>
                <a:ext uri="{BEBA8EAE-BF5A-486C-A8C5-ECC9F3942E4B}">
                  <a14:imgProps xmlns:a14="http://schemas.microsoft.com/office/drawing/2010/main">
                    <a14:imgLayer r:embed="rId4">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4566920" y="1824990"/>
            <a:ext cx="577786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Technologies used</a:t>
            </a:r>
          </a:p>
        </p:txBody>
      </p:sp>
      <p:sp>
        <p:nvSpPr>
          <p:cNvPr id="9" name="TextBox 11"/>
          <p:cNvSpPr txBox="1"/>
          <p:nvPr/>
        </p:nvSpPr>
        <p:spPr>
          <a:xfrm flipH="1">
            <a:off x="2492664" y="306905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06</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2" name="PA-文本框 9"/>
          <p:cNvSpPr txBox="1"/>
          <p:nvPr>
            <p:custDataLst>
              <p:tags r:id="rId1"/>
            </p:custDataLst>
          </p:nvPr>
        </p:nvSpPr>
        <p:spPr>
          <a:xfrm>
            <a:off x="4832350" y="2531745"/>
            <a:ext cx="5210175" cy="276034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The technologies used are:</a:t>
            </a:r>
          </a:p>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&gt;&gt;&gt; Hardware: good resolution camera for real-time video capture.</a:t>
            </a:r>
          </a:p>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&gt;&gt;&gt; python: Used for implementing the detection logic and integrating various components.</a:t>
            </a:r>
          </a:p>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&gt;&gt;&gt;OpenCV (Open Source Computer Vision Library) : for image processing.</a:t>
            </a:r>
          </a:p>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&gt;&gt;&gt;YOLO v8 , keras, tensorflow, numpy : A state-of-the-art deep learning algorithm for real-time object detection, and some open source machine learning framework.</a:t>
            </a:r>
          </a:p>
          <a:p>
            <a:r>
              <a:rPr lang="en-US" altLang="zh-CN" sz="1400" dirty="0">
                <a:solidFill>
                  <a:schemeClr val="tx1"/>
                </a:solidFill>
                <a:latin typeface="Arial" panose="020B0604020202020204" pitchFamily="34" charset="0"/>
                <a:ea typeface="Arial" panose="020B0604020202020204" pitchFamily="34" charset="0"/>
                <a:sym typeface="Arial" panose="020B0604020202020204" pitchFamily="34" charset="0"/>
              </a:rPr>
              <a:t>&gt;&gt;&gt; NumPy (a python library) : for post-drive data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par>
                                <p:cTn id="30" presetID="22" presetClass="entr" presetSubtype="1" fill="hold" grpId="0" nodeType="withEffect">
                                  <p:stCondLst>
                                    <p:cond delay="150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9" grpId="0"/>
      <p:bldP spid="10" grpId="0" bldLvl="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PA" val="v5.1.0"/>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ISLIDE.DIAGRAM" val="1077"/>
</p:tagLst>
</file>

<file path=ppt/tags/tag8.xml><?xml version="1.0" encoding="utf-8"?>
<p:tagLst xmlns:a="http://schemas.openxmlformats.org/drawingml/2006/main" xmlns:r="http://schemas.openxmlformats.org/officeDocument/2006/relationships" xmlns:p="http://schemas.openxmlformats.org/presentationml/2006/main">
  <p:tag name="PA" val="v5.1.0"/>
</p:tagLst>
</file>

<file path=ppt/tags/tag9.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Theme">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4382</Words>
  <Application>Microsoft Office PowerPoint</Application>
  <PresentationFormat>Widescreen</PresentationFormat>
  <Paragraphs>149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Sanjay Vijayananthan</cp:lastModifiedBy>
  <cp:revision>38</cp:revision>
  <dcterms:created xsi:type="dcterms:W3CDTF">2019-08-28T08:20:00Z</dcterms:created>
  <dcterms:modified xsi:type="dcterms:W3CDTF">2024-07-15T17:42:42Z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80D8DFD8725241BEB75527440DD8E79A_11</vt:lpwstr>
  </property>
</Properties>
</file>