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2"/>
  </p:notesMasterIdLst>
  <p:sldIdLst>
    <p:sldId id="256" r:id="rId2"/>
    <p:sldId id="257" r:id="rId3"/>
    <p:sldId id="258" r:id="rId4"/>
    <p:sldId id="259" r:id="rId5"/>
    <p:sldId id="269" r:id="rId6"/>
    <p:sldId id="263" r:id="rId7"/>
    <p:sldId id="264" r:id="rId8"/>
    <p:sldId id="265"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21"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7C8B8-6B52-4074-8E0C-09E3F865CB2D}"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01F86-8AF3-43CE-9698-B460E4BB457A}" type="slidenum">
              <a:rPr lang="en-IN" smtClean="0"/>
              <a:t>‹#›</a:t>
            </a:fld>
            <a:endParaRPr lang="en-IN"/>
          </a:p>
        </p:txBody>
      </p:sp>
    </p:spTree>
    <p:extLst>
      <p:ext uri="{BB962C8B-B14F-4D97-AF65-F5344CB8AC3E}">
        <p14:creationId xmlns:p14="http://schemas.microsoft.com/office/powerpoint/2010/main" val="367494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0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61794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40362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181382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2BE29C-F6A4-4A30-ADFA-05C9A954F2BE}"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24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2BE29C-F6A4-4A30-ADFA-05C9A954F2BE}"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2440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2BE29C-F6A4-4A30-ADFA-05C9A954F2BE}"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5609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2BE29C-F6A4-4A30-ADFA-05C9A954F2BE}"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288050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2BE29C-F6A4-4A30-ADFA-05C9A954F2BE}" type="datetimeFigureOut">
              <a:rPr lang="en-IN" smtClean="0"/>
              <a:t>03-10-2024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6074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2BE29C-F6A4-4A30-ADFA-05C9A954F2BE}" type="datetimeFigureOut">
              <a:rPr lang="en-IN" smtClean="0"/>
              <a:t>03-10-2024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2A8582-FC40-471A-8760-0AA693005F6B}" type="slidenum">
              <a:rPr lang="en-IN" smtClean="0"/>
              <a:t>‹#›</a:t>
            </a:fld>
            <a:endParaRPr lang="en-IN"/>
          </a:p>
        </p:txBody>
      </p:sp>
    </p:spTree>
    <p:extLst>
      <p:ext uri="{BB962C8B-B14F-4D97-AF65-F5344CB8AC3E}">
        <p14:creationId xmlns:p14="http://schemas.microsoft.com/office/powerpoint/2010/main" val="89043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2BE29C-F6A4-4A30-ADFA-05C9A954F2BE}"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6131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2BE29C-F6A4-4A30-ADFA-05C9A954F2BE}" type="datetimeFigureOut">
              <a:rPr lang="en-IN" smtClean="0"/>
              <a:t>03-10-2024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2A8582-FC40-471A-8760-0AA693005F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6500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1163281" y="3823636"/>
            <a:ext cx="5997884"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SmartScrape</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63281" y="4429585"/>
            <a:ext cx="357362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Sanjay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alan G</a:t>
            </a:r>
          </a:p>
          <a:p>
            <a:endParaRPr lang="en-IN"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427" y="0"/>
            <a:ext cx="4626573" cy="6395988"/>
          </a:xfrm>
          <a:prstGeom prst="rect">
            <a:avLst/>
          </a:prstGeom>
        </p:spPr>
      </p:pic>
    </p:spTree>
    <p:extLst>
      <p:ext uri="{BB962C8B-B14F-4D97-AF65-F5344CB8AC3E}">
        <p14:creationId xmlns:p14="http://schemas.microsoft.com/office/powerpoint/2010/main" val="126573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0171" y="2791327"/>
            <a:ext cx="3821230" cy="923330"/>
          </a:xfrm>
          <a:prstGeom prst="rect">
            <a:avLst/>
          </a:prstGeom>
          <a:noFill/>
        </p:spPr>
        <p:txBody>
          <a:bodyPr wrap="square" rtlCol="0">
            <a:spAutoFit/>
          </a:bodyPr>
          <a:lstStyle/>
          <a:p>
            <a:r>
              <a:rPr lang="en-US" sz="5400" b="1" dirty="0" smtClean="0"/>
              <a:t>Thank You</a:t>
            </a:r>
            <a:endParaRPr lang="en-IN" sz="5400" b="1" dirty="0"/>
          </a:p>
        </p:txBody>
      </p:sp>
    </p:spTree>
    <p:extLst>
      <p:ext uri="{BB962C8B-B14F-4D97-AF65-F5344CB8AC3E}">
        <p14:creationId xmlns:p14="http://schemas.microsoft.com/office/powerpoint/2010/main" val="94449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1155030" y="1170059"/>
            <a:ext cx="3255746"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Introduction</a:t>
            </a:r>
            <a:r>
              <a:rPr lang="en-US" dirty="0" smtClean="0"/>
              <a:t>:</a:t>
            </a:r>
            <a:endParaRPr lang="en-IN" dirty="0"/>
          </a:p>
        </p:txBody>
      </p:sp>
      <p:sp>
        <p:nvSpPr>
          <p:cNvPr id="8" name="TextBox 7"/>
          <p:cNvSpPr txBox="1"/>
          <p:nvPr/>
        </p:nvSpPr>
        <p:spPr>
          <a:xfrm>
            <a:off x="1155030" y="2050181"/>
            <a:ext cx="8633862" cy="397031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Project Objectives:</a:t>
            </a:r>
          </a:p>
          <a:p>
            <a:r>
              <a:rPr lang="en-US" dirty="0">
                <a:latin typeface="Times New Roman" panose="02020603050405020304" pitchFamily="18" charset="0"/>
                <a:cs typeface="Times New Roman" panose="02020603050405020304" pitchFamily="18" charset="0"/>
              </a:rPr>
              <a:t>The objective of this project is to create a pipeline for scraping content from Wikipedia, processing it into vector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storing it in a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vector database, and querying the data via a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interface. Google Generative AI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used for semantic understanding of the content</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Overview of Workings:</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Input</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Wikipedia URL is provided by the user.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Scraping</a:t>
            </a:r>
            <a:r>
              <a:rPr lang="en-US" dirty="0">
                <a:latin typeface="Times New Roman" panose="02020603050405020304" pitchFamily="18" charset="0"/>
                <a:cs typeface="Times New Roman" panose="02020603050405020304" pitchFamily="18" charset="0"/>
              </a:rPr>
              <a:t>: The page content is scraped using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 (handled in scrap.py and web_scrap.py).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Embedding</a:t>
            </a:r>
            <a:r>
              <a:rPr lang="en-US" dirty="0">
                <a:latin typeface="Times New Roman" panose="02020603050405020304" pitchFamily="18" charset="0"/>
                <a:cs typeface="Times New Roman" panose="02020603050405020304" pitchFamily="18" charset="0"/>
              </a:rPr>
              <a:t>: The scraped content is embedded using Google Generative AI.</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stored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(handled in app.py).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Querying</a:t>
            </a:r>
            <a:r>
              <a:rPr lang="en-US" dirty="0">
                <a:latin typeface="Times New Roman" panose="02020603050405020304" pitchFamily="18" charset="0"/>
                <a:cs typeface="Times New Roman" panose="02020603050405020304" pitchFamily="18" charset="0"/>
              </a:rPr>
              <a:t>: Users can ask questions about the stored content via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which searches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and generates answers based on the embedded data.</a:t>
            </a:r>
            <a:endParaRPr lang="en-US" dirty="0" smtClean="0">
              <a:latin typeface="Times New Roman" panose="02020603050405020304" pitchFamily="18" charset="0"/>
              <a:cs typeface="Times New Roman" panose="02020603050405020304" pitchFamily="18" charset="0"/>
            </a:endParaRPr>
          </a:p>
          <a:p>
            <a:endParaRPr lang="en-IN"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892" y="0"/>
            <a:ext cx="1665512" cy="1665512"/>
          </a:xfrm>
          <a:prstGeom prst="rect">
            <a:avLst/>
          </a:prstGeom>
        </p:spPr>
      </p:pic>
    </p:spTree>
    <p:extLst>
      <p:ext uri="{BB962C8B-B14F-4D97-AF65-F5344CB8AC3E}">
        <p14:creationId xmlns:p14="http://schemas.microsoft.com/office/powerpoint/2010/main" val="20118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040" y="1237434"/>
            <a:ext cx="60987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Processing and Workflow Architecture </a:t>
            </a:r>
            <a:r>
              <a:rPr lang="en-US" sz="2400" b="1" dirty="0" smtClean="0"/>
              <a:t>:</a:t>
            </a: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413" y="2074611"/>
            <a:ext cx="9523809" cy="40855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0052" y="33587"/>
            <a:ext cx="1665512" cy="1665512"/>
          </a:xfrm>
          <a:prstGeom prst="rect">
            <a:avLst/>
          </a:prstGeom>
        </p:spPr>
      </p:pic>
    </p:spTree>
    <p:extLst>
      <p:ext uri="{BB962C8B-B14F-4D97-AF65-F5344CB8AC3E}">
        <p14:creationId xmlns:p14="http://schemas.microsoft.com/office/powerpoint/2010/main" val="397177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7386" y="1239988"/>
            <a:ext cx="58979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Detailed Overview – Step-by-Step Process </a:t>
            </a:r>
            <a:r>
              <a:rPr lang="en-US" sz="2400" b="1" dirty="0"/>
              <a:t>:</a:t>
            </a:r>
            <a:endParaRPr lang="en-IN" sz="2400" b="1" dirty="0"/>
          </a:p>
        </p:txBody>
      </p:sp>
      <p:sp>
        <p:nvSpPr>
          <p:cNvPr id="2" name="TextBox 1"/>
          <p:cNvSpPr txBox="1"/>
          <p:nvPr/>
        </p:nvSpPr>
        <p:spPr>
          <a:xfrm>
            <a:off x="1157386" y="2098307"/>
            <a:ext cx="9661410"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Scraping </a:t>
            </a:r>
            <a:r>
              <a:rPr lang="en-IN" b="1" dirty="0" smtClean="0">
                <a:latin typeface="Times New Roman" panose="02020603050405020304" pitchFamily="18" charset="0"/>
                <a:cs typeface="Times New Roman" panose="02020603050405020304" pitchFamily="18" charset="0"/>
              </a:rPr>
              <a:t>Wikipedia</a:t>
            </a:r>
          </a:p>
          <a:p>
            <a:pPr lvl="1" algn="just"/>
            <a:r>
              <a:rPr lang="en-US" b="1" dirty="0">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scrap.py</a:t>
            </a:r>
          </a:p>
          <a:p>
            <a:pPr lvl="1" algn="just"/>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Scrapes the main content (paragraphs and headings) from Wikipedia using requests and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a:t>
            </a:r>
          </a:p>
          <a:p>
            <a:pPr lvl="1" algn="just"/>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Cleaned text ready for </a:t>
            </a:r>
            <a:r>
              <a:rPr lang="en-US" dirty="0" smtClean="0">
                <a:latin typeface="Times New Roman" panose="02020603050405020304" pitchFamily="18" charset="0"/>
                <a:cs typeface="Times New Roman" panose="02020603050405020304" pitchFamily="18" charset="0"/>
              </a:rPr>
              <a:t>embedding.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Step 2: </a:t>
            </a:r>
            <a:r>
              <a:rPr lang="en-US" b="1" dirty="0" smtClean="0">
                <a:latin typeface="Times New Roman" panose="02020603050405020304" pitchFamily="18" charset="0"/>
                <a:cs typeface="Times New Roman" panose="02020603050405020304" pitchFamily="18" charset="0"/>
              </a:rPr>
              <a:t>Embedding and Storing in </a:t>
            </a:r>
            <a:r>
              <a:rPr lang="en-US" b="1" dirty="0" err="1" smtClean="0">
                <a:latin typeface="Times New Roman" panose="02020603050405020304" pitchFamily="18" charset="0"/>
                <a:cs typeface="Times New Roman" panose="02020603050405020304" pitchFamily="18" charset="0"/>
              </a:rPr>
              <a:t>Milvus</a:t>
            </a:r>
            <a:endParaRPr lang="en-US" b="1"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1.Chunk </a:t>
            </a:r>
            <a:r>
              <a:rPr lang="en-US" b="1" dirty="0">
                <a:latin typeface="Times New Roman" panose="02020603050405020304" pitchFamily="18" charset="0"/>
                <a:cs typeface="Times New Roman" panose="02020603050405020304" pitchFamily="18" charset="0"/>
              </a:rPr>
              <a:t>Splitting</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Purpose: After scraping the text, it is split into manageable chunks using </a:t>
            </a:r>
            <a:r>
              <a:rPr lang="en-US" dirty="0" err="1">
                <a:latin typeface="Times New Roman" panose="02020603050405020304" pitchFamily="18" charset="0"/>
                <a:cs typeface="Times New Roman" panose="02020603050405020304" pitchFamily="18" charset="0"/>
              </a:rPr>
              <a:t>RecursiveCharacterTextSplitter</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2. Embedding:</a:t>
            </a:r>
          </a:p>
          <a:p>
            <a:pPr lvl="1"/>
            <a:r>
              <a:rPr lang="en-US" dirty="0">
                <a:latin typeface="Times New Roman" panose="02020603050405020304" pitchFamily="18" charset="0"/>
                <a:cs typeface="Times New Roman" panose="02020603050405020304" pitchFamily="18" charset="0"/>
              </a:rPr>
              <a:t>The text chunks are processed into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using Google Generative AI models</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3. Storing in </a:t>
            </a:r>
            <a:r>
              <a:rPr lang="en-US" b="1" dirty="0" err="1">
                <a:latin typeface="Times New Roman" panose="02020603050405020304" pitchFamily="18" charset="0"/>
                <a:cs typeface="Times New Roman" panose="02020603050405020304" pitchFamily="18" charset="0"/>
              </a:rPr>
              <a:t>Milvus</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then stored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 vector database that supports efficient similarity searches for later querying.</a:t>
            </a:r>
            <a:endParaRPr lang="en-US" dirty="0" smtClean="0">
              <a:latin typeface="Times New Roman" panose="02020603050405020304" pitchFamily="18" charset="0"/>
              <a:cs typeface="Times New Roman" panose="02020603050405020304" pitchFamily="18" charset="0"/>
            </a:endParaRPr>
          </a:p>
          <a:p>
            <a:endParaRPr lang="en-US" b="1"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9677" y="36141"/>
            <a:ext cx="1665512" cy="1665512"/>
          </a:xfrm>
          <a:prstGeom prst="rect">
            <a:avLst/>
          </a:prstGeom>
        </p:spPr>
      </p:pic>
    </p:spTree>
    <p:extLst>
      <p:ext uri="{BB962C8B-B14F-4D97-AF65-F5344CB8AC3E}">
        <p14:creationId xmlns:p14="http://schemas.microsoft.com/office/powerpoint/2010/main" val="70556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4" y="1590725"/>
            <a:ext cx="5642544" cy="317393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163" y="1590725"/>
            <a:ext cx="5642544" cy="3173931"/>
          </a:xfrm>
          <a:prstGeom prst="rect">
            <a:avLst/>
          </a:prstGeom>
        </p:spPr>
      </p:pic>
      <p:sp>
        <p:nvSpPr>
          <p:cNvPr id="4" name="TextBox 3"/>
          <p:cNvSpPr txBox="1"/>
          <p:nvPr/>
        </p:nvSpPr>
        <p:spPr>
          <a:xfrm>
            <a:off x="2079057" y="1068404"/>
            <a:ext cx="154004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Web Scraping</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77726" y="1068404"/>
            <a:ext cx="202130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Vector Embedding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4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7749" y="2195445"/>
            <a:ext cx="9178330"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Step 3: </a:t>
            </a:r>
            <a:r>
              <a:rPr lang="en-IN" b="1" dirty="0" smtClean="0">
                <a:latin typeface="Times New Roman" panose="02020603050405020304" pitchFamily="18" charset="0"/>
                <a:cs typeface="Times New Roman" panose="02020603050405020304" pitchFamily="18" charset="0"/>
              </a:rPr>
              <a:t>Conversational </a:t>
            </a:r>
            <a:r>
              <a:rPr lang="en-IN" b="1" dirty="0">
                <a:latin typeface="Times New Roman" panose="02020603050405020304" pitchFamily="18" charset="0"/>
                <a:cs typeface="Times New Roman" panose="02020603050405020304" pitchFamily="18" charset="0"/>
              </a:rPr>
              <a:t>Chain Based on </a:t>
            </a:r>
            <a:r>
              <a:rPr lang="en-IN" b="1" dirty="0" smtClean="0">
                <a:latin typeface="Times New Roman" panose="02020603050405020304" pitchFamily="18" charset="0"/>
                <a:cs typeface="Times New Roman" panose="02020603050405020304" pitchFamily="18" charset="0"/>
              </a:rPr>
              <a:t>Prompts:</a:t>
            </a:r>
          </a:p>
          <a:p>
            <a:pPr lvl="1"/>
            <a:r>
              <a:rPr lang="en-US" b="1" dirty="0">
                <a:latin typeface="Times New Roman" panose="02020603050405020304" pitchFamily="18" charset="0"/>
                <a:cs typeface="Times New Roman" panose="02020603050405020304" pitchFamily="18" charset="0"/>
              </a:rPr>
              <a:t>Prompt Usage:</a:t>
            </a:r>
          </a:p>
          <a:p>
            <a:pPr lvl="1"/>
            <a:r>
              <a:rPr lang="en-US" dirty="0">
                <a:latin typeface="Times New Roman" panose="02020603050405020304" pitchFamily="18" charset="0"/>
                <a:cs typeface="Times New Roman" panose="02020603050405020304" pitchFamily="18" charset="0"/>
              </a:rPr>
              <a:t>Commanding the AI: The prompt template is designed to instruct the AI to only respond with answers from the provided context. If the answer is not found in the content, the AI is instructed to respond with "the answer is not available in the context". This ensures accuracy and prevents the AI from giving irrelevant or misleading information</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Querying the </a:t>
            </a:r>
            <a:r>
              <a:rPr lang="en-US" b="1" dirty="0" smtClean="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Endpoints:</a:t>
            </a:r>
          </a:p>
          <a:p>
            <a:pPr lvl="1"/>
            <a:r>
              <a:rPr lang="en-US" b="1" dirty="0">
                <a:latin typeface="Times New Roman" panose="02020603050405020304" pitchFamily="18" charset="0"/>
                <a:cs typeface="Times New Roman" panose="02020603050405020304" pitchFamily="18" charset="0"/>
              </a:rPr>
              <a:t>/scrape (POST): </a:t>
            </a:r>
            <a:r>
              <a:rPr lang="en-US" dirty="0">
                <a:latin typeface="Times New Roman" panose="02020603050405020304" pitchFamily="18" charset="0"/>
                <a:cs typeface="Times New Roman" panose="02020603050405020304" pitchFamily="18" charset="0"/>
              </a:rPr>
              <a:t>Scrapes a Wikipedia page, processes, and stores it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/ask (GET): </a:t>
            </a:r>
            <a:r>
              <a:rPr lang="en-US" dirty="0">
                <a:latin typeface="Times New Roman" panose="02020603050405020304" pitchFamily="18" charset="0"/>
                <a:cs typeface="Times New Roman" panose="02020603050405020304" pitchFamily="18" charset="0"/>
              </a:rPr>
              <a:t>Allows users to query the stored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receive detailed responses.</a:t>
            </a:r>
            <a:endParaRPr lang="en-US" dirty="0" smtClean="0">
              <a:latin typeface="Times New Roman" panose="02020603050405020304" pitchFamily="18" charset="0"/>
              <a:cs typeface="Times New Roman" panose="02020603050405020304" pitchFamily="18" charset="0"/>
            </a:endParaRPr>
          </a:p>
          <a:p>
            <a:pPr lvl="1"/>
            <a:endParaRPr lang="en-US" dirty="0" smtClean="0"/>
          </a:p>
          <a:p>
            <a:pPr lvl="1"/>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553" y="96252"/>
            <a:ext cx="1665512" cy="1665512"/>
          </a:xfrm>
          <a:prstGeom prst="rect">
            <a:avLst/>
          </a:prstGeom>
        </p:spPr>
      </p:pic>
    </p:spTree>
    <p:extLst>
      <p:ext uri="{BB962C8B-B14F-4D97-AF65-F5344CB8AC3E}">
        <p14:creationId xmlns:p14="http://schemas.microsoft.com/office/powerpoint/2010/main" val="231635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09347" y="1352029"/>
            <a:ext cx="31425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a:t>
            </a:r>
            <a:r>
              <a:rPr lang="en-IN" sz="2000" b="1" dirty="0" smtClean="0">
                <a:latin typeface="Times New Roman" panose="02020603050405020304" pitchFamily="18" charset="0"/>
                <a:cs typeface="Times New Roman" panose="02020603050405020304" pitchFamily="18" charset="0"/>
              </a:rPr>
              <a:t>utput:</a:t>
            </a:r>
            <a:endParaRPr lang="en-IN"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38502"/>
            <a:ext cx="1665512" cy="166551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78" y="2829827"/>
            <a:ext cx="5852160" cy="329184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2" y="2829826"/>
            <a:ext cx="5544150" cy="3291841"/>
          </a:xfrm>
          <a:prstGeom prst="rect">
            <a:avLst/>
          </a:prstGeom>
        </p:spPr>
      </p:pic>
      <p:sp>
        <p:nvSpPr>
          <p:cNvPr id="9" name="TextBox 8"/>
          <p:cNvSpPr txBox="1"/>
          <p:nvPr/>
        </p:nvSpPr>
        <p:spPr>
          <a:xfrm flipH="1">
            <a:off x="209347" y="1921651"/>
            <a:ext cx="10570946"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This screenshot displays the list of input URLs that were targeted for scraping. Each URL indicates a specific webpage from which content will be extracted. The message "successfully scraped" confirms that the content from these URLs was retrieved without any issues. This is a crucial step in ensuring that the data collection process is working as intended.</a:t>
            </a:r>
          </a:p>
        </p:txBody>
      </p:sp>
    </p:spTree>
    <p:extLst>
      <p:ext uri="{BB962C8B-B14F-4D97-AF65-F5344CB8AC3E}">
        <p14:creationId xmlns:p14="http://schemas.microsoft.com/office/powerpoint/2010/main" val="150446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254" y="1327741"/>
            <a:ext cx="356134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130" y="2897203"/>
            <a:ext cx="5929163" cy="31366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9166" y="2897202"/>
            <a:ext cx="5579580" cy="3136608"/>
          </a:xfrm>
          <a:prstGeom prst="rect">
            <a:avLst/>
          </a:prstGeom>
        </p:spPr>
      </p:pic>
      <p:sp>
        <p:nvSpPr>
          <p:cNvPr id="6" name="TextBox 5"/>
          <p:cNvSpPr txBox="1"/>
          <p:nvPr/>
        </p:nvSpPr>
        <p:spPr>
          <a:xfrm flipH="1">
            <a:off x="202130" y="2107932"/>
            <a:ext cx="10282189"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In this screenshot, the system is demonstrating its capability to process a query against the scraped content. By entering a specific question related to the information gathered, the application can intelligently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the content and provide a relevant answer</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7054" y="31561"/>
            <a:ext cx="1665512" cy="1665512"/>
          </a:xfrm>
          <a:prstGeom prst="rect">
            <a:avLst/>
          </a:prstGeom>
        </p:spPr>
      </p:pic>
    </p:spTree>
    <p:extLst>
      <p:ext uri="{BB962C8B-B14F-4D97-AF65-F5344CB8AC3E}">
        <p14:creationId xmlns:p14="http://schemas.microsoft.com/office/powerpoint/2010/main" val="372346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655" y="1337911"/>
            <a:ext cx="336884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Real Time Applications</a:t>
            </a:r>
            <a:r>
              <a:rPr lang="en-US" dirty="0" smtClean="0"/>
              <a:t>:</a:t>
            </a:r>
            <a:endParaRPr lang="en-IN" dirty="0"/>
          </a:p>
        </p:txBody>
      </p:sp>
      <p:sp>
        <p:nvSpPr>
          <p:cNvPr id="5" name="TextBox 4"/>
          <p:cNvSpPr txBox="1"/>
          <p:nvPr/>
        </p:nvSpPr>
        <p:spPr>
          <a:xfrm>
            <a:off x="1087655" y="1934677"/>
            <a:ext cx="9875520" cy="3970318"/>
          </a:xfrm>
          <a:prstGeom prst="rect">
            <a:avLst/>
          </a:prstGeom>
          <a:noFill/>
        </p:spPr>
        <p:txBody>
          <a:bodyPr wrap="square" rtlCol="0">
            <a:spAutoFit/>
          </a:bodyPr>
          <a:lstStyle/>
          <a:p>
            <a:r>
              <a:rPr lang="en-US" b="1" dirty="0" smtClean="0"/>
              <a:t>1.   </a:t>
            </a:r>
            <a:r>
              <a:rPr lang="en-US" b="1" dirty="0" smtClean="0">
                <a:latin typeface="Times New Roman" panose="02020603050405020304" pitchFamily="18" charset="0"/>
                <a:cs typeface="Times New Roman" panose="02020603050405020304" pitchFamily="18" charset="0"/>
              </a:rPr>
              <a:t>Knowledge </a:t>
            </a:r>
            <a:r>
              <a:rPr lang="en-US" b="1" dirty="0">
                <a:latin typeface="Times New Roman" panose="02020603050405020304" pitchFamily="18" charset="0"/>
                <a:cs typeface="Times New Roman" panose="02020603050405020304" pitchFamily="18" charset="0"/>
              </a:rPr>
              <a:t>Management Systems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Companies or organizations can scrape internal documentation, store it as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enable employees to query for specific information. This system would ensure accurate responses derived only from authorized and available content</a:t>
            </a:r>
            <a:r>
              <a:rPr lang="en-US" dirty="0" smtClean="0">
                <a:latin typeface="Times New Roman" panose="02020603050405020304" pitchFamily="18" charset="0"/>
                <a:cs typeface="Times New Roman" panose="02020603050405020304" pitchFamily="18" charset="0"/>
              </a:rPr>
              <a:t>.</a:t>
            </a:r>
          </a:p>
          <a:p>
            <a:pPr lvl="1"/>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Academic </a:t>
            </a:r>
            <a:r>
              <a:rPr lang="en-US" b="1" dirty="0">
                <a:latin typeface="Times New Roman" panose="02020603050405020304" pitchFamily="18" charset="0"/>
                <a:cs typeface="Times New Roman" panose="02020603050405020304" pitchFamily="18" charset="0"/>
              </a:rPr>
              <a:t>Research Assistance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Researchers can scrape academic papers, books, or journal content and store them in a vector database. They could then ask specific research-related questions, receiving detailed answers based on embedded content, making it easier to find relevant research material</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3.   Customer </a:t>
            </a:r>
            <a:r>
              <a:rPr lang="en-US" b="1" dirty="0">
                <a:latin typeface="Times New Roman" panose="02020603050405020304" pitchFamily="18" charset="0"/>
                <a:cs typeface="Times New Roman" panose="02020603050405020304" pitchFamily="18" charset="0"/>
              </a:rPr>
              <a:t>Support Systems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system can be used for automatically answering FAQs by scraping product manuals or customer support content. When customers ask a question, the AI will provide accurate responses based on available documentation.</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41731"/>
            <a:ext cx="1665512" cy="1665512"/>
          </a:xfrm>
          <a:prstGeom prst="rect">
            <a:avLst/>
          </a:prstGeom>
        </p:spPr>
      </p:pic>
    </p:spTree>
    <p:extLst>
      <p:ext uri="{BB962C8B-B14F-4D97-AF65-F5344CB8AC3E}">
        <p14:creationId xmlns:p14="http://schemas.microsoft.com/office/powerpoint/2010/main" val="701313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2130</TotalTime>
  <Words>630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Balan</dc:creator>
  <cp:lastModifiedBy>Sanjay Balan</cp:lastModifiedBy>
  <cp:revision>45</cp:revision>
  <dcterms:created xsi:type="dcterms:W3CDTF">2024-05-02T18:03:42Z</dcterms:created>
  <dcterms:modified xsi:type="dcterms:W3CDTF">2024-10-03T10:07:52Z</dcterms:modified>
</cp:coreProperties>
</file>