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B0604020202020204" charset="0"/>
      <p:regular r:id="rId17"/>
      <p:bold r:id="rId18"/>
      <p:italic r:id="rId19"/>
      <p:boldItalic r:id="rId20"/>
    </p:embeddedFont>
    <p:embeddedFont>
      <p:font typeface="Lato Black" panose="020B0604020202020204" charset="0"/>
      <p:bold r:id="rId21"/>
      <p:boldItalic r:id="rId22"/>
    </p:embeddedFont>
    <p:embeddedFont>
      <p:font typeface="Lato Light" panose="020B0604020202020204" charset="0"/>
      <p:regular r:id="rId23"/>
      <p:bold r:id="rId24"/>
      <p:italic r:id="rId25"/>
      <p:boldItalic r:id="rId26"/>
    </p:embeddedFont>
    <p:embeddedFont>
      <p:font typeface="Lexend Deca" panose="020B0604020202020204" charset="0"/>
      <p:regular r:id="rId27"/>
    </p:embeddedFont>
    <p:embeddedFont>
      <p:font typeface="Open Sans" panose="020B0604020202020204" charset="0"/>
      <p:regular r:id="rId28"/>
      <p:bold r:id="rId29"/>
      <p:italic r:id="rId30"/>
      <p:boldItalic r:id="rId31"/>
    </p:embeddedFont>
    <p:embeddedFont>
      <p:font typeface="Raleway Th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30" autoAdjust="0"/>
  </p:normalViewPr>
  <p:slideViewPr>
    <p:cSldViewPr snapToGrid="0">
      <p:cViewPr varScale="1">
        <p:scale>
          <a:sx n="82" d="100"/>
          <a:sy n="82" d="100"/>
        </p:scale>
        <p:origin x="14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ableStyles" Target="tableStyle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4cdf597c6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4cdf597c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a55497561_0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a5549756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Lexend Deca"/>
                <a:ea typeface="Lexend Deca"/>
                <a:cs typeface="Lexend Deca"/>
                <a:sym typeface="Lexend Deca"/>
              </a:rPr>
              <a:t> In this project, we will analyze and create visualizations that compare the air pollution in India’s four major cities pre and post COVID-19 times.</a:t>
            </a:r>
            <a:endParaRPr>
              <a:latin typeface="Lexend Deca"/>
              <a:ea typeface="Lexend Deca"/>
              <a:cs typeface="Lexend Deca"/>
              <a:sym typeface="Lexend Deca"/>
            </a:endParaRPr>
          </a:p>
          <a:p>
            <a:pPr marL="0" lvl="0" indent="0" algn="l" rtl="0">
              <a:lnSpc>
                <a:spcPct val="115000"/>
              </a:lnSpc>
              <a:spcBef>
                <a:spcPts val="0"/>
              </a:spcBef>
              <a:spcAft>
                <a:spcPts val="0"/>
              </a:spcAft>
              <a:buNone/>
            </a:pPr>
            <a:r>
              <a:rPr lang="en">
                <a:latin typeface="Lexend Deca"/>
                <a:ea typeface="Lexend Deca"/>
                <a:cs typeface="Lexend Deca"/>
                <a:sym typeface="Lexend Deca"/>
              </a:rPr>
              <a:t>Eline</a:t>
            </a:r>
            <a:endParaRPr>
              <a:latin typeface="Lexend Deca"/>
              <a:ea typeface="Lexend Deca"/>
              <a:cs typeface="Lexend Deca"/>
              <a:sym typeface="Lexend Deca"/>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497561_0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49756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81c442f26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81c442f26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cleaned the datasets together for the test and train csv, we got rid of all the html caused errors for condition columns where shows /span/ and random digits and used pandas to do the further cleaning for reviews where contains symbols, marks and emoji </a:t>
            </a:r>
            <a:r>
              <a:rPr lang="en-US" dirty="0" err="1"/>
              <a:t>etcs</a:t>
            </a:r>
            <a:r>
              <a:rPr lang="en-US" dirty="0"/>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5549756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a5549756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initially started off cleaning the dataset in the csv by searching each different html error codes and symbols to replace with their actual signs or emoji for like 6 </a:t>
            </a:r>
            <a:r>
              <a:rPr lang="en-US" dirty="0" err="1"/>
              <a:t>hrs</a:t>
            </a:r>
            <a:r>
              <a:rPr lang="en-US" dirty="0"/>
              <a:t> straight then realized all of them should be taken out of the dataset for the latter analysis.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cleaned the datasets all together for the test and train csv, we got rid of all the html caused errors for condition columns where shows /span/ and random digits and used pandas to do the further cleaning for reviews where contains symbols, marks and emoji </a:t>
            </a:r>
            <a:r>
              <a:rPr lang="en-US" dirty="0" err="1"/>
              <a:t>etcs</a:t>
            </a:r>
            <a:r>
              <a:rPr lang="en-US" dirty="0"/>
              <a:t>.  In order to improve the accuracy on sentiment analysis for the review ratings, we also did swap ratings from 1 to 5 with 0 and 6 to 10 with 1.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4a7d9c8b5_0_7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4a7d9c8b5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Kenny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4d37428c2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4d37428c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a55497561_0_1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a5549756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a55497561_0_9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a5549756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Anjelica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11" name="Google Shape;11;p2"/>
          <p:cNvGrpSpPr/>
          <p:nvPr/>
        </p:nvGrpSpPr>
        <p:grpSpPr>
          <a:xfrm>
            <a:off x="-12656" y="1423414"/>
            <a:ext cx="9155849" cy="3718952"/>
            <a:chOff x="1669785" y="210240"/>
            <a:chExt cx="3861435" cy="1568450"/>
          </a:xfrm>
        </p:grpSpPr>
        <p:sp>
          <p:nvSpPr>
            <p:cNvPr id="12" name="Google Shape;12;p2"/>
            <p:cNvSpPr/>
            <p:nvPr/>
          </p:nvSpPr>
          <p:spPr>
            <a:xfrm>
              <a:off x="1669785" y="210240"/>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669785" y="939220"/>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670420" y="576000"/>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72"/>
        <p:cNvGrpSpPr/>
        <p:nvPr/>
      </p:nvGrpSpPr>
      <p:grpSpPr>
        <a:xfrm>
          <a:off x="0" y="0"/>
          <a:ext cx="0" cy="0"/>
          <a:chOff x="0" y="0"/>
          <a:chExt cx="0" cy="0"/>
        </a:xfrm>
      </p:grpSpPr>
      <p:grpSp>
        <p:nvGrpSpPr>
          <p:cNvPr id="73" name="Google Shape;73;p11"/>
          <p:cNvGrpSpPr/>
          <p:nvPr/>
        </p:nvGrpSpPr>
        <p:grpSpPr>
          <a:xfrm>
            <a:off x="-12688" y="3585323"/>
            <a:ext cx="9155849" cy="1557000"/>
            <a:chOff x="1669785" y="210240"/>
            <a:chExt cx="3861435" cy="1568450"/>
          </a:xfrm>
        </p:grpSpPr>
        <p:sp>
          <p:nvSpPr>
            <p:cNvPr id="74" name="Google Shape;74;p11"/>
            <p:cNvSpPr/>
            <p:nvPr/>
          </p:nvSpPr>
          <p:spPr>
            <a:xfrm>
              <a:off x="1669785" y="210240"/>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1"/>
            <p:cNvSpPr/>
            <p:nvPr/>
          </p:nvSpPr>
          <p:spPr>
            <a:xfrm>
              <a:off x="1669785" y="939220"/>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1"/>
            <p:cNvSpPr/>
            <p:nvPr/>
          </p:nvSpPr>
          <p:spPr>
            <a:xfrm>
              <a:off x="1670420" y="576000"/>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7" name="Google Shape;77;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78"/>
        <p:cNvGrpSpPr/>
        <p:nvPr/>
      </p:nvGrpSpPr>
      <p:grpSpPr>
        <a:xfrm>
          <a:off x="0" y="0"/>
          <a:ext cx="0" cy="0"/>
          <a:chOff x="0" y="0"/>
          <a:chExt cx="0" cy="0"/>
        </a:xfrm>
      </p:grpSpPr>
      <p:sp>
        <p:nvSpPr>
          <p:cNvPr id="79" name="Google Shape;79;p12"/>
          <p:cNvSpPr/>
          <p:nvPr/>
        </p:nvSpPr>
        <p:spPr>
          <a:xfrm>
            <a:off x="449425" y="444800"/>
            <a:ext cx="8245200" cy="4249200"/>
          </a:xfrm>
          <a:prstGeom prst="roundRect">
            <a:avLst>
              <a:gd name="adj" fmla="val 1132"/>
            </a:avLst>
          </a:prstGeom>
          <a:solidFill>
            <a:srgbClr val="FFFFFF"/>
          </a:solidFill>
          <a:ln>
            <a:noFill/>
          </a:ln>
          <a:effectLst>
            <a:outerShdw blurRad="214313" dist="762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890700" y="888100"/>
            <a:ext cx="3677100" cy="490800"/>
          </a:xfrm>
          <a:prstGeom prst="rect">
            <a:avLst/>
          </a:prstGeom>
        </p:spPr>
        <p:txBody>
          <a:bodyPr spcFirstLastPara="1" wrap="square" lIns="0" tIns="0" rIns="0" bIns="0" anchor="b" anchorCtr="0">
            <a:noAutofit/>
          </a:bodyPr>
          <a:lstStyle>
            <a:lvl1pPr lvl="0" algn="l" rtl="0">
              <a:spcBef>
                <a:spcPts val="0"/>
              </a:spcBef>
              <a:spcAft>
                <a:spcPts val="0"/>
              </a:spcAft>
              <a:buClr>
                <a:schemeClr val="dk1"/>
              </a:buClr>
              <a:buSzPts val="3000"/>
              <a:buNone/>
              <a:defRPr>
                <a:solidFill>
                  <a:schemeClr val="dk1"/>
                </a:solidFill>
              </a:defRPr>
            </a:lvl1pPr>
            <a:lvl2pPr lvl="1" algn="l" rtl="0">
              <a:spcBef>
                <a:spcPts val="0"/>
              </a:spcBef>
              <a:spcAft>
                <a:spcPts val="0"/>
              </a:spcAft>
              <a:buClr>
                <a:schemeClr val="dk1"/>
              </a:buClr>
              <a:buSzPts val="3000"/>
              <a:buNone/>
              <a:defRPr>
                <a:solidFill>
                  <a:schemeClr val="dk1"/>
                </a:solidFill>
              </a:defRPr>
            </a:lvl2pPr>
            <a:lvl3pPr lvl="2" algn="l" rtl="0">
              <a:spcBef>
                <a:spcPts val="0"/>
              </a:spcBef>
              <a:spcAft>
                <a:spcPts val="0"/>
              </a:spcAft>
              <a:buClr>
                <a:schemeClr val="dk1"/>
              </a:buClr>
              <a:buSzPts val="3000"/>
              <a:buNone/>
              <a:defRPr>
                <a:solidFill>
                  <a:schemeClr val="dk1"/>
                </a:solidFill>
              </a:defRPr>
            </a:lvl3pPr>
            <a:lvl4pPr lvl="3" algn="l" rtl="0">
              <a:spcBef>
                <a:spcPts val="0"/>
              </a:spcBef>
              <a:spcAft>
                <a:spcPts val="0"/>
              </a:spcAft>
              <a:buClr>
                <a:schemeClr val="dk1"/>
              </a:buClr>
              <a:buSzPts val="3000"/>
              <a:buNone/>
              <a:defRPr>
                <a:solidFill>
                  <a:schemeClr val="dk1"/>
                </a:solidFill>
              </a:defRPr>
            </a:lvl4pPr>
            <a:lvl5pPr lvl="4" algn="l" rtl="0">
              <a:spcBef>
                <a:spcPts val="0"/>
              </a:spcBef>
              <a:spcAft>
                <a:spcPts val="0"/>
              </a:spcAft>
              <a:buClr>
                <a:schemeClr val="dk1"/>
              </a:buClr>
              <a:buSzPts val="3000"/>
              <a:buNone/>
              <a:defRPr>
                <a:solidFill>
                  <a:schemeClr val="dk1"/>
                </a:solidFill>
              </a:defRPr>
            </a:lvl5pPr>
            <a:lvl6pPr lvl="5" algn="l" rtl="0">
              <a:spcBef>
                <a:spcPts val="0"/>
              </a:spcBef>
              <a:spcAft>
                <a:spcPts val="0"/>
              </a:spcAft>
              <a:buClr>
                <a:schemeClr val="dk1"/>
              </a:buClr>
              <a:buSzPts val="3000"/>
              <a:buNone/>
              <a:defRPr>
                <a:solidFill>
                  <a:schemeClr val="dk1"/>
                </a:solidFill>
              </a:defRPr>
            </a:lvl6pPr>
            <a:lvl7pPr lvl="6" algn="l" rtl="0">
              <a:spcBef>
                <a:spcPts val="0"/>
              </a:spcBef>
              <a:spcAft>
                <a:spcPts val="0"/>
              </a:spcAft>
              <a:buClr>
                <a:schemeClr val="dk1"/>
              </a:buClr>
              <a:buSzPts val="3000"/>
              <a:buNone/>
              <a:defRPr>
                <a:solidFill>
                  <a:schemeClr val="dk1"/>
                </a:solidFill>
              </a:defRPr>
            </a:lvl7pPr>
            <a:lvl8pPr lvl="7" algn="l" rtl="0">
              <a:spcBef>
                <a:spcPts val="0"/>
              </a:spcBef>
              <a:spcAft>
                <a:spcPts val="0"/>
              </a:spcAft>
              <a:buClr>
                <a:schemeClr val="dk1"/>
              </a:buClr>
              <a:buSzPts val="3000"/>
              <a:buNone/>
              <a:defRPr>
                <a:solidFill>
                  <a:schemeClr val="dk1"/>
                </a:solidFill>
              </a:defRPr>
            </a:lvl8pPr>
            <a:lvl9pPr lvl="8" algn="l" rtl="0">
              <a:spcBef>
                <a:spcPts val="0"/>
              </a:spcBef>
              <a:spcAft>
                <a:spcPts val="0"/>
              </a:spcAft>
              <a:buClr>
                <a:schemeClr val="dk1"/>
              </a:buClr>
              <a:buSzPts val="3000"/>
              <a:buNone/>
              <a:defRPr>
                <a:solidFill>
                  <a:schemeClr val="dk1"/>
                </a:solidFill>
              </a:defRPr>
            </a:lvl9pPr>
          </a:lstStyle>
          <a:p>
            <a:endParaRPr/>
          </a:p>
        </p:txBody>
      </p:sp>
      <p:sp>
        <p:nvSpPr>
          <p:cNvPr id="81" name="Google Shape;81;p12"/>
          <p:cNvSpPr txBox="1">
            <a:spLocks noGrp="1"/>
          </p:cNvSpPr>
          <p:nvPr>
            <p:ph type="body" idx="1"/>
          </p:nvPr>
        </p:nvSpPr>
        <p:spPr>
          <a:xfrm>
            <a:off x="890700" y="1581150"/>
            <a:ext cx="3677100" cy="26553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82" name="Google Shape;82;p12"/>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 name="Google Shape;17;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18" name="Google Shape;18;p3"/>
          <p:cNvSpPr/>
          <p:nvPr/>
        </p:nvSpPr>
        <p:spPr>
          <a:xfrm>
            <a:off x="14" y="2916528"/>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14" y="1925587"/>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srgbClr>
              </a:gs>
              <a:gs pos="100000">
                <a:srgbClr val="FF6A00">
                  <a:alpha val="71764"/>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1518" y="3412751"/>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srgbClr>
              </a:gs>
              <a:gs pos="100000">
                <a:srgbClr val="CC0000">
                  <a:alpha val="57254"/>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4"/>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rot="10800000">
            <a:off x="-656"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rot="10800000">
            <a:off x="2664"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4"/>
          <p:cNvSpPr/>
          <p:nvPr/>
        </p:nvSpPr>
        <p:spPr>
          <a:xfrm rot="10800000">
            <a:off x="7031"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4"/>
          <p:cNvSpPr txBox="1">
            <a:spLocks noGrp="1"/>
          </p:cNvSpPr>
          <p:nvPr>
            <p:ph type="body" idx="1"/>
          </p:nvPr>
        </p:nvSpPr>
        <p:spPr>
          <a:xfrm>
            <a:off x="2038025" y="1476000"/>
            <a:ext cx="5067900" cy="30450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i="1"/>
            </a:lvl1pPr>
            <a:lvl2pPr marL="914400" lvl="1" indent="-431800" algn="ctr" rtl="0">
              <a:spcBef>
                <a:spcPts val="0"/>
              </a:spcBef>
              <a:spcAft>
                <a:spcPts val="0"/>
              </a:spcAft>
              <a:buSzPts val="3200"/>
              <a:buChar char="◦"/>
              <a:defRPr sz="3200" i="1"/>
            </a:lvl2pPr>
            <a:lvl3pPr marL="1371600" lvl="2" indent="-431800" algn="ctr" rtl="0">
              <a:spcBef>
                <a:spcPts val="0"/>
              </a:spcBef>
              <a:spcAft>
                <a:spcPts val="0"/>
              </a:spcAft>
              <a:buSzPts val="3200"/>
              <a:buChar char="◦"/>
              <a:defRPr sz="3200" i="1"/>
            </a:lvl3pPr>
            <a:lvl4pPr marL="1828800" lvl="3" indent="-431800" algn="ctr" rtl="0">
              <a:spcBef>
                <a:spcPts val="0"/>
              </a:spcBef>
              <a:spcAft>
                <a:spcPts val="0"/>
              </a:spcAft>
              <a:buSzPts val="3200"/>
              <a:buChar char="◦"/>
              <a:defRPr sz="3200" i="1"/>
            </a:lvl4pPr>
            <a:lvl5pPr marL="2286000" lvl="4" indent="-431800" algn="ctr" rtl="0">
              <a:spcBef>
                <a:spcPts val="0"/>
              </a:spcBef>
              <a:spcAft>
                <a:spcPts val="0"/>
              </a:spcAft>
              <a:buSzPts val="3200"/>
              <a:buChar char="◦"/>
              <a:defRPr sz="3200" i="1"/>
            </a:lvl5pPr>
            <a:lvl6pPr marL="2743200" lvl="5" indent="-431800" algn="ctr" rtl="0">
              <a:spcBef>
                <a:spcPts val="0"/>
              </a:spcBef>
              <a:spcAft>
                <a:spcPts val="0"/>
              </a:spcAft>
              <a:buSzPts val="3200"/>
              <a:buChar char="◦"/>
              <a:defRPr sz="3200" i="1"/>
            </a:lvl6pPr>
            <a:lvl7pPr marL="3200400" lvl="6" indent="-431800" algn="ctr" rtl="0">
              <a:spcBef>
                <a:spcPts val="0"/>
              </a:spcBef>
              <a:spcAft>
                <a:spcPts val="0"/>
              </a:spcAft>
              <a:buSzPts val="3200"/>
              <a:buChar char="◦"/>
              <a:defRPr sz="3200" i="1"/>
            </a:lvl7pPr>
            <a:lvl8pPr marL="3657600" lvl="7" indent="-431800" algn="ctr" rtl="0">
              <a:spcBef>
                <a:spcPts val="0"/>
              </a:spcBef>
              <a:spcAft>
                <a:spcPts val="0"/>
              </a:spcAft>
              <a:buSzPts val="3200"/>
              <a:buChar char="◦"/>
              <a:defRPr sz="3200" i="1"/>
            </a:lvl8pPr>
            <a:lvl9pPr marL="4114800" lvl="8" indent="-431800" algn="ctr" rtl="0">
              <a:spcBef>
                <a:spcPts val="0"/>
              </a:spcBef>
              <a:spcAft>
                <a:spcPts val="0"/>
              </a:spcAft>
              <a:buSzPts val="3200"/>
              <a:buChar char="◦"/>
              <a:defRPr sz="3200" i="1"/>
            </a:lvl9pPr>
          </a:lstStyle>
          <a:p>
            <a:endParaRPr/>
          </a:p>
        </p:txBody>
      </p:sp>
      <p:sp>
        <p:nvSpPr>
          <p:cNvPr id="29" name="Google Shape;29;p4"/>
          <p:cNvSpPr txBox="1"/>
          <p:nvPr/>
        </p:nvSpPr>
        <p:spPr>
          <a:xfrm>
            <a:off x="3593400" y="55276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chemeClr val="accent5"/>
                </a:solidFill>
                <a:latin typeface="Lato"/>
                <a:ea typeface="Lato"/>
                <a:cs typeface="Lato"/>
                <a:sym typeface="Lato"/>
              </a:rPr>
              <a:t>“</a:t>
            </a:r>
            <a:endParaRPr sz="9600" b="1">
              <a:solidFill>
                <a:schemeClr val="accent5"/>
              </a:solidFill>
              <a:latin typeface="Lato"/>
              <a:ea typeface="Lato"/>
              <a:cs typeface="Lato"/>
              <a:sym typeface="Lato"/>
            </a:endParaRPr>
          </a:p>
        </p:txBody>
      </p:sp>
      <p:sp>
        <p:nvSpPr>
          <p:cNvPr id="30" name="Google Shape;3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5" name="Google Shape;4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7"/>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7"/>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7"/>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txBox="1">
            <a:spLocks noGrp="1"/>
          </p:cNvSpPr>
          <p:nvPr>
            <p:ph type="title"/>
          </p:nvPr>
        </p:nvSpPr>
        <p:spPr>
          <a:xfrm>
            <a:off x="737850" y="517525"/>
            <a:ext cx="62841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7"/>
          <p:cNvSpPr txBox="1">
            <a:spLocks noGrp="1"/>
          </p:cNvSpPr>
          <p:nvPr>
            <p:ph type="body" idx="1"/>
          </p:nvPr>
        </p:nvSpPr>
        <p:spPr>
          <a:xfrm>
            <a:off x="737850"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body" idx="2"/>
          </p:nvPr>
        </p:nvSpPr>
        <p:spPr>
          <a:xfrm>
            <a:off x="2928612"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7"/>
          <p:cNvSpPr txBox="1">
            <a:spLocks noGrp="1"/>
          </p:cNvSpPr>
          <p:nvPr>
            <p:ph type="body" idx="3"/>
          </p:nvPr>
        </p:nvSpPr>
        <p:spPr>
          <a:xfrm>
            <a:off x="5119374" y="1475700"/>
            <a:ext cx="1902600" cy="2960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8"/>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8"/>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8"/>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9"/>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9"/>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9"/>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txBox="1">
            <a:spLocks noGrp="1"/>
          </p:cNvSpPr>
          <p:nvPr>
            <p:ph type="body" idx="1"/>
          </p:nvPr>
        </p:nvSpPr>
        <p:spPr>
          <a:xfrm>
            <a:off x="737850" y="4406300"/>
            <a:ext cx="6236400" cy="519600"/>
          </a:xfrm>
          <a:prstGeom prst="rect">
            <a:avLst/>
          </a:prstGeom>
        </p:spPr>
        <p:txBody>
          <a:bodyPr spcFirstLastPara="1" wrap="square" lIns="0" tIns="0" rIns="0" bIns="0" anchor="t" anchorCtr="0">
            <a:noAutofit/>
          </a:bodyPr>
          <a:lstStyle>
            <a:lvl1pPr marL="457200" lvl="0" indent="-228600" rtl="0">
              <a:spcBef>
                <a:spcPts val="360"/>
              </a:spcBef>
              <a:spcAft>
                <a:spcPts val="0"/>
              </a:spcAft>
              <a:buClr>
                <a:schemeClr val="accent5"/>
              </a:buClr>
              <a:buSzPts val="1800"/>
              <a:buNone/>
              <a:defRPr sz="1800">
                <a:solidFill>
                  <a:schemeClr val="accent5"/>
                </a:solidFill>
              </a:defRPr>
            </a:lvl1pPr>
          </a:lstStyle>
          <a:p>
            <a:endParaRPr/>
          </a:p>
        </p:txBody>
      </p:sp>
      <p:sp>
        <p:nvSpPr>
          <p:cNvPr id="66" name="Google Shape;6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0"/>
          <p:cNvSpPr/>
          <p:nvPr/>
        </p:nvSpPr>
        <p:spPr>
          <a:xfrm>
            <a:off x="7050569" y="-7"/>
            <a:ext cx="2094087" cy="5152358"/>
          </a:xfrm>
          <a:custGeom>
            <a:avLst/>
            <a:gdLst/>
            <a:ahLst/>
            <a:cxnLst/>
            <a:rect l="l" t="t" r="r" b="b"/>
            <a:pathLst>
              <a:path w="882650" h="2171700" extrusionOk="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0"/>
          <p:cNvSpPr/>
          <p:nvPr/>
        </p:nvSpPr>
        <p:spPr>
          <a:xfrm>
            <a:off x="8026497" y="-7"/>
            <a:ext cx="1114838" cy="5152358"/>
          </a:xfrm>
          <a:custGeom>
            <a:avLst/>
            <a:gdLst/>
            <a:ahLst/>
            <a:cxnLst/>
            <a:rect l="l" t="t" r="r" b="b"/>
            <a:pathLst>
              <a:path w="469900" h="2171700" extrusionOk="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0"/>
          <p:cNvSpPr/>
          <p:nvPr/>
        </p:nvSpPr>
        <p:spPr>
          <a:xfrm>
            <a:off x="7540039" y="-7"/>
            <a:ext cx="1596930" cy="5152358"/>
          </a:xfrm>
          <a:custGeom>
            <a:avLst/>
            <a:gdLst/>
            <a:ahLst/>
            <a:cxnLst/>
            <a:rect l="l" t="t" r="r" b="b"/>
            <a:pathLst>
              <a:path w="673100" h="2171700" extrusionOk="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3"/>
          <p:cNvPicPr preferRelativeResize="0"/>
          <p:nvPr/>
        </p:nvPicPr>
        <p:blipFill rotWithShape="1">
          <a:blip r:embed="rId3">
            <a:alphaModFix/>
          </a:blip>
          <a:srcRect l="2987" b="19341"/>
          <a:stretch/>
        </p:blipFill>
        <p:spPr>
          <a:xfrm>
            <a:off x="528850" y="303750"/>
            <a:ext cx="5834425" cy="1966625"/>
          </a:xfrm>
          <a:prstGeom prst="rect">
            <a:avLst/>
          </a:prstGeom>
          <a:noFill/>
          <a:ln>
            <a:noFill/>
          </a:ln>
        </p:spPr>
      </p:pic>
      <p:sp>
        <p:nvSpPr>
          <p:cNvPr id="88" name="Google Shape;88;p13"/>
          <p:cNvSpPr txBox="1">
            <a:spLocks noGrp="1"/>
          </p:cNvSpPr>
          <p:nvPr>
            <p:ph type="ctrTitle"/>
          </p:nvPr>
        </p:nvSpPr>
        <p:spPr>
          <a:xfrm>
            <a:off x="528850" y="284400"/>
            <a:ext cx="8220900" cy="1679100"/>
          </a:xfrm>
          <a:prstGeom prst="rect">
            <a:avLst/>
          </a:prstGeom>
        </p:spPr>
        <p:txBody>
          <a:bodyPr spcFirstLastPara="1" wrap="square" lIns="0" tIns="0" rIns="0" bIns="0" anchor="t" anchorCtr="0">
            <a:noAutofit/>
          </a:bodyPr>
          <a:lstStyle/>
          <a:p>
            <a:pPr marL="0" lvl="0" indent="0" algn="l" rtl="0">
              <a:lnSpc>
                <a:spcPct val="125000"/>
              </a:lnSpc>
              <a:spcBef>
                <a:spcPts val="0"/>
              </a:spcBef>
              <a:spcAft>
                <a:spcPts val="0"/>
              </a:spcAft>
              <a:buNone/>
            </a:pPr>
            <a:r>
              <a:rPr lang="en" sz="2200" b="1">
                <a:solidFill>
                  <a:srgbClr val="000000"/>
                </a:solidFill>
                <a:latin typeface="Lato"/>
                <a:ea typeface="Lato"/>
                <a:cs typeface="Lato"/>
                <a:sym typeface="Lato"/>
              </a:rPr>
              <a:t>Sentiment Analysis of Drug Reviews </a:t>
            </a:r>
            <a:endParaRPr sz="3400" u="sng">
              <a:solidFill>
                <a:srgbClr val="000000"/>
              </a:solidFill>
              <a:latin typeface="Lato"/>
              <a:ea typeface="Lato"/>
              <a:cs typeface="Lato"/>
              <a:sym typeface="Lato"/>
            </a:endParaRPr>
          </a:p>
          <a:p>
            <a:pPr marL="0" lvl="0" indent="0" algn="l" rtl="0">
              <a:lnSpc>
                <a:spcPct val="115000"/>
              </a:lnSpc>
              <a:spcBef>
                <a:spcPts val="600"/>
              </a:spcBef>
              <a:spcAft>
                <a:spcPts val="0"/>
              </a:spcAft>
              <a:buNone/>
            </a:pPr>
            <a:r>
              <a:rPr lang="en" sz="1800">
                <a:solidFill>
                  <a:srgbClr val="000000"/>
                </a:solidFill>
                <a:latin typeface="Lato"/>
                <a:ea typeface="Lato"/>
                <a:cs typeface="Lato"/>
                <a:sym typeface="Lato"/>
              </a:rPr>
              <a:t>Kefan Li, Anjelica Ramsey, Sanjaye Thomas, Eline Van Eldere, Kenny Wu </a:t>
            </a:r>
            <a:endParaRPr sz="6000" b="1">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70" name="Google Shape;170;p22"/>
          <p:cNvSpPr txBox="1"/>
          <p:nvPr/>
        </p:nvSpPr>
        <p:spPr>
          <a:xfrm>
            <a:off x="1809575" y="1062125"/>
            <a:ext cx="5605800" cy="193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600" b="1">
                <a:latin typeface="Lato"/>
                <a:ea typeface="Lato"/>
                <a:cs typeface="Lato"/>
                <a:sym typeface="Lato"/>
              </a:rPr>
              <a:t>Demo Time!</a:t>
            </a:r>
            <a:endParaRPr sz="7600"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body" idx="1"/>
          </p:nvPr>
        </p:nvSpPr>
        <p:spPr>
          <a:xfrm>
            <a:off x="2491825" y="440375"/>
            <a:ext cx="2290200" cy="448500"/>
          </a:xfrm>
          <a:prstGeom prst="rect">
            <a:avLst/>
          </a:prstGeom>
        </p:spPr>
        <p:txBody>
          <a:bodyPr spcFirstLastPara="1" wrap="square" lIns="0" tIns="0" rIns="0" bIns="0" anchor="t" anchorCtr="0">
            <a:noAutofit/>
          </a:bodyPr>
          <a:lstStyle/>
          <a:p>
            <a:pPr marL="0" lvl="0" indent="0" algn="ctr" rtl="0">
              <a:spcBef>
                <a:spcPts val="360"/>
              </a:spcBef>
              <a:spcAft>
                <a:spcPts val="0"/>
              </a:spcAft>
              <a:buNone/>
            </a:pPr>
            <a:r>
              <a:rPr lang="en" sz="1800" b="1">
                <a:latin typeface="Lato"/>
                <a:ea typeface="Lato"/>
                <a:cs typeface="Lato"/>
                <a:sym typeface="Lato"/>
              </a:rPr>
              <a:t>Project Abstract</a:t>
            </a:r>
            <a:endParaRPr sz="1800" b="1">
              <a:latin typeface="Lato"/>
              <a:ea typeface="Lato"/>
              <a:cs typeface="Lato"/>
              <a:sym typeface="Lato"/>
            </a:endParaRPr>
          </a:p>
        </p:txBody>
      </p:sp>
      <p:sp>
        <p:nvSpPr>
          <p:cNvPr id="94" name="Google Shape;9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300">
                <a:solidFill>
                  <a:schemeClr val="lt1"/>
                </a:solidFill>
                <a:latin typeface="Lato Light"/>
                <a:ea typeface="Lato Light"/>
                <a:cs typeface="Lato Light"/>
                <a:sym typeface="Lato Light"/>
              </a:rPr>
              <a:t>2</a:t>
            </a:fld>
            <a:endParaRPr sz="1300">
              <a:solidFill>
                <a:schemeClr val="lt1"/>
              </a:solidFill>
              <a:latin typeface="Lato Light"/>
              <a:ea typeface="Lato Light"/>
              <a:cs typeface="Lato Light"/>
              <a:sym typeface="Lato Light"/>
            </a:endParaRPr>
          </a:p>
        </p:txBody>
      </p:sp>
      <p:sp>
        <p:nvSpPr>
          <p:cNvPr id="95" name="Google Shape;95;p14"/>
          <p:cNvSpPr txBox="1"/>
          <p:nvPr/>
        </p:nvSpPr>
        <p:spPr>
          <a:xfrm>
            <a:off x="284400" y="1022125"/>
            <a:ext cx="7011300" cy="219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latin typeface="Lato"/>
                <a:ea typeface="Lato"/>
                <a:cs typeface="Lato"/>
                <a:sym typeface="Lato"/>
              </a:rPr>
              <a:t>Our mission was to analyze a publicly available Kaggle dataset “UCI ML Drug Review Dataset”. The dataset consists of a testing and a training file that add up to 160,000 rows and 7 columns. The drug review data contains several different brands of drugs used to treat many disorders. For our project we will use sentiment analysis to attempt to predict the rating an individual will give a drug based on their reviews. We will create an algorithm that converts qualitative consumer ratings into a quantitative metric that can be used to provide feedback to pharmaceutical companies. </a:t>
            </a:r>
            <a:endParaRPr sz="1300">
              <a:highlight>
                <a:srgbClr val="FFFF00"/>
              </a:highlight>
              <a:latin typeface="Lato"/>
              <a:ea typeface="Lato"/>
              <a:cs typeface="Lato"/>
              <a:sym typeface="Lato"/>
            </a:endParaRPr>
          </a:p>
        </p:txBody>
      </p:sp>
      <p:pic>
        <p:nvPicPr>
          <p:cNvPr id="96" name="Google Shape;96;p14"/>
          <p:cNvPicPr preferRelativeResize="0"/>
          <p:nvPr/>
        </p:nvPicPr>
        <p:blipFill rotWithShape="1">
          <a:blip r:embed="rId3">
            <a:alphaModFix/>
          </a:blip>
          <a:srcRect b="14383"/>
          <a:stretch/>
        </p:blipFill>
        <p:spPr>
          <a:xfrm>
            <a:off x="1465375" y="2750925"/>
            <a:ext cx="5084500" cy="199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4111350" y="704100"/>
            <a:ext cx="921300" cy="61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idx="4294967295"/>
          </p:nvPr>
        </p:nvSpPr>
        <p:spPr>
          <a:xfrm>
            <a:off x="2234750" y="0"/>
            <a:ext cx="4465500" cy="704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chemeClr val="dk2"/>
                </a:solidFill>
                <a:latin typeface="Raleway Thin"/>
                <a:ea typeface="Raleway Thin"/>
                <a:cs typeface="Raleway Thin"/>
                <a:sym typeface="Raleway Thin"/>
              </a:rPr>
              <a:t>Sentiment Analysis </a:t>
            </a:r>
            <a:endParaRPr>
              <a:solidFill>
                <a:schemeClr val="dk2"/>
              </a:solidFill>
              <a:latin typeface="Raleway Thin"/>
              <a:ea typeface="Raleway Thin"/>
              <a:cs typeface="Raleway Thin"/>
              <a:sym typeface="Raleway Thin"/>
            </a:endParaRPr>
          </a:p>
        </p:txBody>
      </p:sp>
      <p:sp>
        <p:nvSpPr>
          <p:cNvPr id="103" name="Google Shape;10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04" name="Google Shape;104;p15"/>
          <p:cNvPicPr preferRelativeResize="0"/>
          <p:nvPr/>
        </p:nvPicPr>
        <p:blipFill rotWithShape="1">
          <a:blip r:embed="rId3">
            <a:alphaModFix/>
          </a:blip>
          <a:srcRect l="3568" t="5767" r="3026" b="5767"/>
          <a:stretch/>
        </p:blipFill>
        <p:spPr>
          <a:xfrm>
            <a:off x="1573175" y="934275"/>
            <a:ext cx="5997650" cy="3274925"/>
          </a:xfrm>
          <a:prstGeom prst="rect">
            <a:avLst/>
          </a:prstGeom>
          <a:noFill/>
          <a:ln>
            <a:noFill/>
          </a:ln>
        </p:spPr>
      </p:pic>
      <p:sp>
        <p:nvSpPr>
          <p:cNvPr id="105" name="Google Shape;105;p15"/>
          <p:cNvSpPr txBox="1">
            <a:spLocks noGrp="1"/>
          </p:cNvSpPr>
          <p:nvPr>
            <p:ph type="body" idx="1"/>
          </p:nvPr>
        </p:nvSpPr>
        <p:spPr>
          <a:xfrm>
            <a:off x="1573175" y="4367350"/>
            <a:ext cx="5595600" cy="776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600" i="0">
                <a:solidFill>
                  <a:srgbClr val="292929"/>
                </a:solidFill>
                <a:highlight>
                  <a:srgbClr val="FFFFFF"/>
                </a:highlight>
                <a:latin typeface="Lato"/>
                <a:ea typeface="Lato"/>
                <a:cs typeface="Lato"/>
                <a:sym typeface="Lato"/>
              </a:rPr>
              <a:t>A text classification tool that tells whether the underlying sentiment is positive, negative, or neutral.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178725" y="170600"/>
            <a:ext cx="2550900" cy="549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b="1">
                <a:solidFill>
                  <a:schemeClr val="dk2"/>
                </a:solidFill>
                <a:latin typeface="Lato"/>
                <a:ea typeface="Lato"/>
                <a:cs typeface="Lato"/>
                <a:sym typeface="Lato"/>
              </a:rPr>
              <a:t>Our methods</a:t>
            </a:r>
            <a:endParaRPr b="1">
              <a:solidFill>
                <a:schemeClr val="dk2"/>
              </a:solidFill>
              <a:latin typeface="Lato"/>
              <a:ea typeface="Lato"/>
              <a:cs typeface="Lato"/>
              <a:sym typeface="Lato"/>
            </a:endParaRPr>
          </a:p>
        </p:txBody>
      </p:sp>
      <p:sp>
        <p:nvSpPr>
          <p:cNvPr id="111" name="Google Shape;111;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300">
                <a:solidFill>
                  <a:schemeClr val="lt1"/>
                </a:solidFill>
                <a:latin typeface="Lato Light"/>
                <a:ea typeface="Lato Light"/>
                <a:cs typeface="Lato Light"/>
                <a:sym typeface="Lato Light"/>
              </a:rPr>
              <a:t>4</a:t>
            </a:fld>
            <a:endParaRPr sz="1300">
              <a:solidFill>
                <a:schemeClr val="lt1"/>
              </a:solidFill>
              <a:latin typeface="Lato Light"/>
              <a:ea typeface="Lato Light"/>
              <a:cs typeface="Lato Light"/>
              <a:sym typeface="Lato Light"/>
            </a:endParaRPr>
          </a:p>
        </p:txBody>
      </p:sp>
      <p:sp>
        <p:nvSpPr>
          <p:cNvPr id="112" name="Google Shape;112;p16"/>
          <p:cNvSpPr txBox="1"/>
          <p:nvPr/>
        </p:nvSpPr>
        <p:spPr>
          <a:xfrm>
            <a:off x="178725" y="946850"/>
            <a:ext cx="6534000" cy="34119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Lato Light"/>
              <a:buAutoNum type="arabicPeriod"/>
            </a:pPr>
            <a:r>
              <a:rPr lang="en" sz="2300">
                <a:latin typeface="Lato Light"/>
                <a:ea typeface="Lato Light"/>
                <a:cs typeface="Lato Light"/>
                <a:sym typeface="Lato Light"/>
              </a:rPr>
              <a:t>Agreed on a topic that we all had genuine interest in</a:t>
            </a:r>
            <a:endParaRPr sz="2300">
              <a:latin typeface="Lato Light"/>
              <a:ea typeface="Lato Light"/>
              <a:cs typeface="Lato Light"/>
              <a:sym typeface="Lato Light"/>
            </a:endParaRPr>
          </a:p>
          <a:p>
            <a:pPr marL="457200" lvl="0" indent="-374650" algn="l" rtl="0">
              <a:spcBef>
                <a:spcPts val="0"/>
              </a:spcBef>
              <a:spcAft>
                <a:spcPts val="0"/>
              </a:spcAft>
              <a:buSzPts val="2300"/>
              <a:buFont typeface="Lato Light"/>
              <a:buAutoNum type="arabicPeriod"/>
            </a:pPr>
            <a:r>
              <a:rPr lang="en" sz="2300">
                <a:latin typeface="Lato Light"/>
                <a:ea typeface="Lato Light"/>
                <a:cs typeface="Lato Light"/>
                <a:sym typeface="Lato Light"/>
              </a:rPr>
              <a:t>Sought  a straightforward dataset that catered to our project needs </a:t>
            </a:r>
            <a:endParaRPr sz="2300">
              <a:latin typeface="Lato Light"/>
              <a:ea typeface="Lato Light"/>
              <a:cs typeface="Lato Light"/>
              <a:sym typeface="Lato Light"/>
            </a:endParaRPr>
          </a:p>
          <a:p>
            <a:pPr marL="457200" lvl="0" indent="-374650" algn="l" rtl="0">
              <a:spcBef>
                <a:spcPts val="0"/>
              </a:spcBef>
              <a:spcAft>
                <a:spcPts val="0"/>
              </a:spcAft>
              <a:buSzPts val="2300"/>
              <a:buFont typeface="Lato Light"/>
              <a:buAutoNum type="arabicPeriod"/>
            </a:pPr>
            <a:r>
              <a:rPr lang="en" sz="2300">
                <a:latin typeface="Lato Light"/>
                <a:ea typeface="Lato Light"/>
                <a:cs typeface="Lato Light"/>
                <a:sym typeface="Lato Light"/>
              </a:rPr>
              <a:t>Outlined a </a:t>
            </a:r>
            <a:r>
              <a:rPr lang="en" sz="2300" i="1">
                <a:latin typeface="Lato Light"/>
                <a:ea typeface="Lato Light"/>
                <a:cs typeface="Lato Light"/>
                <a:sym typeface="Lato Light"/>
              </a:rPr>
              <a:t>simple </a:t>
            </a:r>
            <a:r>
              <a:rPr lang="en" sz="2300">
                <a:latin typeface="Lato Light"/>
                <a:ea typeface="Lato Light"/>
                <a:cs typeface="Lato Light"/>
                <a:sym typeface="Lato Light"/>
              </a:rPr>
              <a:t>project plan with room for change</a:t>
            </a:r>
            <a:endParaRPr sz="2300">
              <a:latin typeface="Lato Light"/>
              <a:ea typeface="Lato Light"/>
              <a:cs typeface="Lato Light"/>
              <a:sym typeface="Lato Light"/>
            </a:endParaRPr>
          </a:p>
          <a:p>
            <a:pPr marL="457200" lvl="0" indent="-374650" algn="l" rtl="0">
              <a:spcBef>
                <a:spcPts val="0"/>
              </a:spcBef>
              <a:spcAft>
                <a:spcPts val="0"/>
              </a:spcAft>
              <a:buSzPts val="2300"/>
              <a:buFont typeface="Lato Light"/>
              <a:buAutoNum type="arabicPeriod"/>
            </a:pPr>
            <a:r>
              <a:rPr lang="en" sz="2300">
                <a:latin typeface="Lato Light"/>
                <a:ea typeface="Lato Light"/>
                <a:cs typeface="Lato Light"/>
                <a:sym typeface="Lato Light"/>
              </a:rPr>
              <a:t>Utilized each team member’s strengths</a:t>
            </a:r>
            <a:endParaRPr sz="2300">
              <a:latin typeface="Lato Light"/>
              <a:ea typeface="Lato Light"/>
              <a:cs typeface="Lato Light"/>
              <a:sym typeface="Lato Light"/>
            </a:endParaRPr>
          </a:p>
          <a:p>
            <a:pPr marL="914400" lvl="0" indent="0" algn="l" rtl="0">
              <a:spcBef>
                <a:spcPts val="0"/>
              </a:spcBef>
              <a:spcAft>
                <a:spcPts val="0"/>
              </a:spcAft>
              <a:buNone/>
            </a:pPr>
            <a:endParaRPr sz="1900">
              <a:latin typeface="Lato Light"/>
              <a:ea typeface="Lato Light"/>
              <a:cs typeface="Lato Light"/>
              <a:sym typeface="Lato Light"/>
            </a:endParaRPr>
          </a:p>
        </p:txBody>
      </p:sp>
      <p:pic>
        <p:nvPicPr>
          <p:cNvPr id="113" name="Google Shape;113;p16"/>
          <p:cNvPicPr preferRelativeResize="0"/>
          <p:nvPr/>
        </p:nvPicPr>
        <p:blipFill>
          <a:blip r:embed="rId3">
            <a:alphaModFix/>
          </a:blip>
          <a:stretch>
            <a:fillRect/>
          </a:stretch>
        </p:blipFill>
        <p:spPr>
          <a:xfrm>
            <a:off x="2442987" y="3760425"/>
            <a:ext cx="3029725" cy="12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7"/>
          <p:cNvPicPr preferRelativeResize="0"/>
          <p:nvPr/>
        </p:nvPicPr>
        <p:blipFill rotWithShape="1">
          <a:blip r:embed="rId3">
            <a:alphaModFix/>
          </a:blip>
          <a:srcRect r="5186"/>
          <a:stretch/>
        </p:blipFill>
        <p:spPr>
          <a:xfrm>
            <a:off x="4138450" y="1576475"/>
            <a:ext cx="3463700" cy="2268850"/>
          </a:xfrm>
          <a:prstGeom prst="rect">
            <a:avLst/>
          </a:prstGeom>
          <a:noFill/>
          <a:ln>
            <a:noFill/>
          </a:ln>
        </p:spPr>
      </p:pic>
      <p:sp>
        <p:nvSpPr>
          <p:cNvPr id="119" name="Google Shape;119;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300">
                <a:solidFill>
                  <a:schemeClr val="lt1"/>
                </a:solidFill>
                <a:latin typeface="Lato Light"/>
                <a:ea typeface="Lato Light"/>
                <a:cs typeface="Lato Light"/>
                <a:sym typeface="Lato Light"/>
              </a:rPr>
              <a:t>5</a:t>
            </a:fld>
            <a:endParaRPr sz="1300">
              <a:solidFill>
                <a:schemeClr val="lt1"/>
              </a:solidFill>
              <a:latin typeface="Lato Light"/>
              <a:ea typeface="Lato Light"/>
              <a:cs typeface="Lato Light"/>
              <a:sym typeface="Lato Light"/>
            </a:endParaRPr>
          </a:p>
        </p:txBody>
      </p:sp>
      <p:sp>
        <p:nvSpPr>
          <p:cNvPr id="120" name="Google Shape;120;p17"/>
          <p:cNvSpPr txBox="1"/>
          <p:nvPr/>
        </p:nvSpPr>
        <p:spPr>
          <a:xfrm>
            <a:off x="278975" y="926563"/>
            <a:ext cx="5772900" cy="38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Light"/>
              <a:ea typeface="Lato Light"/>
              <a:cs typeface="Lato Light"/>
              <a:sym typeface="Lato Light"/>
            </a:endParaRPr>
          </a:p>
          <a:p>
            <a:pPr marL="0" lvl="0" indent="0" algn="l" rtl="0">
              <a:lnSpc>
                <a:spcPct val="189000"/>
              </a:lnSpc>
              <a:spcBef>
                <a:spcPts val="0"/>
              </a:spcBef>
              <a:spcAft>
                <a:spcPts val="0"/>
              </a:spcAft>
              <a:buNone/>
            </a:pPr>
            <a:r>
              <a:rPr lang="en">
                <a:solidFill>
                  <a:srgbClr val="2B3E51"/>
                </a:solidFill>
                <a:latin typeface="Lato"/>
                <a:ea typeface="Lato"/>
                <a:cs typeface="Lato"/>
                <a:sym typeface="Lato"/>
              </a:rPr>
              <a:t>This is usually referred to as fine-grained sentiment analysis, and could be used for ratings in a review, for example:</a:t>
            </a:r>
            <a:endParaRPr>
              <a:solidFill>
                <a:srgbClr val="2B3E51"/>
              </a:solidFill>
              <a:latin typeface="Lato"/>
              <a:ea typeface="Lato"/>
              <a:cs typeface="Lato"/>
              <a:sym typeface="Lato"/>
            </a:endParaRPr>
          </a:p>
          <a:p>
            <a:pPr marL="457200" lvl="0" indent="-317500" algn="l" rtl="0">
              <a:lnSpc>
                <a:spcPct val="189000"/>
              </a:lnSpc>
              <a:spcBef>
                <a:spcPts val="1600"/>
              </a:spcBef>
              <a:spcAft>
                <a:spcPts val="0"/>
              </a:spcAft>
              <a:buClr>
                <a:srgbClr val="6AA84F"/>
              </a:buClr>
              <a:buSzPts val="1400"/>
              <a:buFont typeface="Lato"/>
              <a:buChar char="●"/>
            </a:pPr>
            <a:r>
              <a:rPr lang="en" b="1">
                <a:solidFill>
                  <a:srgbClr val="6AA84F"/>
                </a:solidFill>
                <a:latin typeface="Lato"/>
                <a:ea typeface="Lato"/>
                <a:cs typeface="Lato"/>
                <a:sym typeface="Lato"/>
              </a:rPr>
              <a:t>Positive = 6-10 → 1</a:t>
            </a:r>
            <a:endParaRPr b="1">
              <a:solidFill>
                <a:srgbClr val="6AA84F"/>
              </a:solidFill>
              <a:latin typeface="Lato"/>
              <a:ea typeface="Lato"/>
              <a:cs typeface="Lato"/>
              <a:sym typeface="Lato"/>
            </a:endParaRPr>
          </a:p>
          <a:p>
            <a:pPr marL="457200" lvl="0" indent="-317500" algn="l" rtl="0">
              <a:lnSpc>
                <a:spcPct val="189000"/>
              </a:lnSpc>
              <a:spcBef>
                <a:spcPts val="0"/>
              </a:spcBef>
              <a:spcAft>
                <a:spcPts val="0"/>
              </a:spcAft>
              <a:buClr>
                <a:srgbClr val="FF0000"/>
              </a:buClr>
              <a:buSzPts val="1400"/>
              <a:buFont typeface="Lato"/>
              <a:buChar char="●"/>
            </a:pPr>
            <a:r>
              <a:rPr lang="en" b="1">
                <a:solidFill>
                  <a:srgbClr val="FF0000"/>
                </a:solidFill>
                <a:latin typeface="Lato"/>
                <a:ea typeface="Lato"/>
                <a:cs typeface="Lato"/>
                <a:sym typeface="Lato"/>
              </a:rPr>
              <a:t>Negative = 1-5 → 0</a:t>
            </a:r>
            <a:endParaRPr b="1">
              <a:solidFill>
                <a:srgbClr val="FF0000"/>
              </a:solidFill>
              <a:latin typeface="Lato"/>
              <a:ea typeface="Lato"/>
              <a:cs typeface="Lato"/>
              <a:sym typeface="Lato"/>
            </a:endParaRPr>
          </a:p>
          <a:p>
            <a:pPr marL="0" lvl="0" indent="0" algn="l" rtl="0">
              <a:spcBef>
                <a:spcPts val="1900"/>
              </a:spcBef>
              <a:spcAft>
                <a:spcPts val="0"/>
              </a:spcAft>
              <a:buNone/>
            </a:pPr>
            <a:r>
              <a:rPr lang="en">
                <a:latin typeface="Lato Light"/>
                <a:ea typeface="Lato Light"/>
                <a:cs typeface="Lato Light"/>
                <a:sym typeface="Lato Light"/>
              </a:rPr>
              <a:t>This is to improve accuracy. </a:t>
            </a:r>
            <a:endParaRPr>
              <a:latin typeface="Lato Light"/>
              <a:ea typeface="Lato Light"/>
              <a:cs typeface="Lato Light"/>
              <a:sym typeface="Lato Light"/>
            </a:endParaRPr>
          </a:p>
        </p:txBody>
      </p:sp>
      <p:sp>
        <p:nvSpPr>
          <p:cNvPr id="121" name="Google Shape;121;p17"/>
          <p:cNvSpPr txBox="1"/>
          <p:nvPr/>
        </p:nvSpPr>
        <p:spPr>
          <a:xfrm>
            <a:off x="239625" y="250500"/>
            <a:ext cx="5140800" cy="55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Lato"/>
                <a:ea typeface="Lato"/>
                <a:cs typeface="Lato"/>
                <a:sym typeface="Lato"/>
              </a:rPr>
              <a:t>Classifying Ratings</a:t>
            </a:r>
            <a:endParaRPr sz="3000"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243125" y="0"/>
            <a:ext cx="62841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Model Comparisons </a:t>
            </a:r>
            <a:endParaRPr/>
          </a:p>
        </p:txBody>
      </p:sp>
      <p:sp>
        <p:nvSpPr>
          <p:cNvPr id="127" name="Google Shape;127;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8" name="Google Shape;128;p18"/>
          <p:cNvSpPr/>
          <p:nvPr/>
        </p:nvSpPr>
        <p:spPr>
          <a:xfrm>
            <a:off x="129650" y="905825"/>
            <a:ext cx="2307300" cy="41007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508350" y="905825"/>
            <a:ext cx="2307300" cy="41007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887050" y="929900"/>
            <a:ext cx="2307300" cy="41007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txBox="1"/>
          <p:nvPr/>
        </p:nvSpPr>
        <p:spPr>
          <a:xfrm>
            <a:off x="200000" y="929900"/>
            <a:ext cx="2166600" cy="41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Light"/>
                <a:ea typeface="Lato Light"/>
                <a:cs typeface="Lato Light"/>
                <a:sym typeface="Lato Light"/>
              </a:rPr>
              <a:t>Model One - Logistic Regression</a:t>
            </a:r>
            <a:endParaRPr sz="1300">
              <a:latin typeface="Lato Light"/>
              <a:ea typeface="Lato Light"/>
              <a:cs typeface="Lato Light"/>
              <a:sym typeface="Lato Light"/>
            </a:endParaRPr>
          </a:p>
          <a:p>
            <a:pPr marL="0" lvl="0" indent="0" algn="l" rtl="0">
              <a:spcBef>
                <a:spcPts val="0"/>
              </a:spcBef>
              <a:spcAft>
                <a:spcPts val="0"/>
              </a:spcAft>
              <a:buNone/>
            </a:pPr>
            <a:endParaRPr sz="1300">
              <a:latin typeface="Lato Light"/>
              <a:ea typeface="Lato Light"/>
              <a:cs typeface="Lato Light"/>
              <a:sym typeface="Lato Light"/>
            </a:endParaRPr>
          </a:p>
          <a:p>
            <a:pPr marL="457200" lvl="0" indent="-311150" algn="l" rtl="0">
              <a:spcBef>
                <a:spcPts val="0"/>
              </a:spcBef>
              <a:spcAft>
                <a:spcPts val="0"/>
              </a:spcAft>
              <a:buSzPts val="1300"/>
              <a:buFont typeface="Lato Light"/>
              <a:buChar char="-"/>
            </a:pPr>
            <a:r>
              <a:rPr lang="en" sz="1300">
                <a:latin typeface="Lato Light"/>
                <a:ea typeface="Lato Light"/>
                <a:cs typeface="Lato Light"/>
                <a:sym typeface="Lato Light"/>
              </a:rPr>
              <a:t>Used because the outcome can have  two possible types of values. For our purposes the two values are 0 and 1. </a:t>
            </a:r>
            <a:endParaRPr sz="1300">
              <a:latin typeface="Lato Light"/>
              <a:ea typeface="Lato Light"/>
              <a:cs typeface="Lato Light"/>
              <a:sym typeface="Lato Light"/>
            </a:endParaRPr>
          </a:p>
          <a:p>
            <a:pPr marL="457200" lvl="0" indent="-311150" algn="l" rtl="0">
              <a:spcBef>
                <a:spcPts val="0"/>
              </a:spcBef>
              <a:spcAft>
                <a:spcPts val="0"/>
              </a:spcAft>
              <a:buSzPts val="1300"/>
              <a:buFont typeface="Lato Light"/>
              <a:buChar char="-"/>
            </a:pPr>
            <a:r>
              <a:rPr lang="en" sz="1300">
                <a:latin typeface="Lato Light"/>
                <a:ea typeface="Lato Light"/>
                <a:cs typeface="Lato Light"/>
                <a:sym typeface="Lato Light"/>
              </a:rPr>
              <a:t>Besides accuracy, other rates in a confusion matrix can be used to describe the performance by comparing predicted and actual values giving you TP, TN, FN, FP values. </a:t>
            </a:r>
            <a:endParaRPr sz="1300">
              <a:latin typeface="Lato Light"/>
              <a:ea typeface="Lato Light"/>
              <a:cs typeface="Lato Light"/>
              <a:sym typeface="Lato Light"/>
            </a:endParaRPr>
          </a:p>
          <a:p>
            <a:pPr marL="457200" lvl="0" indent="-311150" algn="l" rtl="0">
              <a:spcBef>
                <a:spcPts val="0"/>
              </a:spcBef>
              <a:spcAft>
                <a:spcPts val="0"/>
              </a:spcAft>
              <a:buSzPts val="1300"/>
              <a:buFont typeface="Lato Light"/>
              <a:buChar char="-"/>
            </a:pPr>
            <a:r>
              <a:rPr lang="en" sz="1300">
                <a:latin typeface="Lato Light"/>
                <a:ea typeface="Lato Light"/>
                <a:cs typeface="Lato Light"/>
                <a:sym typeface="Lato Light"/>
              </a:rPr>
              <a:t>Accuracy score: 91%</a:t>
            </a:r>
            <a:endParaRPr sz="1300">
              <a:latin typeface="Lato Light"/>
              <a:ea typeface="Lato Light"/>
              <a:cs typeface="Lato Light"/>
              <a:sym typeface="Lato Light"/>
            </a:endParaRPr>
          </a:p>
        </p:txBody>
      </p:sp>
      <p:sp>
        <p:nvSpPr>
          <p:cNvPr id="132" name="Google Shape;132;p18"/>
          <p:cNvSpPr txBox="1"/>
          <p:nvPr/>
        </p:nvSpPr>
        <p:spPr>
          <a:xfrm>
            <a:off x="2578700" y="929900"/>
            <a:ext cx="2166600" cy="41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Light"/>
                <a:ea typeface="Lato Light"/>
                <a:cs typeface="Lato Light"/>
                <a:sym typeface="Lato Light"/>
              </a:rPr>
              <a:t>Model Two - Naive Bayes</a:t>
            </a:r>
            <a:endParaRPr>
              <a:latin typeface="Lato Light"/>
              <a:ea typeface="Lato Light"/>
              <a:cs typeface="Lato Light"/>
              <a:sym typeface="Lato Light"/>
            </a:endParaRPr>
          </a:p>
          <a:p>
            <a:pPr marL="0" lvl="0" indent="0" algn="l" rtl="0">
              <a:spcBef>
                <a:spcPts val="0"/>
              </a:spcBef>
              <a:spcAft>
                <a:spcPts val="0"/>
              </a:spcAft>
              <a:buNone/>
            </a:pP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Performs well in the case of text analytics problems.</a:t>
            </a: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If  the assumption of independence holds, a Naive Bayes classifier performs better when compared to logistic regression. </a:t>
            </a: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Converges quicker when compared to logistic regression. </a:t>
            </a: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Accuracy score: </a:t>
            </a:r>
            <a:endParaRPr>
              <a:latin typeface="Lato Light"/>
              <a:ea typeface="Lato Light"/>
              <a:cs typeface="Lato Light"/>
              <a:sym typeface="Lato Light"/>
            </a:endParaRPr>
          </a:p>
          <a:p>
            <a:pPr marL="457200" lvl="0" indent="0" algn="l" rtl="0">
              <a:spcBef>
                <a:spcPts val="0"/>
              </a:spcBef>
              <a:spcAft>
                <a:spcPts val="0"/>
              </a:spcAft>
              <a:buNone/>
            </a:pPr>
            <a:r>
              <a:rPr lang="en">
                <a:latin typeface="Lato Light"/>
                <a:ea typeface="Lato Light"/>
                <a:cs typeface="Lato Light"/>
                <a:sym typeface="Lato Light"/>
              </a:rPr>
              <a:t>83%</a:t>
            </a:r>
            <a:endParaRPr>
              <a:latin typeface="Lato Light"/>
              <a:ea typeface="Lato Light"/>
              <a:cs typeface="Lato Light"/>
              <a:sym typeface="Lato Light"/>
            </a:endParaRPr>
          </a:p>
        </p:txBody>
      </p:sp>
      <p:sp>
        <p:nvSpPr>
          <p:cNvPr id="133" name="Google Shape;133;p18"/>
          <p:cNvSpPr txBox="1"/>
          <p:nvPr/>
        </p:nvSpPr>
        <p:spPr>
          <a:xfrm>
            <a:off x="4957400" y="929900"/>
            <a:ext cx="2166600" cy="410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Light"/>
                <a:ea typeface="Lato Light"/>
                <a:cs typeface="Lato Light"/>
                <a:sym typeface="Lato Light"/>
              </a:rPr>
              <a:t>Model Three - Random Forest</a:t>
            </a:r>
            <a:endParaRPr>
              <a:latin typeface="Lato Light"/>
              <a:ea typeface="Lato Light"/>
              <a:cs typeface="Lato Light"/>
              <a:sym typeface="Lato Light"/>
            </a:endParaRPr>
          </a:p>
          <a:p>
            <a:pPr marL="0" lvl="0" indent="0" algn="l" rtl="0">
              <a:spcBef>
                <a:spcPts val="0"/>
              </a:spcBef>
              <a:spcAft>
                <a:spcPts val="0"/>
              </a:spcAft>
              <a:buNone/>
            </a:pP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Performs best with non-linear data. </a:t>
            </a: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Due to the type of data, the accuracy score was lower than that of logistic regression and Naive Bayes</a:t>
            </a:r>
            <a:endParaRPr>
              <a:latin typeface="Lato Light"/>
              <a:ea typeface="Lato Light"/>
              <a:cs typeface="Lato Light"/>
              <a:sym typeface="Lato Light"/>
            </a:endParaRPr>
          </a:p>
          <a:p>
            <a:pPr marL="457200" lvl="0" indent="-317500" algn="l" rtl="0">
              <a:spcBef>
                <a:spcPts val="0"/>
              </a:spcBef>
              <a:spcAft>
                <a:spcPts val="0"/>
              </a:spcAft>
              <a:buSzPts val="1400"/>
              <a:buFont typeface="Lato Light"/>
              <a:buChar char="-"/>
            </a:pPr>
            <a:r>
              <a:rPr lang="en">
                <a:latin typeface="Lato Light"/>
                <a:ea typeface="Lato Light"/>
                <a:cs typeface="Lato Light"/>
                <a:sym typeface="Lato Light"/>
              </a:rPr>
              <a:t>Accuracy score: 72%</a:t>
            </a:r>
            <a:endParaRPr>
              <a:latin typeface="Lato Light"/>
              <a:ea typeface="Lato Light"/>
              <a:cs typeface="Lato Light"/>
              <a:sym typeface="Lato Light"/>
            </a:endParaRPr>
          </a:p>
          <a:p>
            <a:pPr marL="457200" lvl="0" indent="0" algn="l" rtl="0">
              <a:spcBef>
                <a:spcPts val="0"/>
              </a:spcBef>
              <a:spcAft>
                <a:spcPts val="0"/>
              </a:spcAft>
              <a:buNone/>
            </a:pPr>
            <a:endParaRPr>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284250" y="230125"/>
            <a:ext cx="71913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Model Comparisons - Confusion Matrix</a:t>
            </a:r>
            <a:endParaRPr/>
          </a:p>
        </p:txBody>
      </p:sp>
      <p:sp>
        <p:nvSpPr>
          <p:cNvPr id="139" name="Google Shape;139;p19"/>
          <p:cNvSpPr txBox="1">
            <a:spLocks noGrp="1"/>
          </p:cNvSpPr>
          <p:nvPr>
            <p:ph type="body" idx="1"/>
          </p:nvPr>
        </p:nvSpPr>
        <p:spPr>
          <a:xfrm>
            <a:off x="316300" y="1475700"/>
            <a:ext cx="2146800" cy="2960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400" b="1">
                <a:latin typeface="Lato"/>
                <a:ea typeface="Lato"/>
                <a:cs typeface="Lato"/>
                <a:sym typeface="Lato"/>
              </a:rPr>
              <a:t>Naive Bayes</a:t>
            </a:r>
            <a:endParaRPr sz="1400" b="1">
              <a:latin typeface="Lato"/>
              <a:ea typeface="Lato"/>
              <a:cs typeface="Lato"/>
              <a:sym typeface="Lato"/>
            </a:endParaRPr>
          </a:p>
        </p:txBody>
      </p:sp>
      <p:sp>
        <p:nvSpPr>
          <p:cNvPr id="140" name="Google Shape;140;p19"/>
          <p:cNvSpPr txBox="1">
            <a:spLocks noGrp="1"/>
          </p:cNvSpPr>
          <p:nvPr>
            <p:ph type="body" idx="2"/>
          </p:nvPr>
        </p:nvSpPr>
        <p:spPr>
          <a:xfrm>
            <a:off x="3097925" y="1475700"/>
            <a:ext cx="1981500" cy="2960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400" b="1">
                <a:latin typeface="Lato"/>
                <a:ea typeface="Lato"/>
                <a:cs typeface="Lato"/>
                <a:sym typeface="Lato"/>
              </a:rPr>
              <a:t>Logistic Regression</a:t>
            </a:r>
            <a:endParaRPr sz="1400" b="1">
              <a:latin typeface="Lato"/>
              <a:ea typeface="Lato"/>
              <a:cs typeface="Lato"/>
              <a:sym typeface="Lato"/>
            </a:endParaRPr>
          </a:p>
        </p:txBody>
      </p:sp>
      <p:sp>
        <p:nvSpPr>
          <p:cNvPr id="141" name="Google Shape;141;p19"/>
          <p:cNvSpPr txBox="1">
            <a:spLocks noGrp="1"/>
          </p:cNvSpPr>
          <p:nvPr>
            <p:ph type="body" idx="3"/>
          </p:nvPr>
        </p:nvSpPr>
        <p:spPr>
          <a:xfrm>
            <a:off x="5706099" y="1475700"/>
            <a:ext cx="1902600" cy="29601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300" b="1">
                <a:latin typeface="Lato"/>
                <a:ea typeface="Lato"/>
                <a:cs typeface="Lato"/>
                <a:sym typeface="Lato"/>
              </a:rPr>
              <a:t>Random Forest</a:t>
            </a:r>
            <a:endParaRPr sz="1300" b="1">
              <a:latin typeface="Lato"/>
              <a:ea typeface="Lato"/>
              <a:cs typeface="Lato"/>
              <a:sym typeface="Lato"/>
            </a:endParaRPr>
          </a:p>
        </p:txBody>
      </p:sp>
      <p:sp>
        <p:nvSpPr>
          <p:cNvPr id="142" name="Google Shape;142;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43" name="Google Shape;143;p19"/>
          <p:cNvPicPr preferRelativeResize="0"/>
          <p:nvPr/>
        </p:nvPicPr>
        <p:blipFill>
          <a:blip r:embed="rId3">
            <a:alphaModFix/>
          </a:blip>
          <a:stretch>
            <a:fillRect/>
          </a:stretch>
        </p:blipFill>
        <p:spPr>
          <a:xfrm>
            <a:off x="316225" y="1843000"/>
            <a:ext cx="2146951" cy="713232"/>
          </a:xfrm>
          <a:prstGeom prst="rect">
            <a:avLst/>
          </a:prstGeom>
          <a:noFill/>
          <a:ln>
            <a:noFill/>
          </a:ln>
        </p:spPr>
      </p:pic>
      <p:pic>
        <p:nvPicPr>
          <p:cNvPr id="144" name="Google Shape;144;p19"/>
          <p:cNvPicPr preferRelativeResize="0"/>
          <p:nvPr/>
        </p:nvPicPr>
        <p:blipFill>
          <a:blip r:embed="rId4">
            <a:alphaModFix/>
          </a:blip>
          <a:stretch>
            <a:fillRect/>
          </a:stretch>
        </p:blipFill>
        <p:spPr>
          <a:xfrm>
            <a:off x="803373" y="2689225"/>
            <a:ext cx="822960" cy="266350"/>
          </a:xfrm>
          <a:prstGeom prst="rect">
            <a:avLst/>
          </a:prstGeom>
          <a:noFill/>
          <a:ln>
            <a:noFill/>
          </a:ln>
        </p:spPr>
      </p:pic>
      <p:pic>
        <p:nvPicPr>
          <p:cNvPr id="145" name="Google Shape;145;p19"/>
          <p:cNvPicPr preferRelativeResize="0"/>
          <p:nvPr/>
        </p:nvPicPr>
        <p:blipFill>
          <a:blip r:embed="rId5">
            <a:alphaModFix/>
          </a:blip>
          <a:stretch>
            <a:fillRect/>
          </a:stretch>
        </p:blipFill>
        <p:spPr>
          <a:xfrm>
            <a:off x="5582977" y="1844576"/>
            <a:ext cx="2148839" cy="710075"/>
          </a:xfrm>
          <a:prstGeom prst="rect">
            <a:avLst/>
          </a:prstGeom>
          <a:noFill/>
          <a:ln>
            <a:noFill/>
          </a:ln>
        </p:spPr>
      </p:pic>
      <p:pic>
        <p:nvPicPr>
          <p:cNvPr id="146" name="Google Shape;146;p19"/>
          <p:cNvPicPr preferRelativeResize="0"/>
          <p:nvPr/>
        </p:nvPicPr>
        <p:blipFill>
          <a:blip r:embed="rId6">
            <a:alphaModFix/>
          </a:blip>
          <a:stretch>
            <a:fillRect/>
          </a:stretch>
        </p:blipFill>
        <p:spPr>
          <a:xfrm>
            <a:off x="6275547" y="2689225"/>
            <a:ext cx="826803" cy="266350"/>
          </a:xfrm>
          <a:prstGeom prst="rect">
            <a:avLst/>
          </a:prstGeom>
          <a:noFill/>
          <a:ln>
            <a:noFill/>
          </a:ln>
        </p:spPr>
      </p:pic>
      <p:pic>
        <p:nvPicPr>
          <p:cNvPr id="147" name="Google Shape;147;p19"/>
          <p:cNvPicPr preferRelativeResize="0"/>
          <p:nvPr/>
        </p:nvPicPr>
        <p:blipFill>
          <a:blip r:embed="rId7">
            <a:alphaModFix/>
          </a:blip>
          <a:stretch>
            <a:fillRect/>
          </a:stretch>
        </p:blipFill>
        <p:spPr>
          <a:xfrm>
            <a:off x="3015200" y="1844573"/>
            <a:ext cx="2146950" cy="710077"/>
          </a:xfrm>
          <a:prstGeom prst="rect">
            <a:avLst/>
          </a:prstGeom>
          <a:noFill/>
          <a:ln>
            <a:noFill/>
          </a:ln>
        </p:spPr>
      </p:pic>
      <p:pic>
        <p:nvPicPr>
          <p:cNvPr id="148" name="Google Shape;148;p19"/>
          <p:cNvPicPr preferRelativeResize="0"/>
          <p:nvPr/>
        </p:nvPicPr>
        <p:blipFill>
          <a:blip r:embed="rId8">
            <a:alphaModFix/>
          </a:blip>
          <a:stretch>
            <a:fillRect/>
          </a:stretch>
        </p:blipFill>
        <p:spPr>
          <a:xfrm>
            <a:off x="3677200" y="2689813"/>
            <a:ext cx="822960" cy="265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89000" y="484700"/>
            <a:ext cx="3677100" cy="49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Hurdles</a:t>
            </a:r>
            <a:endParaRPr>
              <a:solidFill>
                <a:schemeClr val="dk2"/>
              </a:solidFill>
              <a:latin typeface="Lato"/>
              <a:ea typeface="Lato"/>
              <a:cs typeface="Lato"/>
              <a:sym typeface="Lato"/>
            </a:endParaRPr>
          </a:p>
        </p:txBody>
      </p:sp>
      <p:sp>
        <p:nvSpPr>
          <p:cNvPr id="154" name="Google Shape;154;p20"/>
          <p:cNvSpPr txBox="1">
            <a:spLocks noGrp="1"/>
          </p:cNvSpPr>
          <p:nvPr>
            <p:ph type="body" idx="1"/>
          </p:nvPr>
        </p:nvSpPr>
        <p:spPr>
          <a:xfrm>
            <a:off x="566775" y="1059750"/>
            <a:ext cx="4899600" cy="3513900"/>
          </a:xfrm>
          <a:prstGeom prst="rect">
            <a:avLst/>
          </a:prstGeom>
        </p:spPr>
        <p:txBody>
          <a:bodyPr spcFirstLastPara="1" wrap="square" lIns="0" tIns="0" rIns="0" bIns="0" anchor="t" anchorCtr="0">
            <a:noAutofit/>
          </a:bodyPr>
          <a:lstStyle/>
          <a:p>
            <a:pPr marL="457200" lvl="0" indent="-349250" algn="l" rtl="0">
              <a:spcBef>
                <a:spcPts val="600"/>
              </a:spcBef>
              <a:spcAft>
                <a:spcPts val="0"/>
              </a:spcAft>
              <a:buSzPts val="1900"/>
              <a:buChar char="◦"/>
            </a:pPr>
            <a:r>
              <a:rPr lang="en" sz="1900"/>
              <a:t>Finding data </a:t>
            </a:r>
            <a:endParaRPr sz="1900"/>
          </a:p>
          <a:p>
            <a:pPr marL="457200" lvl="0" indent="-349250" algn="l" rtl="0">
              <a:spcBef>
                <a:spcPts val="0"/>
              </a:spcBef>
              <a:spcAft>
                <a:spcPts val="0"/>
              </a:spcAft>
              <a:buSzPts val="1900"/>
              <a:buChar char="◦"/>
            </a:pPr>
            <a:r>
              <a:rPr lang="en" sz="1900"/>
              <a:t>Picking an accurate model </a:t>
            </a:r>
            <a:endParaRPr sz="1900"/>
          </a:p>
          <a:p>
            <a:pPr marL="457200" lvl="0" indent="-349250" algn="l" rtl="0">
              <a:spcBef>
                <a:spcPts val="0"/>
              </a:spcBef>
              <a:spcAft>
                <a:spcPts val="0"/>
              </a:spcAft>
              <a:buSzPts val="1900"/>
              <a:buChar char="◦"/>
            </a:pPr>
            <a:r>
              <a:rPr lang="en" sz="1900"/>
              <a:t>PySpark</a:t>
            </a:r>
            <a:endParaRPr sz="1900"/>
          </a:p>
          <a:p>
            <a:pPr marL="457200" lvl="0" indent="-349250" algn="l" rtl="0">
              <a:spcBef>
                <a:spcPts val="0"/>
              </a:spcBef>
              <a:spcAft>
                <a:spcPts val="0"/>
              </a:spcAft>
              <a:buSzPts val="1900"/>
              <a:buChar char="◦"/>
            </a:pPr>
            <a:r>
              <a:rPr lang="en" sz="1900"/>
              <a:t>Flask</a:t>
            </a:r>
            <a:endParaRPr sz="1900"/>
          </a:p>
          <a:p>
            <a:pPr marL="457200" lvl="0" indent="-349250" algn="l" rtl="0">
              <a:spcBef>
                <a:spcPts val="0"/>
              </a:spcBef>
              <a:spcAft>
                <a:spcPts val="0"/>
              </a:spcAft>
              <a:buSzPts val="1900"/>
              <a:buChar char="◦"/>
            </a:pPr>
            <a:r>
              <a:rPr lang="en" sz="1900"/>
              <a:t>Styling Visuals with html </a:t>
            </a:r>
            <a:endParaRPr sz="1900"/>
          </a:p>
          <a:p>
            <a:pPr marL="0" lvl="0" indent="0" algn="l" rtl="0">
              <a:spcBef>
                <a:spcPts val="600"/>
              </a:spcBef>
              <a:spcAft>
                <a:spcPts val="0"/>
              </a:spcAft>
              <a:buNone/>
            </a:pPr>
            <a:endParaRPr sz="1900"/>
          </a:p>
          <a:p>
            <a:pPr marL="0" lvl="0" indent="0" algn="l" rtl="0">
              <a:spcBef>
                <a:spcPts val="600"/>
              </a:spcBef>
              <a:spcAft>
                <a:spcPts val="0"/>
              </a:spcAft>
              <a:buNone/>
            </a:pPr>
            <a:endParaRPr sz="1900"/>
          </a:p>
        </p:txBody>
      </p:sp>
      <p:sp>
        <p:nvSpPr>
          <p:cNvPr id="155" name="Google Shape;155;p20"/>
          <p:cNvSpPr txBox="1">
            <a:spLocks noGrp="1"/>
          </p:cNvSpPr>
          <p:nvPr>
            <p:ph type="sldNum" idx="12"/>
          </p:nvPr>
        </p:nvSpPr>
        <p:spPr>
          <a:xfrm>
            <a:off x="8595300" y="474990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z="1300">
                <a:solidFill>
                  <a:schemeClr val="lt1"/>
                </a:solidFill>
                <a:latin typeface="Lato Light"/>
                <a:ea typeface="Lato Light"/>
                <a:cs typeface="Lato Light"/>
                <a:sym typeface="Lato Light"/>
              </a:rPr>
              <a:t>8</a:t>
            </a:fld>
            <a:endParaRPr sz="1300">
              <a:solidFill>
                <a:schemeClr val="lt1"/>
              </a:solidFill>
              <a:latin typeface="Lato Light"/>
              <a:ea typeface="Lato Light"/>
              <a:cs typeface="Lato Light"/>
              <a:sym typeface="Lato Light"/>
            </a:endParaRPr>
          </a:p>
        </p:txBody>
      </p:sp>
      <p:pic>
        <p:nvPicPr>
          <p:cNvPr id="156" name="Google Shape;156;p20"/>
          <p:cNvPicPr preferRelativeResize="0"/>
          <p:nvPr/>
        </p:nvPicPr>
        <p:blipFill>
          <a:blip r:embed="rId3">
            <a:alphaModFix/>
          </a:blip>
          <a:stretch>
            <a:fillRect/>
          </a:stretch>
        </p:blipFill>
        <p:spPr>
          <a:xfrm>
            <a:off x="4920225" y="695663"/>
            <a:ext cx="3513825" cy="351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idx="4294967295"/>
          </p:nvPr>
        </p:nvSpPr>
        <p:spPr>
          <a:xfrm>
            <a:off x="259450" y="250175"/>
            <a:ext cx="5208600" cy="490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dk2"/>
                </a:solidFill>
                <a:latin typeface="Lato"/>
                <a:ea typeface="Lato"/>
                <a:cs typeface="Lato"/>
                <a:sym typeface="Lato"/>
              </a:rPr>
              <a:t>Analysis &amp; Final Thoughts </a:t>
            </a:r>
            <a:endParaRPr>
              <a:solidFill>
                <a:schemeClr val="dk2"/>
              </a:solidFill>
              <a:latin typeface="Lato"/>
              <a:ea typeface="Lato"/>
              <a:cs typeface="Lato"/>
              <a:sym typeface="Lato"/>
            </a:endParaRPr>
          </a:p>
        </p:txBody>
      </p:sp>
      <p:sp>
        <p:nvSpPr>
          <p:cNvPr id="162" name="Google Shape;162;p21"/>
          <p:cNvSpPr txBox="1">
            <a:spLocks noGrp="1"/>
          </p:cNvSpPr>
          <p:nvPr>
            <p:ph type="body" idx="4294967295"/>
          </p:nvPr>
        </p:nvSpPr>
        <p:spPr>
          <a:xfrm>
            <a:off x="495700" y="950700"/>
            <a:ext cx="5022600" cy="3966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300">
              <a:solidFill>
                <a:srgbClr val="434343"/>
              </a:solidFill>
              <a:latin typeface="Lato"/>
              <a:ea typeface="Lato"/>
              <a:cs typeface="Lato"/>
              <a:sym typeface="Lato"/>
            </a:endParaRPr>
          </a:p>
          <a:p>
            <a:pPr marL="457200" lvl="0" indent="-311150" algn="l" rtl="0">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Understanding people’s emotions is essential for businesses since customers express their thoughts and feelings more openly than ever before. </a:t>
            </a:r>
            <a:endParaRPr sz="1300">
              <a:solidFill>
                <a:srgbClr val="434343"/>
              </a:solidFill>
              <a:latin typeface="Lato"/>
              <a:ea typeface="Lato"/>
              <a:cs typeface="Lato"/>
              <a:sym typeface="Lato"/>
            </a:endParaRPr>
          </a:p>
          <a:p>
            <a:pPr marL="457200" lvl="0" indent="-311150" algn="l" rtl="0">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Brands to listen attentively to their customers and tailor their services to market demand. </a:t>
            </a:r>
            <a:endParaRPr sz="1300">
              <a:solidFill>
                <a:srgbClr val="434343"/>
              </a:solidFill>
              <a:latin typeface="Lato"/>
              <a:ea typeface="Lato"/>
              <a:cs typeface="Lato"/>
              <a:sym typeface="Lato"/>
            </a:endParaRPr>
          </a:p>
          <a:p>
            <a:pPr marL="457200" lvl="0" indent="-311150" algn="l" rtl="0">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Making sense of unstructured data.</a:t>
            </a:r>
            <a:endParaRPr sz="1300">
              <a:solidFill>
                <a:srgbClr val="434343"/>
              </a:solidFill>
              <a:latin typeface="Lato"/>
              <a:ea typeface="Lato"/>
              <a:cs typeface="Lato"/>
              <a:sym typeface="Lato"/>
            </a:endParaRPr>
          </a:p>
          <a:p>
            <a:pPr marL="457200" lvl="0" indent="-311150" algn="l" rtl="0">
              <a:lnSpc>
                <a:spcPct val="100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Adding a stemmer or lemmanizer to the pipeline.</a:t>
            </a:r>
            <a:endParaRPr sz="1300">
              <a:solidFill>
                <a:srgbClr val="434343"/>
              </a:solidFill>
              <a:latin typeface="Lato"/>
              <a:ea typeface="Lato"/>
              <a:cs typeface="Lato"/>
              <a:sym typeface="Lato"/>
            </a:endParaRPr>
          </a:p>
          <a:p>
            <a:pPr marL="457200" marR="279400" lvl="0" indent="-311150" algn="l" rtl="0">
              <a:lnSpc>
                <a:spcPct val="115000"/>
              </a:lnSpc>
              <a:spcBef>
                <a:spcPts val="0"/>
              </a:spcBef>
              <a:spcAft>
                <a:spcPts val="0"/>
              </a:spcAft>
              <a:buClr>
                <a:srgbClr val="434343"/>
              </a:buClr>
              <a:buSzPts val="1300"/>
              <a:buFont typeface="Lato"/>
              <a:buChar char="◦"/>
            </a:pPr>
            <a:r>
              <a:rPr lang="en" sz="1300">
                <a:solidFill>
                  <a:srgbClr val="434343"/>
                </a:solidFill>
                <a:latin typeface="Lato"/>
                <a:ea typeface="Lato"/>
                <a:cs typeface="Lato"/>
                <a:sym typeface="Lato"/>
              </a:rPr>
              <a:t>Removing neutral reviews. Then re-run the sentiment analysis on the polar sentences. This will give a more accurate sentiment score.</a:t>
            </a:r>
            <a:endParaRPr sz="1300">
              <a:solidFill>
                <a:srgbClr val="434343"/>
              </a:solidFill>
              <a:latin typeface="Lato"/>
              <a:ea typeface="Lato"/>
              <a:cs typeface="Lato"/>
              <a:sym typeface="Lato"/>
            </a:endParaRPr>
          </a:p>
          <a:p>
            <a:pPr marL="457200" lvl="0" indent="0" algn="l" rtl="0">
              <a:lnSpc>
                <a:spcPct val="100000"/>
              </a:lnSpc>
              <a:spcBef>
                <a:spcPts val="2700"/>
              </a:spcBef>
              <a:spcAft>
                <a:spcPts val="0"/>
              </a:spcAft>
              <a:buNone/>
            </a:pPr>
            <a:endParaRPr sz="1700">
              <a:solidFill>
                <a:srgbClr val="434343"/>
              </a:solidFill>
              <a:latin typeface="Open Sans"/>
              <a:ea typeface="Open Sans"/>
              <a:cs typeface="Open Sans"/>
              <a:sym typeface="Open Sans"/>
            </a:endParaRPr>
          </a:p>
        </p:txBody>
      </p:sp>
      <p:sp>
        <p:nvSpPr>
          <p:cNvPr id="163" name="Google Shape;16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64" name="Google Shape;164;p21"/>
          <p:cNvPicPr preferRelativeResize="0"/>
          <p:nvPr/>
        </p:nvPicPr>
        <p:blipFill>
          <a:blip r:embed="rId3">
            <a:alphaModFix/>
          </a:blip>
          <a:stretch>
            <a:fillRect/>
          </a:stretch>
        </p:blipFill>
        <p:spPr>
          <a:xfrm>
            <a:off x="6097475" y="1397375"/>
            <a:ext cx="2811225" cy="1336625"/>
          </a:xfrm>
          <a:prstGeom prst="rect">
            <a:avLst/>
          </a:prstGeom>
          <a:noFill/>
          <a:ln>
            <a:noFill/>
          </a:ln>
        </p:spPr>
      </p:pic>
    </p:spTree>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704</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Lato</vt:lpstr>
      <vt:lpstr>Lexend Deca</vt:lpstr>
      <vt:lpstr>Open Sans</vt:lpstr>
      <vt:lpstr>Lato Black</vt:lpstr>
      <vt:lpstr>Raleway Thin</vt:lpstr>
      <vt:lpstr>Arial</vt:lpstr>
      <vt:lpstr>Lato Light</vt:lpstr>
      <vt:lpstr>Silvia template</vt:lpstr>
      <vt:lpstr>Sentiment Analysis of Drug Reviews  Kefan Li, Anjelica Ramsey, Sanjaye Thomas, Eline Van Eldere, Kenny Wu </vt:lpstr>
      <vt:lpstr>PowerPoint Presentation</vt:lpstr>
      <vt:lpstr>Sentiment Analysis </vt:lpstr>
      <vt:lpstr>Our methods</vt:lpstr>
      <vt:lpstr>PowerPoint Presentation</vt:lpstr>
      <vt:lpstr>Model Comparisons </vt:lpstr>
      <vt:lpstr>Model Comparisons - Confusion Matrix</vt:lpstr>
      <vt:lpstr>Hurdles</vt:lpstr>
      <vt:lpstr>Analysis &amp; Final Thoughts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Drug Reviews  Kefan Li, Anjelica Ramsey, Sanjaye Thomas, Eline Van Eldere, Kenny Wu </dc:title>
  <cp:lastModifiedBy>Kefan Li</cp:lastModifiedBy>
  <cp:revision>5</cp:revision>
  <dcterms:modified xsi:type="dcterms:W3CDTF">2020-10-24T15:48:26Z</dcterms:modified>
</cp:coreProperties>
</file>