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6" r:id="rId9"/>
    <p:sldId id="263" r:id="rId10"/>
    <p:sldId id="267" r:id="rId11"/>
    <p:sldId id="264" r:id="rId12"/>
    <p:sldId id="268"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2BEF1A7-C401-463E-ACAB-DED23CF19DF5}" type="datetimeFigureOut">
              <a:rPr lang="en-IN" smtClean="0"/>
              <a:t>31-03-2024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E8E1A7E-D6A0-4109-AE2C-3D46E6DFEE9D}" type="slidenum">
              <a:rPr lang="en-IN" smtClean="0"/>
              <a:t>‹#›</a:t>
            </a:fld>
            <a:endParaRPr lang="en-IN"/>
          </a:p>
        </p:txBody>
      </p:sp>
    </p:spTree>
    <p:extLst>
      <p:ext uri="{BB962C8B-B14F-4D97-AF65-F5344CB8AC3E}">
        <p14:creationId xmlns:p14="http://schemas.microsoft.com/office/powerpoint/2010/main" val="191189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8E1A7E-D6A0-4109-AE2C-3D46E6DFEE9D}" type="slidenum">
              <a:rPr lang="en-IN" smtClean="0"/>
              <a:t>9</a:t>
            </a:fld>
            <a:endParaRPr lang="en-IN"/>
          </a:p>
        </p:txBody>
      </p:sp>
    </p:spTree>
    <p:extLst>
      <p:ext uri="{BB962C8B-B14F-4D97-AF65-F5344CB8AC3E}">
        <p14:creationId xmlns:p14="http://schemas.microsoft.com/office/powerpoint/2010/main" val="2856578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8E1A7E-D6A0-4109-AE2C-3D46E6DFEE9D}" type="slidenum">
              <a:rPr lang="en-IN" smtClean="0"/>
              <a:t>13</a:t>
            </a:fld>
            <a:endParaRPr lang="en-IN"/>
          </a:p>
        </p:txBody>
      </p:sp>
    </p:spTree>
    <p:extLst>
      <p:ext uri="{BB962C8B-B14F-4D97-AF65-F5344CB8AC3E}">
        <p14:creationId xmlns:p14="http://schemas.microsoft.com/office/powerpoint/2010/main" val="188984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ab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8234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a:latin typeface="Trebuchet MS"/>
                <a:cs typeface="Trebuchet MS"/>
              </a:rPr>
              <a:t>P.SanjayKumar</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F9EAC7-8F5D-9892-C1CC-A09524DA31AD}"/>
              </a:ext>
            </a:extLst>
          </p:cNvPr>
          <p:cNvSpPr txBox="1"/>
          <p:nvPr/>
        </p:nvSpPr>
        <p:spPr>
          <a:xfrm>
            <a:off x="457200" y="1"/>
            <a:ext cx="8839200" cy="6863417"/>
          </a:xfrm>
          <a:prstGeom prst="rect">
            <a:avLst/>
          </a:prstGeom>
          <a:noFill/>
        </p:spPr>
        <p:txBody>
          <a:bodyPr wrap="square">
            <a:spAutoFit/>
          </a:bodyPr>
          <a:lstStyle/>
          <a:p>
            <a:pPr>
              <a:spcBef>
                <a:spcPts val="5"/>
              </a:spcBef>
            </a:pPr>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3).</a:t>
            </a:r>
            <a:r>
              <a:rPr lang="en-US" sz="425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 </a:t>
            </a:r>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The VAE model incorporates variational inference to learn a probabilistic latent </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pPr>
              <a:spcBef>
                <a:spcPts val="5"/>
              </a:spcBef>
            </a:pPr>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space representation of the input images. This enables the model to capture </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pPr>
              <a:spcBef>
                <a:spcPts val="5"/>
              </a:spcBef>
            </a:pPr>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uncertainty in the data distribution, leading to more robust and flexible image </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pPr>
              <a:spcBef>
                <a:spcPts val="5"/>
              </a:spcBef>
            </a:pPr>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generation.</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1" dirty="0">
                <a:effectLst/>
                <a:latin typeface="Trebuchet MS" panose="020B0603020202020204" pitchFamily="34" charset="0"/>
                <a:ea typeface="Trebuchet MS" panose="020B0603020202020204" pitchFamily="34" charset="0"/>
                <a:cs typeface="Trebuchet MS" panose="020B0603020202020204" pitchFamily="34" charset="0"/>
              </a:rPr>
              <a:t> </a:t>
            </a:r>
            <a:endParaRPr lang="en-IN" sz="4250" b="1" dirty="0">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4).</a:t>
            </a:r>
            <a:r>
              <a:rPr lang="en-US" sz="1800" b="1" dirty="0">
                <a:solidFill>
                  <a:srgbClr val="0D0D0D"/>
                </a:solidFill>
                <a:effectLst/>
                <a:latin typeface="Segoe UI" panose="020B0502040204020203" pitchFamily="34" charset="0"/>
                <a:ea typeface="Trebuchet MS" panose="020B0603020202020204" pitchFamily="34" charset="0"/>
                <a:cs typeface="Trebuchet MS" panose="020B0603020202020204" pitchFamily="34" charset="0"/>
              </a:rPr>
              <a:t> </a:t>
            </a:r>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The loss function used for training the VAE model combines reconstruction loss (MSE) and KL divergence loss. This combination ensures that the model learns both to reconstruct input images accurately and to match the learned latent space distribution to a predefined prior distribution.</a:t>
            </a:r>
            <a:endParaRPr lang="en-IN" sz="4250" b="1" dirty="0">
              <a:latin typeface="Trebuchet MS" panose="020B0603020202020204" pitchFamily="34" charset="0"/>
              <a:ea typeface="Trebuchet MS" panose="020B0603020202020204" pitchFamily="34" charset="0"/>
              <a:cs typeface="Segoe UI" panose="020B0502040204020203" pitchFamily="34" charset="0"/>
            </a:endParaRPr>
          </a:p>
          <a:p>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5).</a:t>
            </a:r>
            <a:r>
              <a:rPr lang="en-US" sz="425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 </a:t>
            </a:r>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The code provides functionality to visualize the generated images during training. This allows for qualitative assessment of the generated outputs and monitoring of the model's learning progress.</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 6).</a:t>
            </a:r>
            <a:r>
              <a:rPr lang="en-US" sz="425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 </a:t>
            </a:r>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The trained VAE model has the potential to generate realistic images of objects and scenes, which can be valuable for various applications such as data augmentation, image synthesis, and creative content generation.</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 </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7).</a:t>
            </a:r>
            <a:r>
              <a:rPr lang="en-US" sz="425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 </a:t>
            </a:r>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The implementation of a VAE model for image generation on the CIFAR-10 dataset showcases advanced deep learning techniques and has the potential to yield impressive results in generating diverse and realistic images</a:t>
            </a:r>
            <a:r>
              <a:rPr lang="en-US" sz="1800" b="1" dirty="0">
                <a:solidFill>
                  <a:srgbClr val="0D0D0D"/>
                </a:solidFill>
                <a:effectLst/>
                <a:latin typeface="Segoe UI" panose="020B0502040204020203" pitchFamily="34" charset="0"/>
                <a:ea typeface="Trebuchet MS" panose="020B0603020202020204" pitchFamily="34" charset="0"/>
                <a:cs typeface="Trebuchet MS" panose="020B0603020202020204" pitchFamily="34" charset="0"/>
              </a:rPr>
              <a:t>.</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extLst>
      <p:ext uri="{BB962C8B-B14F-4D97-AF65-F5344CB8AC3E}">
        <p14:creationId xmlns:p14="http://schemas.microsoft.com/office/powerpoint/2010/main" val="347452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Rectangle 2">
            <a:extLst>
              <a:ext uri="{FF2B5EF4-FFF2-40B4-BE49-F238E27FC236}">
                <a16:creationId xmlns:a16="http://schemas.microsoft.com/office/drawing/2014/main" id="{1B8FA5B5-8435-6E87-0A78-25E37A236A4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1">
            <a:extLst>
              <a:ext uri="{FF2B5EF4-FFF2-40B4-BE49-F238E27FC236}">
                <a16:creationId xmlns:a16="http://schemas.microsoft.com/office/drawing/2014/main" id="{C2488D8F-AD4A-F7E2-3CBD-F6A4C074715A}"/>
              </a:ext>
            </a:extLst>
          </p:cNvPr>
          <p:cNvSpPr>
            <a:spLocks noChangeArrowheads="1"/>
          </p:cNvSpPr>
          <p:nvPr/>
        </p:nvSpPr>
        <p:spPr bwMode="auto">
          <a:xfrm>
            <a:off x="6696075" y="822325"/>
            <a:ext cx="314325" cy="323850"/>
          </a:xfrm>
          <a:prstGeom prst="rect">
            <a:avLst/>
          </a:prstGeom>
          <a:solidFill>
            <a:srgbClr val="2D83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Rectangle 3">
            <a:extLst>
              <a:ext uri="{FF2B5EF4-FFF2-40B4-BE49-F238E27FC236}">
                <a16:creationId xmlns:a16="http://schemas.microsoft.com/office/drawing/2014/main" id="{26D518DD-DB92-70D2-0A5C-A947CCB51329}"/>
              </a:ext>
            </a:extLst>
          </p:cNvPr>
          <p:cNvSpPr>
            <a:spLocks noChangeArrowheads="1"/>
          </p:cNvSpPr>
          <p:nvPr/>
        </p:nvSpPr>
        <p:spPr bwMode="auto">
          <a:xfrm>
            <a:off x="457200" y="1249277"/>
            <a:ext cx="8715377"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rebuchet MS" panose="020B0603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rebuchet MS" panose="020B0603020202020204" pitchFamily="34" charset="0"/>
              </a:rPr>
              <a:t>The models used here like,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1).</a:t>
            </a:r>
            <a:r>
              <a:rPr kumimoji="0" lang="en-US" altLang="en-US" sz="1200" b="1" i="0" u="none" strike="noStrike" cap="none" normalizeH="0" baseline="0" dirty="0">
                <a:ln>
                  <a:noFill/>
                </a:ln>
                <a:solidFill>
                  <a:srgbClr val="0D0D0D"/>
                </a:solidFill>
                <a:effectLst/>
                <a:latin typeface="Segoe UI" panose="020B0502040204020203" pitchFamily="34" charset="0"/>
                <a:ea typeface="Times New Roman" panose="02020603050405020304" pitchFamily="18" charset="0"/>
                <a:cs typeface="Segoe UI" panose="020B0502040204020203" pitchFamily="34" charset="0"/>
              </a:rPr>
              <a:t> </a:t>
            </a:r>
            <a:r>
              <a:rPr kumimoji="0" lang="en-US" altLang="en-US" sz="1800" b="1" i="0" u="none" strike="noStrike" cap="none" normalizeH="0" baseline="0" dirty="0">
                <a:ln>
                  <a:noFill/>
                </a:ln>
                <a:solidFill>
                  <a:srgbClr val="0D0D0D"/>
                </a:solidFill>
                <a:effectLst/>
                <a:latin typeface="Trebuchet MS" panose="020B0603020202020204" pitchFamily="34" charset="0"/>
                <a:ea typeface="Times New Roman" panose="02020603050405020304" pitchFamily="18" charset="0"/>
                <a:cs typeface="Segoe UI" panose="020B0502040204020203" pitchFamily="34" charset="0"/>
              </a:rPr>
              <a:t>Encoder Model</a:t>
            </a:r>
            <a:r>
              <a:rPr kumimoji="0" lang="en-US" altLang="en-US" sz="1800" b="0" i="0" u="none" strike="noStrike" cap="none" normalizeH="0" baseline="0" dirty="0">
                <a:ln>
                  <a:noFill/>
                </a:ln>
                <a:solidFill>
                  <a:srgbClr val="0D0D0D"/>
                </a:solidFill>
                <a:effectLst/>
                <a:latin typeface="Trebuchet MS" panose="020B0603020202020204" pitchFamily="34" charset="0"/>
                <a:ea typeface="Times New Roman" panose="02020603050405020304" pitchFamily="18" charset="0"/>
                <a:cs typeface="Segoe UI" panose="020B0502040204020203"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Arial" panose="020B0604020202020204" pitchFamily="34" charset="0"/>
                <a:ea typeface="Times New Roman" panose="02020603050405020304" pitchFamily="18" charset="0"/>
                <a:cs typeface="Segoe UI" panose="020B0502040204020203" pitchFamily="34" charset="0"/>
              </a:rPr>
              <a:t>The encoder model is responsible for mapping input images to a low-dimensional latent space representation.</a:t>
            </a:r>
            <a:endParaRPr kumimoji="0" lang="en-US" altLang="en-US" sz="11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Arial" panose="020B0604020202020204" pitchFamily="34" charset="0"/>
                <a:ea typeface="Times New Roman" panose="02020603050405020304" pitchFamily="18" charset="0"/>
                <a:cs typeface="Segoe UI" panose="020B0502040204020203" pitchFamily="34" charset="0"/>
              </a:rPr>
              <a:t>It typically consists of convolutional layers followed by flattening and dense layers.</a:t>
            </a:r>
            <a:endParaRPr kumimoji="0" lang="en-US" altLang="en-US" sz="11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Arial" panose="020B0604020202020204" pitchFamily="34" charset="0"/>
                <a:ea typeface="Times New Roman" panose="02020603050405020304" pitchFamily="18" charset="0"/>
                <a:cs typeface="Segoe UI" panose="020B0502040204020203" pitchFamily="34" charset="0"/>
              </a:rPr>
              <a:t>In the provided code, the encoder model is constructed using convolutional layers to extract features from the input images.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2).</a:t>
            </a:r>
            <a:r>
              <a:rPr kumimoji="0" lang="en-US" altLang="en-US" sz="1800" b="1" i="0" u="none" strike="noStrike" cap="none" normalizeH="0" baseline="0" dirty="0">
                <a:ln>
                  <a:noFill/>
                </a:ln>
                <a:solidFill>
                  <a:srgbClr val="0D0D0D"/>
                </a:solidFill>
                <a:effectLst/>
                <a:latin typeface="Segoe UI" panose="020B0502040204020203" pitchFamily="34" charset="0"/>
                <a:ea typeface="Times New Roman" panose="02020603050405020304" pitchFamily="18" charset="0"/>
                <a:cs typeface="Segoe UI" panose="020B0502040204020203" pitchFamily="34" charset="0"/>
              </a:rPr>
              <a:t> </a:t>
            </a:r>
            <a:r>
              <a:rPr kumimoji="0" lang="en-US" altLang="en-US" sz="1800" b="1" i="0" u="none" strike="noStrike" cap="none" normalizeH="0" baseline="0" dirty="0">
                <a:ln>
                  <a:noFill/>
                </a:ln>
                <a:solidFill>
                  <a:srgbClr val="0D0D0D"/>
                </a:solidFill>
                <a:effectLst/>
                <a:latin typeface="Trebuchet MS" panose="020B0603020202020204" pitchFamily="34" charset="0"/>
                <a:ea typeface="Times New Roman" panose="02020603050405020304" pitchFamily="18" charset="0"/>
                <a:cs typeface="Segoe UI" panose="020B0502040204020203" pitchFamily="34" charset="0"/>
              </a:rPr>
              <a:t>Decoder Model</a:t>
            </a:r>
            <a:r>
              <a:rPr kumimoji="0" lang="en-US" altLang="en-US" sz="1800" b="0" i="0" u="none" strike="noStrike" cap="none" normalizeH="0" baseline="0" dirty="0">
                <a:ln>
                  <a:noFill/>
                </a:ln>
                <a:solidFill>
                  <a:srgbClr val="0D0D0D"/>
                </a:solidFill>
                <a:effectLst/>
                <a:latin typeface="Trebuchet MS" panose="020B0603020202020204" pitchFamily="34" charset="0"/>
                <a:ea typeface="Times New Roman" panose="02020603050405020304" pitchFamily="18" charset="0"/>
                <a:cs typeface="Segoe UI" panose="020B0502040204020203"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Arial" panose="020B0604020202020204" pitchFamily="34" charset="0"/>
                <a:ea typeface="Times New Roman" panose="02020603050405020304" pitchFamily="18" charset="0"/>
                <a:cs typeface="Segoe UI" panose="020B0502040204020203" pitchFamily="34" charset="0"/>
              </a:rPr>
              <a:t>The decoder model reconstructs images from samples drawn from the latent space representation.</a:t>
            </a:r>
            <a:endParaRPr kumimoji="0" lang="en-US" altLang="en-US" sz="11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Arial" panose="020B0604020202020204" pitchFamily="34" charset="0"/>
                <a:ea typeface="Times New Roman" panose="02020603050405020304" pitchFamily="18" charset="0"/>
                <a:cs typeface="Segoe UI" panose="020B0502040204020203" pitchFamily="34" charset="0"/>
              </a:rPr>
              <a:t>It mirrors the architecture of the encoder model in reverse, gradually </a:t>
            </a:r>
            <a:r>
              <a:rPr kumimoji="0" lang="en-US" altLang="en-US" sz="1800" b="0" i="0" u="none" strike="noStrike" cap="none" normalizeH="0" baseline="0" dirty="0" err="1">
                <a:ln>
                  <a:noFill/>
                </a:ln>
                <a:solidFill>
                  <a:srgbClr val="0D0D0D"/>
                </a:solidFill>
                <a:effectLst/>
                <a:latin typeface="Arial" panose="020B0604020202020204" pitchFamily="34" charset="0"/>
                <a:ea typeface="Times New Roman" panose="02020603050405020304" pitchFamily="18" charset="0"/>
                <a:cs typeface="Segoe UI" panose="020B0502040204020203" pitchFamily="34" charset="0"/>
              </a:rPr>
              <a:t>upsampling</a:t>
            </a:r>
            <a:r>
              <a:rPr kumimoji="0" lang="en-US" altLang="en-US" sz="1800" b="0" i="0" u="none" strike="noStrike" cap="none" normalizeH="0" baseline="0" dirty="0">
                <a:ln>
                  <a:noFill/>
                </a:ln>
                <a:solidFill>
                  <a:srgbClr val="0D0D0D"/>
                </a:solidFill>
                <a:effectLst/>
                <a:latin typeface="Arial" panose="020B0604020202020204" pitchFamily="34" charset="0"/>
                <a:ea typeface="Times New Roman" panose="02020603050405020304" pitchFamily="18" charset="0"/>
                <a:cs typeface="Segoe UI" panose="020B0502040204020203" pitchFamily="34" charset="0"/>
              </a:rPr>
              <a:t> the feature maps to generate the final image output.</a:t>
            </a:r>
            <a:endParaRPr kumimoji="0" lang="en-US" altLang="en-US" sz="11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Arial" panose="020B0604020202020204" pitchFamily="34" charset="0"/>
                <a:ea typeface="Times New Roman" panose="02020603050405020304" pitchFamily="18" charset="0"/>
                <a:cs typeface="Segoe UI" panose="020B0502040204020203" pitchFamily="34" charset="0"/>
              </a:rPr>
              <a:t>In the code, the decoder model is constructed using dense layers followed by reshaping and transposed convolutional layers.</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285E15-E377-0C9C-6B30-8A8375EA636D}"/>
              </a:ext>
            </a:extLst>
          </p:cNvPr>
          <p:cNvSpPr>
            <a:spLocks noChangeArrowheads="1"/>
          </p:cNvSpPr>
          <p:nvPr/>
        </p:nvSpPr>
        <p:spPr bwMode="auto">
          <a:xfrm>
            <a:off x="914400" y="1524000"/>
            <a:ext cx="8305800"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tabLst>
                <a:tab pos="3997325" algn="l"/>
                <a:tab pos="5518150" algn="ctr"/>
              </a:tabLst>
              <a:defRPr>
                <a:solidFill>
                  <a:schemeClr val="tx1"/>
                </a:solidFill>
                <a:latin typeface="Arial" panose="020B0604020202020204" pitchFamily="34" charset="0"/>
              </a:defRPr>
            </a:lvl1pPr>
            <a:lvl2pPr marL="457200" algn="l" rtl="0" eaLnBrk="0" fontAlgn="base" hangingPunct="0">
              <a:spcBef>
                <a:spcPct val="0"/>
              </a:spcBef>
              <a:spcAft>
                <a:spcPct val="0"/>
              </a:spcAft>
              <a:tabLst>
                <a:tab pos="3997325" algn="l"/>
                <a:tab pos="5518150" algn="ctr"/>
              </a:tabLst>
              <a:defRPr>
                <a:solidFill>
                  <a:schemeClr val="tx1"/>
                </a:solidFill>
                <a:latin typeface="Arial" panose="020B0604020202020204" pitchFamily="34" charset="0"/>
              </a:defRPr>
            </a:lvl2pPr>
            <a:lvl3pPr marL="914400" algn="l" rtl="0" eaLnBrk="0" fontAlgn="base" hangingPunct="0">
              <a:spcBef>
                <a:spcPct val="0"/>
              </a:spcBef>
              <a:spcAft>
                <a:spcPct val="0"/>
              </a:spcAft>
              <a:tabLst>
                <a:tab pos="3997325" algn="l"/>
                <a:tab pos="5518150" algn="ctr"/>
              </a:tabLst>
              <a:defRPr>
                <a:solidFill>
                  <a:schemeClr val="tx1"/>
                </a:solidFill>
                <a:latin typeface="Arial" panose="020B0604020202020204" pitchFamily="34" charset="0"/>
              </a:defRPr>
            </a:lvl3pPr>
            <a:lvl4pPr marL="1371600" algn="l" rtl="0" eaLnBrk="0" fontAlgn="base" hangingPunct="0">
              <a:spcBef>
                <a:spcPct val="0"/>
              </a:spcBef>
              <a:spcAft>
                <a:spcPct val="0"/>
              </a:spcAft>
              <a:tabLst>
                <a:tab pos="3997325" algn="l"/>
                <a:tab pos="5518150" algn="ctr"/>
              </a:tabLst>
              <a:defRPr>
                <a:solidFill>
                  <a:schemeClr val="tx1"/>
                </a:solidFill>
                <a:latin typeface="Arial" panose="020B0604020202020204" pitchFamily="34" charset="0"/>
              </a:defRPr>
            </a:lvl4pPr>
            <a:lvl5pPr marL="1828800" algn="l" rtl="0" eaLnBrk="0" fontAlgn="base" hangingPunct="0">
              <a:spcBef>
                <a:spcPct val="0"/>
              </a:spcBef>
              <a:spcAft>
                <a:spcPct val="0"/>
              </a:spcAft>
              <a:tabLst>
                <a:tab pos="3997325" algn="l"/>
                <a:tab pos="5518150" algn="ctr"/>
              </a:tabLst>
              <a:defRPr>
                <a:solidFill>
                  <a:schemeClr val="tx1"/>
                </a:solidFill>
                <a:latin typeface="Arial" panose="020B0604020202020204" pitchFamily="34" charset="0"/>
              </a:defRPr>
            </a:lvl5pPr>
            <a:lvl6pPr marL="2286000" algn="l" rtl="0" eaLnBrk="0" fontAlgn="base" hangingPunct="0">
              <a:spcBef>
                <a:spcPct val="0"/>
              </a:spcBef>
              <a:spcAft>
                <a:spcPct val="0"/>
              </a:spcAft>
              <a:tabLst>
                <a:tab pos="3997325" algn="l"/>
                <a:tab pos="5518150" algn="ctr"/>
              </a:tabLst>
              <a:defRPr>
                <a:solidFill>
                  <a:schemeClr val="tx1"/>
                </a:solidFill>
                <a:latin typeface="Arial" panose="020B0604020202020204" pitchFamily="34" charset="0"/>
              </a:defRPr>
            </a:lvl6pPr>
            <a:lvl7pPr marL="2743200" algn="l" rtl="0" eaLnBrk="0" fontAlgn="base" hangingPunct="0">
              <a:spcBef>
                <a:spcPct val="0"/>
              </a:spcBef>
              <a:spcAft>
                <a:spcPct val="0"/>
              </a:spcAft>
              <a:tabLst>
                <a:tab pos="3997325" algn="l"/>
                <a:tab pos="5518150" algn="ctr"/>
              </a:tabLst>
              <a:defRPr>
                <a:solidFill>
                  <a:schemeClr val="tx1"/>
                </a:solidFill>
                <a:latin typeface="Arial" panose="020B0604020202020204" pitchFamily="34" charset="0"/>
              </a:defRPr>
            </a:lvl7pPr>
            <a:lvl8pPr marL="3200400" algn="l" rtl="0" eaLnBrk="0" fontAlgn="base" hangingPunct="0">
              <a:spcBef>
                <a:spcPct val="0"/>
              </a:spcBef>
              <a:spcAft>
                <a:spcPct val="0"/>
              </a:spcAft>
              <a:tabLst>
                <a:tab pos="3997325" algn="l"/>
                <a:tab pos="5518150" algn="ctr"/>
              </a:tabLst>
              <a:defRPr>
                <a:solidFill>
                  <a:schemeClr val="tx1"/>
                </a:solidFill>
                <a:latin typeface="Arial" panose="020B0604020202020204" pitchFamily="34" charset="0"/>
              </a:defRPr>
            </a:lvl8pPr>
            <a:lvl9pPr marL="3657600" algn="l" rtl="0" eaLnBrk="0" fontAlgn="base" hangingPunct="0">
              <a:spcBef>
                <a:spcPct val="0"/>
              </a:spcBef>
              <a:spcAft>
                <a:spcPct val="0"/>
              </a:spcAft>
              <a:tabLst>
                <a:tab pos="3997325" algn="l"/>
                <a:tab pos="551815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997325" algn="l"/>
                <a:tab pos="5518150" algn="ctr"/>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3).</a:t>
            </a:r>
            <a:r>
              <a:rPr kumimoji="0" lang="en-US" altLang="en-US" sz="1800" b="1" i="0" u="none" strike="noStrike" cap="none" normalizeH="0" baseline="0" dirty="0">
                <a:ln>
                  <a:noFill/>
                </a:ln>
                <a:solidFill>
                  <a:srgbClr val="0D0D0D"/>
                </a:solidFill>
                <a:effectLst/>
                <a:latin typeface="Segoe UI" panose="020B0502040204020203" pitchFamily="34" charset="0"/>
                <a:ea typeface="Times New Roman" panose="02020603050405020304" pitchFamily="18" charset="0"/>
                <a:cs typeface="Segoe UI" panose="020B0502040204020203" pitchFamily="34" charset="0"/>
              </a:rPr>
              <a:t> </a:t>
            </a:r>
            <a:r>
              <a:rPr kumimoji="0" lang="en-US" altLang="en-US" sz="1800" b="1" i="0" u="none" strike="noStrike" cap="none" normalizeH="0" baseline="0" dirty="0">
                <a:ln>
                  <a:noFill/>
                </a:ln>
                <a:solidFill>
                  <a:srgbClr val="0D0D0D"/>
                </a:solidFill>
                <a:effectLst/>
                <a:latin typeface="Trebuchet MS" panose="020B0603020202020204" pitchFamily="34" charset="0"/>
                <a:ea typeface="Times New Roman" panose="02020603050405020304" pitchFamily="18" charset="0"/>
                <a:cs typeface="Segoe UI" panose="020B0502040204020203" pitchFamily="34" charset="0"/>
              </a:rPr>
              <a:t>Variational Autoencoder (VAE)</a:t>
            </a:r>
            <a:r>
              <a:rPr kumimoji="0" lang="en-US" altLang="en-US" sz="1800" b="0" i="0" u="none" strike="noStrike" cap="none" normalizeH="0" baseline="0" dirty="0">
                <a:ln>
                  <a:noFill/>
                </a:ln>
                <a:solidFill>
                  <a:srgbClr val="0D0D0D"/>
                </a:solidFill>
                <a:effectLst/>
                <a:latin typeface="Trebuchet MS" panose="020B0603020202020204" pitchFamily="34" charset="0"/>
                <a:ea typeface="Times New Roman" panose="02020603050405020304" pitchFamily="18" charset="0"/>
                <a:cs typeface="Segoe UI" panose="020B0502040204020203"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3997325" algn="l"/>
                <a:tab pos="5518150" algn="ctr"/>
              </a:tabLst>
            </a:pPr>
            <a:r>
              <a:rPr kumimoji="0" lang="en-US" altLang="en-US" sz="1800" b="0" i="0" u="none" strike="noStrike" cap="none" normalizeH="0" baseline="0" dirty="0">
                <a:ln>
                  <a:noFill/>
                </a:ln>
                <a:solidFill>
                  <a:srgbClr val="0D0D0D"/>
                </a:solidFill>
                <a:effectLst/>
                <a:latin typeface="Arial" panose="020B0604020202020204" pitchFamily="34" charset="0"/>
                <a:ea typeface="Times New Roman" panose="02020603050405020304" pitchFamily="18" charset="0"/>
                <a:cs typeface="Segoe UI" panose="020B0502040204020203" pitchFamily="34" charset="0"/>
              </a:rPr>
              <a:t>The VAE model combines the encoder and decoder models into an end-to-end trainable architecture.</a:t>
            </a:r>
            <a:endParaRPr kumimoji="0" lang="en-US" altLang="en-US" sz="11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997325" algn="l"/>
                <a:tab pos="5518150" algn="ctr"/>
              </a:tabLst>
            </a:pPr>
            <a:r>
              <a:rPr kumimoji="0" lang="en-US" altLang="en-US" sz="1800" b="0" i="0" u="none" strike="noStrike" cap="none" normalizeH="0" baseline="0" dirty="0">
                <a:ln>
                  <a:noFill/>
                </a:ln>
                <a:solidFill>
                  <a:srgbClr val="0D0D0D"/>
                </a:solidFill>
                <a:effectLst/>
                <a:latin typeface="Arial" panose="020B0604020202020204" pitchFamily="34" charset="0"/>
                <a:ea typeface="Times New Roman" panose="02020603050405020304" pitchFamily="18" charset="0"/>
                <a:cs typeface="Segoe UI" panose="020B0502040204020203" pitchFamily="34" charset="0"/>
              </a:rPr>
              <a:t>It learns to map input images to a latent space distribution and reconstruct images from samples drawn from this distribution.</a:t>
            </a:r>
            <a:endParaRPr kumimoji="0" lang="en-US" altLang="en-US" sz="11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997325" algn="l"/>
                <a:tab pos="5518150" algn="ctr"/>
              </a:tabLst>
            </a:pPr>
            <a:r>
              <a:rPr kumimoji="0" lang="en-US" altLang="en-US" sz="1800" b="0" i="0" u="none" strike="noStrike" cap="none" normalizeH="0" baseline="0" dirty="0">
                <a:ln>
                  <a:noFill/>
                </a:ln>
                <a:solidFill>
                  <a:srgbClr val="0D0D0D"/>
                </a:solidFill>
                <a:effectLst/>
                <a:latin typeface="Arial" panose="020B0604020202020204" pitchFamily="34" charset="0"/>
                <a:ea typeface="Times New Roman" panose="02020603050405020304" pitchFamily="18" charset="0"/>
                <a:cs typeface="Segoe UI" panose="020B0502040204020203" pitchFamily="34" charset="0"/>
              </a:rPr>
              <a:t>The VAE model includes additional components such as a sampling function to implement the reparameterization trick and a loss function that combines reconstruction loss and KL divergence loss.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997325" algn="l"/>
                <a:tab pos="5518150" algn="ctr"/>
              </a:tabLst>
            </a:pPr>
            <a:r>
              <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4).</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rPr>
              <a:t>Overall, the provided code leverages deep learning models, specifically convolutional neural networks (CNNs), to implement the encoder and decoder components of the Variational Autoencoder (VAE) architecture. These models work together to learn a probabilistic latent space representation of the input images and generate realistic images from this learned representation.</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997325" algn="l"/>
                <a:tab pos="5518150" algn="ctr"/>
              </a:tabLst>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rebuchet MS" panose="020B0603020202020204" pitchFamily="34" charset="0"/>
              </a:rPr>
              <a:t>	</a:t>
            </a:r>
            <a:endPar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997325" algn="l"/>
                <a:tab pos="5518150"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707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4"/>
              </a:rPr>
              <a:t>Demo</a:t>
            </a:r>
            <a:r>
              <a:rPr sz="2000" u="sng" spc="10" dirty="0">
                <a:solidFill>
                  <a:srgbClr val="006FC0"/>
                </a:solidFill>
                <a:uFill>
                  <a:solidFill>
                    <a:srgbClr val="006FC0"/>
                  </a:solidFill>
                </a:uFill>
                <a:latin typeface="Trebuchet MS"/>
                <a:cs typeface="Trebuchet MS"/>
                <a:hlinkClick r:id="rId4"/>
              </a:rPr>
              <a:t> </a:t>
            </a:r>
            <a:r>
              <a:rPr sz="2000" u="sng" spc="-20" dirty="0">
                <a:solidFill>
                  <a:srgbClr val="006FC0"/>
                </a:solidFill>
                <a:uFill>
                  <a:solidFill>
                    <a:srgbClr val="006FC0"/>
                  </a:solidFill>
                </a:uFill>
                <a:latin typeface="Trebuchet MS"/>
                <a:cs typeface="Trebuchet MS"/>
                <a:hlinkClick r:id="rId4"/>
              </a:rPr>
              <a:t>Link</a:t>
            </a:r>
            <a:endParaRPr sz="2000">
              <a:latin typeface="Trebuchet MS"/>
              <a:cs typeface="Trebuchet MS"/>
            </a:endParaRPr>
          </a:p>
        </p:txBody>
      </p:sp>
      <p:sp>
        <p:nvSpPr>
          <p:cNvPr id="11" name="TextBox 10">
            <a:extLst>
              <a:ext uri="{FF2B5EF4-FFF2-40B4-BE49-F238E27FC236}">
                <a16:creationId xmlns:a16="http://schemas.microsoft.com/office/drawing/2014/main" id="{E1B00352-3662-5DBF-D7F7-7D8CC10959C8}"/>
              </a:ext>
            </a:extLst>
          </p:cNvPr>
          <p:cNvSpPr txBox="1"/>
          <p:nvPr/>
        </p:nvSpPr>
        <p:spPr>
          <a:xfrm>
            <a:off x="304800" y="2042171"/>
            <a:ext cx="8686800" cy="2408352"/>
          </a:xfrm>
          <a:prstGeom prst="rect">
            <a:avLst/>
          </a:prstGeom>
          <a:noFill/>
        </p:spPr>
        <p:txBody>
          <a:bodyPr wrap="square">
            <a:spAutoFit/>
          </a:bodyPr>
          <a:lstStyle/>
          <a:p>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The code provides functionality to visualize the generated images during training. </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This allows for qualitative assessment of the generated outputs and monitoring </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of the model's learning progress.</a:t>
            </a:r>
            <a:r>
              <a:rPr lang="en-US" sz="425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 </a:t>
            </a:r>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The trained VAE model has the potential to </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generate realistic images of objects and scenes, which can be valuable for various </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applications such as data augmentation, image synthesis, and creative content generation.</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 </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1800" dirty="0">
                <a:effectLst/>
                <a:latin typeface="Trebuchet MS" panose="020B0603020202020204" pitchFamily="34" charset="0"/>
                <a:ea typeface="Trebuchet MS" panose="020B0603020202020204" pitchFamily="34" charset="0"/>
                <a:cs typeface="Trebuchet MS" panose="020B0603020202020204" pitchFamily="34" charset="0"/>
              </a:rPr>
              <a:t>                                                                     </a:t>
            </a:r>
          </a:p>
          <a:p>
            <a:endParaRPr lang="en-US" dirty="0">
              <a:latin typeface="Trebuchet MS" panose="020B0603020202020204" pitchFamily="34" charset="0"/>
              <a:ea typeface="Trebuchet MS" panose="020B0603020202020204" pitchFamily="34" charset="0"/>
              <a:cs typeface="Trebuchet MS" panose="020B0603020202020204" pitchFamily="34" charset="0"/>
            </a:endParaRPr>
          </a:p>
          <a:p>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endParaRPr lang="en-US" dirty="0">
              <a:latin typeface="Trebuchet MS" panose="020B0603020202020204" pitchFamily="34" charset="0"/>
              <a:ea typeface="Trebuchet MS" panose="020B0603020202020204" pitchFamily="34" charset="0"/>
              <a:cs typeface="Trebuchet MS" panose="020B0603020202020204" pitchFamily="34" charset="0"/>
            </a:endParaRPr>
          </a:p>
          <a:p>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endParaRPr lang="en-US" dirty="0">
              <a:latin typeface="Trebuchet MS" panose="020B0603020202020204" pitchFamily="34" charset="0"/>
              <a:ea typeface="Trebuchet MS" panose="020B0603020202020204" pitchFamily="34" charset="0"/>
              <a:cs typeface="Trebuchet MS" panose="020B0603020202020204" pitchFamily="34" charset="0"/>
            </a:endParaRPr>
          </a:p>
          <a:p>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endParaRPr lang="en-US" dirty="0">
              <a:latin typeface="Trebuchet MS" panose="020B0603020202020204" pitchFamily="34" charset="0"/>
              <a:ea typeface="Trebuchet MS" panose="020B0603020202020204" pitchFamily="34" charset="0"/>
              <a:cs typeface="Trebuchet MS" panose="020B0603020202020204" pitchFamily="34" charset="0"/>
            </a:endParaRPr>
          </a:p>
          <a:p>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endParaRPr lang="en-US" dirty="0">
              <a:latin typeface="Trebuchet MS" panose="020B0603020202020204" pitchFamily="34" charset="0"/>
              <a:ea typeface="Trebuchet MS" panose="020B0603020202020204" pitchFamily="34" charset="0"/>
              <a:cs typeface="Trebuchet MS" panose="020B0603020202020204" pitchFamily="34" charset="0"/>
            </a:endParaRPr>
          </a:p>
          <a:p>
            <a:r>
              <a:rPr lang="en-US" sz="1800" dirty="0">
                <a:effectLst/>
                <a:latin typeface="Trebuchet MS" panose="020B0603020202020204" pitchFamily="34" charset="0"/>
                <a:ea typeface="Trebuchet MS" panose="020B0603020202020204" pitchFamily="34" charset="0"/>
                <a:cs typeface="Trebuchet MS" panose="020B0603020202020204" pitchFamily="34" charset="0"/>
              </a:rPr>
              <a:t>                       </a:t>
            </a:r>
            <a:r>
              <a:rPr lang="en-IN" sz="3200" b="1" dirty="0">
                <a:effectLst/>
                <a:latin typeface="Trebuchet MS" panose="020B0603020202020204" pitchFamily="34" charset="0"/>
                <a:ea typeface="Times New Roman" panose="02020603050405020304" pitchFamily="18" charset="0"/>
                <a:cs typeface="Times New Roman" panose="02020603050405020304" pitchFamily="18" charset="0"/>
              </a:rPr>
              <a:t>Generating Realistic image of objects using</a:t>
            </a:r>
            <a:endParaRPr lang="en-IN" sz="320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IN" sz="3200" b="1" dirty="0">
                <a:effectLst/>
                <a:latin typeface="Trebuchet MS" panose="020B0603020202020204" pitchFamily="34" charset="0"/>
                <a:ea typeface="Times New Roman" panose="02020603050405020304" pitchFamily="18" charset="0"/>
                <a:cs typeface="Times New Roman" panose="02020603050405020304" pitchFamily="18" charset="0"/>
              </a:rPr>
              <a:t>                      Autoencoders</a:t>
            </a:r>
            <a:endParaRPr lang="en-IN" sz="3200" b="1" dirty="0">
              <a:effectLst/>
              <a:latin typeface="Trebuchet MS" panose="020B0603020202020204" pitchFamily="34" charset="0"/>
              <a:ea typeface="Trebuchet MS" panose="020B0603020202020204" pitchFamily="34" charset="0"/>
              <a:cs typeface="Trebuchet MS" panose="020B0603020202020204" pitchFamily="34" charset="0"/>
            </a:endParaRPr>
          </a:p>
          <a:p>
            <a:endParaRPr lang="en-IN" sz="1800" dirty="0">
              <a:effectLst/>
              <a:latin typeface="Trebuchet MS" panose="020B0603020202020204" pitchFamily="34" charset="0"/>
              <a:ea typeface="Trebuchet MS" panose="020B0603020202020204" pitchFamily="34" charset="0"/>
              <a:cs typeface="Trebuchet MS" panose="020B0603020202020204"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1728" y="1540760"/>
            <a:ext cx="8848125" cy="20574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1800" dirty="0">
                <a:solidFill>
                  <a:srgbClr val="0D0D0D"/>
                </a:solidFill>
                <a:effectLst/>
                <a:latin typeface="Segoe UI" panose="020B0502040204020203" pitchFamily="34" charset="0"/>
                <a:ea typeface="Trebuchet MS" panose="020B0603020202020204" pitchFamily="34" charset="0"/>
                <a:cs typeface="Trebuchet MS" panose="020B0603020202020204" pitchFamily="34" charset="0"/>
              </a:rPr>
              <a:t>The main agenda behind using Variational Autoencoders (VAEs) to generate realistic images is to models for creating high-quality, diverse, leverage the power of generative and semantically meaningful images from scratch. For generating realistic images is to exploit their ability to learn a structured and probabilistic representation of the data, the generation of diverse, semantically meaningful, and high-quality images that closely resemble the ones present in the training dataset.</a:t>
            </a:r>
            <a:endParaRPr lang="en-IN" sz="1800" dirty="0">
              <a:effectLst/>
              <a:latin typeface="Trebuchet MS" panose="020B0603020202020204" pitchFamily="34" charset="0"/>
              <a:ea typeface="Trebuchet MS" panose="020B0603020202020204" pitchFamily="34" charset="0"/>
              <a:cs typeface="Trebuchet MS" panose="020B0603020202020204"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C690186C-5045-F0F1-F7A7-FD2142C6D3AA}"/>
              </a:ext>
            </a:extLst>
          </p:cNvPr>
          <p:cNvSpPr txBox="1"/>
          <p:nvPr/>
        </p:nvSpPr>
        <p:spPr>
          <a:xfrm>
            <a:off x="866729" y="2514600"/>
            <a:ext cx="6101442" cy="1569660"/>
          </a:xfrm>
          <a:prstGeom prst="rect">
            <a:avLst/>
          </a:prstGeom>
          <a:noFill/>
        </p:spPr>
        <p:txBody>
          <a:bodyPr wrap="square">
            <a:spAutoFit/>
          </a:bodyPr>
          <a:lstStyle/>
          <a:p>
            <a:pPr>
              <a:spcBef>
                <a:spcPts val="50"/>
              </a:spcBef>
            </a:pPr>
            <a:r>
              <a:rPr lang="en-US" sz="2400" b="0" dirty="0">
                <a:effectLst/>
                <a:latin typeface="Trebuchet MS" panose="020B0603020202020204" pitchFamily="34" charset="0"/>
                <a:ea typeface="Trebuchet MS" panose="020B0603020202020204" pitchFamily="34" charset="0"/>
                <a:cs typeface="Trebuchet MS" panose="020B0603020202020204" pitchFamily="34" charset="0"/>
              </a:rPr>
              <a:t>To create an ai system that can generate realistic images of </a:t>
            </a:r>
            <a:r>
              <a:rPr lang="en-US" sz="2400" b="0" dirty="0" err="1">
                <a:effectLst/>
                <a:latin typeface="Trebuchet MS" panose="020B0603020202020204" pitchFamily="34" charset="0"/>
                <a:ea typeface="Trebuchet MS" panose="020B0603020202020204" pitchFamily="34" charset="0"/>
                <a:cs typeface="Trebuchet MS" panose="020B0603020202020204" pitchFamily="34" charset="0"/>
              </a:rPr>
              <a:t>objects,sense</a:t>
            </a:r>
            <a:r>
              <a:rPr lang="en-US" sz="2400" b="0" dirty="0">
                <a:effectLst/>
                <a:latin typeface="Trebuchet MS" panose="020B0603020202020204" pitchFamily="34" charset="0"/>
                <a:ea typeface="Trebuchet MS" panose="020B0603020202020204" pitchFamily="34" charset="0"/>
                <a:cs typeface="Trebuchet MS" panose="020B0603020202020204" pitchFamily="34" charset="0"/>
              </a:rPr>
              <a:t> </a:t>
            </a:r>
            <a:r>
              <a:rPr lang="en-US" sz="2400" b="0" dirty="0" err="1">
                <a:effectLst/>
                <a:latin typeface="Trebuchet MS" panose="020B0603020202020204" pitchFamily="34" charset="0"/>
                <a:ea typeface="Trebuchet MS" panose="020B0603020202020204" pitchFamily="34" charset="0"/>
                <a:cs typeface="Trebuchet MS" panose="020B0603020202020204" pitchFamily="34" charset="0"/>
              </a:rPr>
              <a:t>orPeople</a:t>
            </a:r>
            <a:r>
              <a:rPr lang="en-US" sz="2400" b="0" dirty="0">
                <a:effectLst/>
                <a:latin typeface="Trebuchet MS" panose="020B0603020202020204" pitchFamily="34" charset="0"/>
                <a:ea typeface="Trebuchet MS" panose="020B0603020202020204" pitchFamily="34" charset="0"/>
                <a:cs typeface="Trebuchet MS" panose="020B0603020202020204" pitchFamily="34" charset="0"/>
              </a:rPr>
              <a:t> from scratch ,using Variational Autoencoders(VAE).</a:t>
            </a:r>
            <a:endParaRPr lang="en-IN" sz="2400" b="1"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B012B0A7-5202-2E0F-CACE-C5E8B3F8D16F}"/>
              </a:ext>
            </a:extLst>
          </p:cNvPr>
          <p:cNvSpPr txBox="1"/>
          <p:nvPr/>
        </p:nvSpPr>
        <p:spPr>
          <a:xfrm>
            <a:off x="152399" y="2362200"/>
            <a:ext cx="9067801" cy="1754326"/>
          </a:xfrm>
          <a:prstGeom prst="rect">
            <a:avLst/>
          </a:prstGeom>
          <a:noFill/>
        </p:spPr>
        <p:txBody>
          <a:bodyPr wrap="square">
            <a:spAutoFit/>
          </a:bodyPr>
          <a:lstStyle/>
          <a:p>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This project is about to generate a realistic image using Variational Auto Encoders </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Which comes under the topic of generative ai. This VAE comprises of Encoders.</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And Decoders. This Encoders helps in compress the input dataset image and </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Decoders help reconstruct the compressed image. This VAE model is trained. </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By using data preparation, model compilation, Visualization, etc. By using this we </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Can be Able to generate realistic images using the VAE.</a:t>
            </a:r>
            <a:endParaRPr lang="en-IN" sz="4250" b="1"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Rectangle 2">
            <a:extLst>
              <a:ext uri="{FF2B5EF4-FFF2-40B4-BE49-F238E27FC236}">
                <a16:creationId xmlns:a16="http://schemas.microsoft.com/office/drawing/2014/main" id="{D44EC6FB-B63D-84E9-A666-A13F3D005FA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3">
            <a:extLst>
              <a:ext uri="{FF2B5EF4-FFF2-40B4-BE49-F238E27FC236}">
                <a16:creationId xmlns:a16="http://schemas.microsoft.com/office/drawing/2014/main" id="{74EA63D2-3844-AFBF-F777-3D245E9EB09D}"/>
              </a:ext>
            </a:extLst>
          </p:cNvPr>
          <p:cNvSpPr>
            <a:spLocks noChangeArrowheads="1"/>
          </p:cNvSpPr>
          <p:nvPr/>
        </p:nvSpPr>
        <p:spPr bwMode="auto">
          <a:xfrm>
            <a:off x="525509" y="1107615"/>
            <a:ext cx="8618492"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200" b="1" i="0" u="none" strike="noStrike" cap="none" normalizeH="0" baseline="0" dirty="0">
                <a:ln>
                  <a:noFill/>
                </a:ln>
                <a:solidFill>
                  <a:schemeClr val="tx1"/>
                </a:solidFill>
                <a:effectLst/>
                <a:latin typeface="Arial" panose="020B0604020202020204" pitchFamily="34" charset="0"/>
                <a:ea typeface="Trebuchet MS" panose="020B0603020202020204" pitchFamily="34" charset="0"/>
                <a:cs typeface="Trebuchet MS" panose="020B0603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ea typeface="Trebuchet MS" panose="020B0603020202020204" pitchFamily="34" charset="0"/>
                <a:cs typeface="Trebuchet MS" panose="020B0603020202020204" pitchFamily="34" charset="0"/>
              </a:rPr>
              <a:t>The end users for using this autoencoders are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Segoe UI" panose="020B0502040204020203" pitchFamily="34" charset="0"/>
              </a:rPr>
              <a:t>Artists and designers may use VAE-generated images as a source of inspiration or as components in their creative projects. These images can help them explore new ideas, styles, and visual concepts.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Segoe UI" panose="020B0502040204020203" pitchFamily="34" charset="0"/>
              </a:rPr>
              <a:t>Advertisers and marketers could use VAE-generated images for creating visually appealing advertisements, product mock-ups, and promotional materials. These images can enhance the attractiveness and impact of marketing campaigns.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Segoe UI" panose="020B0502040204020203" pitchFamily="34" charset="0"/>
              </a:rPr>
              <a:t>Architects and urban planners may leverage VAE-generated images to visualize architectural designs, urban landscapes, and cityscapes. These images can aid in the conceptualization, presentation, and communication of architectural projects.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Segoe UI" panose="020B0502040204020203" pitchFamily="34" charset="0"/>
              </a:rPr>
              <a:t>Architects and urban planners may leverage VAE-generated images to visualize architectural designs, urban landscapes, and cityscapes. These images can aid in the conceptualization, presentation, and communication of architectural projects.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Segoe UI" panose="020B0502040204020203" pitchFamily="34" charset="0"/>
              </a:rPr>
              <a:t>The general public may interact with VAE-generated images through various online platforms, social media, and consumer products. These images can be used for entertainment, personal expression, and communication purposes.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3" name="TextBox 12">
            <a:extLst>
              <a:ext uri="{FF2B5EF4-FFF2-40B4-BE49-F238E27FC236}">
                <a16:creationId xmlns:a16="http://schemas.microsoft.com/office/drawing/2014/main" id="{9EBF24C1-8465-77DC-F490-F9AB316F1727}"/>
              </a:ext>
            </a:extLst>
          </p:cNvPr>
          <p:cNvSpPr txBox="1"/>
          <p:nvPr/>
        </p:nvSpPr>
        <p:spPr>
          <a:xfrm>
            <a:off x="3050722" y="2019300"/>
            <a:ext cx="6302828" cy="4247317"/>
          </a:xfrm>
          <a:prstGeom prst="rect">
            <a:avLst/>
          </a:prstGeom>
          <a:noFill/>
        </p:spPr>
        <p:txBody>
          <a:bodyPr wrap="square">
            <a:spAutoFit/>
          </a:bodyPr>
          <a:lstStyle/>
          <a:p>
            <a:pPr>
              <a:tabLst>
                <a:tab pos="2914650" algn="l"/>
              </a:tabLst>
            </a:pPr>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1)</a:t>
            </a:r>
            <a:r>
              <a:rPr lang="en-US" sz="1050" b="0" dirty="0">
                <a:effectLst/>
                <a:latin typeface="Trebuchet MS" panose="020B0603020202020204" pitchFamily="34" charset="0"/>
                <a:ea typeface="Trebuchet MS" panose="020B0603020202020204" pitchFamily="34" charset="0"/>
                <a:cs typeface="Trebuchet MS" panose="020B0603020202020204" pitchFamily="34" charset="0"/>
              </a:rPr>
              <a:t>.</a:t>
            </a:r>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 Here in this above problem statement we used variational autoencoders </a:t>
            </a:r>
            <a:r>
              <a:rPr lang="en-US" sz="1800" b="0" dirty="0" err="1">
                <a:effectLst/>
                <a:latin typeface="Trebuchet MS" panose="020B0603020202020204" pitchFamily="34" charset="0"/>
                <a:ea typeface="Trebuchet MS" panose="020B0603020202020204" pitchFamily="34" charset="0"/>
                <a:cs typeface="Trebuchet MS" panose="020B0603020202020204" pitchFamily="34" charset="0"/>
              </a:rPr>
              <a:t>i.e,VAE</a:t>
            </a:r>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 architecture is used consist of Encoder and Decoder. This encoders helps in compress the input image into a latent space representation, while the decoder helps in reconstructs the image.</a:t>
            </a:r>
            <a:endParaRPr lang="en-IN" sz="4800" b="1" dirty="0">
              <a:effectLst/>
              <a:latin typeface="Trebuchet MS" panose="020B0603020202020204" pitchFamily="34" charset="0"/>
              <a:ea typeface="Trebuchet MS" panose="020B0603020202020204" pitchFamily="34" charset="0"/>
              <a:cs typeface="Trebuchet MS" panose="020B0603020202020204" pitchFamily="34" charset="0"/>
            </a:endParaRPr>
          </a:p>
          <a:p>
            <a:pPr>
              <a:tabLst>
                <a:tab pos="2914650" algn="l"/>
              </a:tabLst>
            </a:pPr>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    </a:t>
            </a:r>
            <a:endParaRPr lang="en-IN" sz="4800" b="1" dirty="0">
              <a:effectLst/>
              <a:latin typeface="Trebuchet MS" panose="020B0603020202020204" pitchFamily="34" charset="0"/>
              <a:ea typeface="Trebuchet MS" panose="020B0603020202020204" pitchFamily="34" charset="0"/>
              <a:cs typeface="Trebuchet MS" panose="020B0603020202020204" pitchFamily="34" charset="0"/>
            </a:endParaRPr>
          </a:p>
          <a:p>
            <a:pPr>
              <a:tabLst>
                <a:tab pos="2914650" algn="l"/>
              </a:tabLst>
            </a:pPr>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 2). In this case we used CIFAR-10 dataset, which consists of 60,000 </a:t>
            </a:r>
            <a:r>
              <a:rPr lang="en-US" sz="1800" b="0" dirty="0">
                <a:solidFill>
                  <a:srgbClr val="0D0D0D"/>
                </a:solidFill>
                <a:effectLst/>
                <a:latin typeface="Trebuchet MS" panose="020B0603020202020204" pitchFamily="34" charset="0"/>
                <a:ea typeface="Trebuchet MS" panose="020B0603020202020204" pitchFamily="34" charset="0"/>
                <a:cs typeface="Segoe UI" panose="020B0502040204020203" pitchFamily="34" charset="0"/>
              </a:rPr>
              <a:t>32x32 color images across 10 classes.</a:t>
            </a:r>
            <a:endParaRPr lang="en-IN" sz="480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                                                                                </a:t>
            </a:r>
            <a:endParaRPr lang="en-IN" sz="480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 3). The model architecture for the this project is the VAE model learns to compress the input image by using encoders and then Reconstructs with them high fidelity by using decoders. Here convolution layers are used for reconstruct and feature extraction.</a:t>
            </a:r>
            <a:endParaRPr lang="en-IN" sz="4800" b="1"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AD6CB-D550-D0FE-10BE-365B1759D467}"/>
              </a:ext>
            </a:extLst>
          </p:cNvPr>
          <p:cNvSpPr txBox="1"/>
          <p:nvPr/>
        </p:nvSpPr>
        <p:spPr>
          <a:xfrm>
            <a:off x="250371" y="533400"/>
            <a:ext cx="9067800" cy="2400657"/>
          </a:xfrm>
          <a:prstGeom prst="rect">
            <a:avLst/>
          </a:prstGeom>
          <a:noFill/>
        </p:spPr>
        <p:txBody>
          <a:bodyPr wrap="square">
            <a:spAutoFit/>
          </a:bodyPr>
          <a:lstStyle/>
          <a:p>
            <a:r>
              <a:rPr lang="en-US" sz="1600" b="0" dirty="0">
                <a:effectLst/>
                <a:latin typeface="Trebuchet MS" panose="020B0603020202020204" pitchFamily="34" charset="0"/>
                <a:ea typeface="Trebuchet MS" panose="020B0603020202020204" pitchFamily="34" charset="0"/>
                <a:cs typeface="Trebuchet MS" panose="020B0603020202020204" pitchFamily="34" charset="0"/>
              </a:rPr>
              <a:t>4).The Loss function used in this case is, it’s a combination of reconstruction loss(MSE=Mean squared error) and KL divergence loss, Which ensures that the laten space distribution matches a predefined prior distribution.</a:t>
            </a:r>
            <a:endParaRPr lang="en-IN" sz="160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600" b="0" dirty="0">
                <a:effectLst/>
                <a:latin typeface="Trebuchet MS" panose="020B0603020202020204" pitchFamily="34" charset="0"/>
                <a:ea typeface="Trebuchet MS" panose="020B0603020202020204" pitchFamily="34" charset="0"/>
                <a:cs typeface="Trebuchet MS" panose="020B0603020202020204" pitchFamily="34" charset="0"/>
              </a:rPr>
              <a:t> </a:t>
            </a:r>
            <a:endParaRPr lang="en-IN" sz="160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600" b="0" dirty="0">
                <a:effectLst/>
                <a:latin typeface="Trebuchet MS" panose="020B0603020202020204" pitchFamily="34" charset="0"/>
                <a:ea typeface="Trebuchet MS" panose="020B0603020202020204" pitchFamily="34" charset="0"/>
                <a:cs typeface="Trebuchet MS" panose="020B0603020202020204" pitchFamily="34" charset="0"/>
              </a:rPr>
              <a:t> 5). This </a:t>
            </a:r>
            <a:r>
              <a:rPr lang="en-US" sz="1600" b="0" dirty="0" err="1">
                <a:effectLst/>
                <a:latin typeface="Trebuchet MS" panose="020B0603020202020204" pitchFamily="34" charset="0"/>
                <a:ea typeface="Trebuchet MS" panose="020B0603020202020204" pitchFamily="34" charset="0"/>
                <a:cs typeface="Trebuchet MS" panose="020B0603020202020204" pitchFamily="34" charset="0"/>
              </a:rPr>
              <a:t>vae</a:t>
            </a:r>
            <a:r>
              <a:rPr lang="en-US" sz="1600" b="0" dirty="0">
                <a:effectLst/>
                <a:latin typeface="Trebuchet MS" panose="020B0603020202020204" pitchFamily="34" charset="0"/>
                <a:ea typeface="Trebuchet MS" panose="020B0603020202020204" pitchFamily="34" charset="0"/>
                <a:cs typeface="Trebuchet MS" panose="020B0603020202020204" pitchFamily="34" charset="0"/>
              </a:rPr>
              <a:t> model is trained by using step like Data </a:t>
            </a:r>
            <a:r>
              <a:rPr lang="en-US" sz="1600" b="0" dirty="0" err="1">
                <a:effectLst/>
                <a:latin typeface="Trebuchet MS" panose="020B0603020202020204" pitchFamily="34" charset="0"/>
                <a:ea typeface="Trebuchet MS" panose="020B0603020202020204" pitchFamily="34" charset="0"/>
                <a:cs typeface="Trebuchet MS" panose="020B0603020202020204" pitchFamily="34" charset="0"/>
              </a:rPr>
              <a:t>preperation,Model</a:t>
            </a:r>
            <a:r>
              <a:rPr lang="en-US" sz="1600" b="0" dirty="0">
                <a:effectLst/>
                <a:latin typeface="Trebuchet MS" panose="020B0603020202020204" pitchFamily="34" charset="0"/>
                <a:ea typeface="Trebuchet MS" panose="020B0603020202020204" pitchFamily="34" charset="0"/>
                <a:cs typeface="Trebuchet MS" panose="020B0603020202020204" pitchFamily="34" charset="0"/>
              </a:rPr>
              <a:t> </a:t>
            </a:r>
            <a:r>
              <a:rPr lang="en-US" sz="1600" b="0" dirty="0" err="1">
                <a:effectLst/>
                <a:latin typeface="Trebuchet MS" panose="020B0603020202020204" pitchFamily="34" charset="0"/>
                <a:ea typeface="Trebuchet MS" panose="020B0603020202020204" pitchFamily="34" charset="0"/>
                <a:cs typeface="Trebuchet MS" panose="020B0603020202020204" pitchFamily="34" charset="0"/>
              </a:rPr>
              <a:t>compilation,Training</a:t>
            </a:r>
            <a:r>
              <a:rPr lang="en-US" sz="1600" b="0" dirty="0">
                <a:effectLst/>
                <a:latin typeface="Trebuchet MS" panose="020B0603020202020204" pitchFamily="34" charset="0"/>
                <a:ea typeface="Trebuchet MS" panose="020B0603020202020204" pitchFamily="34" charset="0"/>
                <a:cs typeface="Trebuchet MS" panose="020B0603020202020204" pitchFamily="34" charset="0"/>
              </a:rPr>
              <a:t> Parameters ,Training</a:t>
            </a:r>
            <a:endParaRPr lang="en-IN" sz="160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600" b="0" dirty="0" err="1">
                <a:effectLst/>
                <a:latin typeface="Trebuchet MS" panose="020B0603020202020204" pitchFamily="34" charset="0"/>
                <a:ea typeface="Trebuchet MS" panose="020B0603020202020204" pitchFamily="34" charset="0"/>
                <a:cs typeface="Trebuchet MS" panose="020B0603020202020204" pitchFamily="34" charset="0"/>
              </a:rPr>
              <a:t>Loop,Validation,Monitoring</a:t>
            </a:r>
            <a:r>
              <a:rPr lang="en-US" sz="1600" b="0" dirty="0">
                <a:effectLst/>
                <a:latin typeface="Trebuchet MS" panose="020B0603020202020204" pitchFamily="34" charset="0"/>
                <a:ea typeface="Trebuchet MS" panose="020B0603020202020204" pitchFamily="34" charset="0"/>
                <a:cs typeface="Trebuchet MS" panose="020B0603020202020204" pitchFamily="34" charset="0"/>
              </a:rPr>
              <a:t> And </a:t>
            </a:r>
            <a:r>
              <a:rPr lang="en-US" sz="1600" b="0" dirty="0" err="1">
                <a:effectLst/>
                <a:latin typeface="Trebuchet MS" panose="020B0603020202020204" pitchFamily="34" charset="0"/>
                <a:ea typeface="Trebuchet MS" panose="020B0603020202020204" pitchFamily="34" charset="0"/>
                <a:cs typeface="Trebuchet MS" panose="020B0603020202020204" pitchFamily="34" charset="0"/>
              </a:rPr>
              <a:t>Visualization,Early</a:t>
            </a:r>
            <a:r>
              <a:rPr lang="en-US" sz="1600" b="0" dirty="0">
                <a:effectLst/>
                <a:latin typeface="Trebuchet MS" panose="020B0603020202020204" pitchFamily="34" charset="0"/>
                <a:ea typeface="Trebuchet MS" panose="020B0603020202020204" pitchFamily="34" charset="0"/>
                <a:cs typeface="Trebuchet MS" panose="020B0603020202020204" pitchFamily="34" charset="0"/>
              </a:rPr>
              <a:t> stopping</a:t>
            </a:r>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a:t>
            </a:r>
            <a:endParaRPr lang="en-IN" sz="480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 </a:t>
            </a:r>
            <a:endParaRPr lang="en-IN" sz="4800" b="1" dirty="0">
              <a:effectLst/>
              <a:latin typeface="Trebuchet MS" panose="020B0603020202020204" pitchFamily="34" charset="0"/>
              <a:ea typeface="Trebuchet MS" panose="020B0603020202020204" pitchFamily="34" charset="0"/>
              <a:cs typeface="Trebuchet MS" panose="020B0603020202020204" pitchFamily="34" charset="0"/>
            </a:endParaRPr>
          </a:p>
          <a:p>
            <a:r>
              <a:rPr lang="en-US" sz="1800" b="0" dirty="0">
                <a:effectLst/>
                <a:latin typeface="Trebuchet MS" panose="020B0603020202020204" pitchFamily="34" charset="0"/>
                <a:ea typeface="Trebuchet MS" panose="020B0603020202020204" pitchFamily="34" charset="0"/>
                <a:cs typeface="Trebuchet MS" panose="020B0603020202020204" pitchFamily="34" charset="0"/>
              </a:rPr>
              <a:t> </a:t>
            </a:r>
            <a:endParaRPr lang="en-IN" sz="4800" b="1" dirty="0">
              <a:effectLst/>
              <a:latin typeface="Trebuchet MS" panose="020B0603020202020204" pitchFamily="34" charset="0"/>
              <a:ea typeface="Trebuchet MS" panose="020B0603020202020204" pitchFamily="34" charset="0"/>
              <a:cs typeface="Trebuchet MS" panose="020B0603020202020204" pitchFamily="34" charset="0"/>
            </a:endParaRPr>
          </a:p>
        </p:txBody>
      </p:sp>
      <p:sp>
        <p:nvSpPr>
          <p:cNvPr id="5" name="Rectangle 2">
            <a:extLst>
              <a:ext uri="{FF2B5EF4-FFF2-40B4-BE49-F238E27FC236}">
                <a16:creationId xmlns:a16="http://schemas.microsoft.com/office/drawing/2014/main" id="{CAB15780-5B2D-DE09-E91F-9497C2629540}"/>
              </a:ext>
            </a:extLst>
          </p:cNvPr>
          <p:cNvSpPr>
            <a:spLocks noChangeArrowheads="1"/>
          </p:cNvSpPr>
          <p:nvPr/>
        </p:nvSpPr>
        <p:spPr bwMode="auto">
          <a:xfrm rot="10800000" flipV="1">
            <a:off x="381000" y="2438400"/>
            <a:ext cx="8382000"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rPr>
              <a:t>6). The results obtained after training the VAE model on the CIFAR-10 dataset   demonstrate its capability to generate realistic and diverse images of objects and scenes. While there may be some artifacts and limitations, the overall quality and diversity of the generated images showcase the effectiveness of the VAE approach for image generation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Trebuchet MS" panose="020B0603020202020204" pitchFamily="34" charset="0"/>
                <a:ea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rPr>
              <a:t>7). There are some suggestion for this model for future implementation like Architectural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Trebuchet MS" panose="020B0603020202020204" pitchFamily="34" charset="0"/>
                <a:ea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rebuchet MS" panose="020B0603020202020204" pitchFamily="34" charset="0"/>
                <a:ea typeface="Times New Roman" panose="02020603050405020304" pitchFamily="18" charset="0"/>
              </a:rPr>
              <a:t>modifications,Advanced</a:t>
            </a:r>
            <a:r>
              <a:rPr kumimoji="0" lang="en-US" altLang="en-US" sz="1600" b="0"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rPr>
              <a:t> Loss functions, Latent space analysis, By incorporating these suggestions,        future work on training VAE models for image generation can further advance the state-of-the-art in generative modeling and produce more realistic and diverse images across various domains and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rPr>
              <a:t>   8). From this we conclude that the developed VAE model represents a significant achievement in     the realm of generative modelling, with its ability to generate realistic images and its wide-ranging applications across diverse domains. Its importance lies in its capacity to produce visually appealing and meaningful content, opening new possibilities for creativity, innovation, and problem-solving in </a:t>
            </a:r>
            <a:r>
              <a:rPr lang="en-US" altLang="en-US" sz="1600" dirty="0">
                <a:solidFill>
                  <a:schemeClr val="tx1"/>
                </a:solidFill>
                <a:latin typeface="Trebuchet MS" panose="020B0603020202020204" pitchFamily="34" charset="0"/>
                <a:ea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rebuchet MS" panose="020B0603020202020204" pitchFamily="34" charset="0"/>
                <a:ea typeface="Times New Roman" panose="02020603050405020304" pitchFamily="18" charset="0"/>
              </a:rPr>
              <a:t>various fields.</a:t>
            </a: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832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2" name="Rectangle 5">
            <a:extLst>
              <a:ext uri="{FF2B5EF4-FFF2-40B4-BE49-F238E27FC236}">
                <a16:creationId xmlns:a16="http://schemas.microsoft.com/office/drawing/2014/main" id="{98948E55-D572-9609-5E3A-4FD676A16AED}"/>
              </a:ext>
            </a:extLst>
          </p:cNvPr>
          <p:cNvSpPr>
            <a:spLocks noChangeArrowheads="1"/>
          </p:cNvSpPr>
          <p:nvPr/>
        </p:nvSpPr>
        <p:spPr bwMode="auto">
          <a:xfrm rot="10800000">
            <a:off x="2657474" y="416123"/>
            <a:ext cx="6562725" cy="5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3" name="Rectangle 4">
            <a:extLst>
              <a:ext uri="{FF2B5EF4-FFF2-40B4-BE49-F238E27FC236}">
                <a16:creationId xmlns:a16="http://schemas.microsoft.com/office/drawing/2014/main" id="{43DDB157-1270-2E44-9417-65C9752E0872}"/>
              </a:ext>
            </a:extLst>
          </p:cNvPr>
          <p:cNvSpPr>
            <a:spLocks noChangeArrowheads="1"/>
          </p:cNvSpPr>
          <p:nvPr/>
        </p:nvSpPr>
        <p:spPr bwMode="auto">
          <a:xfrm rot="10800000">
            <a:off x="6764589" y="957461"/>
            <a:ext cx="169194" cy="51069"/>
          </a:xfrm>
          <a:prstGeom prst="rect">
            <a:avLst/>
          </a:prstGeom>
          <a:solidFill>
            <a:srgbClr val="2D83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Rectangle 8">
            <a:extLst>
              <a:ext uri="{FF2B5EF4-FFF2-40B4-BE49-F238E27FC236}">
                <a16:creationId xmlns:a16="http://schemas.microsoft.com/office/drawing/2014/main" id="{CA3B0F01-7FD6-B0DA-6D37-5C4D3A586CB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9">
            <a:extLst>
              <a:ext uri="{FF2B5EF4-FFF2-40B4-BE49-F238E27FC236}">
                <a16:creationId xmlns:a16="http://schemas.microsoft.com/office/drawing/2014/main" id="{2DD055D0-E15B-7847-819F-8A1056976FB9}"/>
              </a:ext>
            </a:extLst>
          </p:cNvPr>
          <p:cNvSpPr>
            <a:spLocks noChangeArrowheads="1"/>
          </p:cNvSpPr>
          <p:nvPr/>
        </p:nvSpPr>
        <p:spPr bwMode="auto">
          <a:xfrm rot="10800000" flipV="1">
            <a:off x="2381250" y="1851580"/>
            <a:ext cx="661035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200" b="1" i="0" u="none" strike="noStrike" cap="none" normalizeH="0" baseline="0" dirty="0">
                <a:ln>
                  <a:noFill/>
                </a:ln>
                <a:solidFill>
                  <a:schemeClr val="tx1"/>
                </a:solidFill>
                <a:effectLst/>
                <a:latin typeface="Arial" panose="020B0604020202020204" pitchFamily="34" charset="0"/>
                <a:ea typeface="Trebuchet MS" panose="020B0603020202020204" pitchFamily="34" charset="0"/>
                <a:cs typeface="Trebuchet MS" panose="020B0603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ea typeface="Trebuchet MS" panose="020B0603020202020204" pitchFamily="34" charset="0"/>
                <a:cs typeface="Trebuchet MS" panose="020B0603020202020204" pitchFamily="34" charset="0"/>
              </a:rPr>
              <a:t>1).</a:t>
            </a:r>
            <a:r>
              <a:rPr kumimoji="0" lang="en-US" altLang="en-US" sz="18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Segoe UI" panose="020B0502040204020203" pitchFamily="34" charset="0"/>
              </a:rPr>
              <a:t> The code leverages CNNs for both the encoder and decoder networks. CNNs are well-suited for image-related tasks due to their ability to extract hierarchical features from images, leading to more effective image generation.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Segoe UI" panose="020B0502040204020203" pitchFamily="34" charset="0"/>
              </a:rPr>
              <a:t>2). The implementation follows the architecture of a VAE, which consists of an encoder network that maps input images to a latent space, and a decoder network that</a:t>
            </a:r>
            <a:r>
              <a:rPr lang="en-US" altLang="en-US" sz="800" dirty="0">
                <a:solidFill>
                  <a:schemeClr val="tx1"/>
                </a:solidFill>
                <a:latin typeface="Arial" panose="020B0604020202020204" pitchFamily="34" charset="0"/>
                <a:ea typeface="Trebuchet MS" panose="020B0603020202020204" pitchFamily="34" charset="0"/>
                <a:cs typeface="Segoe UI" panose="020B0502040204020203" pitchFamily="34" charset="0"/>
              </a:rPr>
              <a:t> </a:t>
            </a:r>
            <a:r>
              <a:rPr kumimoji="0" lang="en-US" altLang="en-US" sz="18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Segoe UI" panose="020B0502040204020203" pitchFamily="34" charset="0"/>
              </a:rPr>
              <a:t>reconstructs images from samples drawn from this latent space. VAEs are known </a:t>
            </a:r>
            <a:r>
              <a:rPr kumimoji="0" lang="en-US" altLang="en-US" sz="1800" b="0" i="0" u="none" strike="noStrike" cap="none" normalizeH="0" baseline="0" dirty="0" err="1">
                <a:ln>
                  <a:noFill/>
                </a:ln>
                <a:solidFill>
                  <a:srgbClr val="0D0D0D"/>
                </a:solidFill>
                <a:effectLst/>
                <a:latin typeface="Arial" panose="020B0604020202020204" pitchFamily="34" charset="0"/>
                <a:ea typeface="Trebuchet MS" panose="020B0603020202020204" pitchFamily="34" charset="0"/>
                <a:cs typeface="Segoe UI" panose="020B0502040204020203" pitchFamily="34" charset="0"/>
              </a:rPr>
              <a:t>fortheir</a:t>
            </a:r>
            <a:r>
              <a:rPr kumimoji="0" lang="en-US" altLang="en-US" sz="1800" b="0" i="0" u="none" strike="noStrike" cap="none" normalizeH="0" baseline="0" dirty="0">
                <a:ln>
                  <a:noFill/>
                </a:ln>
                <a:solidFill>
                  <a:srgbClr val="0D0D0D"/>
                </a:solidFill>
                <a:effectLst/>
                <a:latin typeface="Arial" panose="020B0604020202020204" pitchFamily="34" charset="0"/>
                <a:ea typeface="Trebuchet MS" panose="020B0603020202020204" pitchFamily="34" charset="0"/>
                <a:cs typeface="Segoe UI" panose="020B0502040204020203" pitchFamily="34" charset="0"/>
              </a:rPr>
              <a:t> ability to generate diverse and realistic images.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32</TotalTime>
  <Words>1444</Words>
  <Application>Microsoft Office PowerPoint</Application>
  <PresentationFormat>Widescreen</PresentationFormat>
  <Paragraphs>111</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Segoe UI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Prem Kumar A</cp:lastModifiedBy>
  <cp:revision>1</cp:revision>
  <dcterms:created xsi:type="dcterms:W3CDTF">2024-03-31T06:50:08Z</dcterms:created>
  <dcterms:modified xsi:type="dcterms:W3CDTF">2024-03-31T07:22:53Z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y fmtid="{D5CDD505-2E9C-101B-9397-08002B2CF9AE}" pid="4" name="Producer">
    <vt:lpwstr>3-Heights(TM) PDF Security Shell 4.8.25.2 (http://www.pdf-tools.com)</vt:lpwstr>
  </property>
</Properties>
</file>