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57" r:id="rId5"/>
    <p:sldId id="271" r:id="rId6"/>
    <p:sldId id="272" r:id="rId7"/>
    <p:sldId id="274" r:id="rId8"/>
    <p:sldId id="275" r:id="rId9"/>
    <p:sldId id="276" r:id="rId10"/>
    <p:sldId id="277" r:id="rId11"/>
    <p:sldId id="278" r:id="rId12"/>
    <p:sldId id="279" r:id="rId13"/>
    <p:sldId id="283" r:id="rId14"/>
    <p:sldId id="280" r:id="rId15"/>
    <p:sldId id="281" r:id="rId16"/>
    <p:sldId id="282" r:id="rId17"/>
    <p:sldId id="285" r:id="rId18"/>
    <p:sldId id="286" r:id="rId19"/>
    <p:sldId id="287"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8251A-609E-4F47-B477-FE44507B576B}" v="1191" dt="2023-03-06T17:15:51.890"/>
    <p1510:client id="{59DED153-8101-4848-9DA6-6EFF3003C804}" v="1" dt="2023-03-06T16:03:11.081"/>
    <p1510:client id="{665E7EF5-1114-418F-AFFF-4239B8980480}" v="568" dt="2023-03-06T17:40:09.662"/>
    <p1510:client id="{7F09A9E3-909E-41F8-825F-B300E39C39F3}" v="95" dt="2023-03-06T17:29:50.731"/>
    <p1510:client id="{F3ED87AA-9910-4F9D-A143-DE9AF69EAF1C}" v="46" dt="2023-03-06T16:08:12.018"/>
    <p1510:client id="{FA51ADD3-DC47-43B4-AFBF-6D34C9C18396}" v="159" dt="2023-03-06T16:31:43.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468F22F-BDD5-332E-02A1-67DE57271C29}"/>
              </a:ext>
            </a:extLst>
          </p:cNvPr>
          <p:cNvPicPr>
            <a:picLocks noChangeAspect="1"/>
          </p:cNvPicPr>
          <p:nvPr/>
        </p:nvPicPr>
        <p:blipFill rotWithShape="1">
          <a:blip r:embed="rId2"/>
          <a:srcRect l="24427" t="9091" r="5765"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5901528" cy="3440246"/>
          </a:xfrm>
        </p:spPr>
        <p:txBody>
          <a:bodyPr anchor="b">
            <a:normAutofit/>
          </a:bodyPr>
          <a:lstStyle/>
          <a:p>
            <a:pPr algn="l"/>
            <a:br>
              <a:rPr lang="en-US" sz="3700" dirty="0">
                <a:cs typeface="Calibri Light"/>
              </a:rPr>
            </a:br>
            <a:br>
              <a:rPr lang="en-US" sz="3700" dirty="0">
                <a:cs typeface="Calibri Light"/>
              </a:rPr>
            </a:br>
            <a:r>
              <a:rPr lang="en-US" sz="3700" dirty="0">
                <a:cs typeface="Calibri Light"/>
              </a:rPr>
              <a:t>STOCK PRICE PREDICTION : USING TIME SERIES ANALYSIS</a:t>
            </a:r>
            <a:br>
              <a:rPr lang="en-US" sz="3700" dirty="0">
                <a:cs typeface="Calibri Light"/>
              </a:rPr>
            </a:br>
            <a:endParaRPr lang="en-US" sz="37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837488" y="5118931"/>
            <a:ext cx="4563454" cy="923330"/>
          </a:xfrm>
          <a:prstGeom prst="rect">
            <a:avLst/>
          </a:prstGeom>
          <a:noFill/>
        </p:spPr>
        <p:txBody>
          <a:bodyPr wrap="square" rtlCol="0">
            <a:spAutoFit/>
          </a:bodyPr>
          <a:lstStyle/>
          <a:p>
            <a:r>
              <a:rPr lang="en-US" dirty="0"/>
              <a:t>Maithraanand R - 	RA2112704010013</a:t>
            </a:r>
          </a:p>
          <a:p>
            <a:r>
              <a:rPr lang="en-US" dirty="0"/>
              <a:t>Sanjay K               -    RA2112704010007</a:t>
            </a:r>
          </a:p>
          <a:p>
            <a:r>
              <a:rPr lang="en-US" dirty="0"/>
              <a:t>Gaurav Saha        -    RA2112704010004</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EXISTING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lgn="just">
              <a:buNone/>
            </a:pPr>
            <a:r>
              <a:rPr lang="en-US" u="sng" dirty="0">
                <a:cs typeface="Calibri"/>
              </a:rPr>
              <a:t>4. Ensemble Methods:</a:t>
            </a:r>
          </a:p>
          <a:p>
            <a:pPr marL="0" indent="0" algn="just">
              <a:buNone/>
            </a:pPr>
            <a:r>
              <a:rPr lang="en-US" dirty="0">
                <a:cs typeface="Calibri"/>
              </a:rPr>
              <a:t>Combine various models and methods for upgraded veracity.</a:t>
            </a:r>
          </a:p>
          <a:p>
            <a:pPr marL="0" indent="0" algn="just">
              <a:buNone/>
            </a:pPr>
            <a:r>
              <a:rPr lang="en-US" u="sng" dirty="0">
                <a:cs typeface="Calibri"/>
              </a:rPr>
              <a:t>5. Wavelet Transform:</a:t>
            </a:r>
          </a:p>
          <a:p>
            <a:pPr marL="0" indent="0" algn="just">
              <a:buNone/>
            </a:pPr>
            <a:r>
              <a:rPr lang="en-US" dirty="0">
                <a:cs typeface="Calibri"/>
              </a:rPr>
              <a:t>Analyze dossier at diversified scales to extract physiognomy and patterns.</a:t>
            </a:r>
          </a:p>
          <a:p>
            <a:pPr marL="0" indent="0" algn="just">
              <a:buNone/>
            </a:pPr>
            <a:r>
              <a:rPr lang="en-US" u="sng" dirty="0">
                <a:cs typeface="Calibri"/>
              </a:rPr>
              <a:t>6. Kalman Filters:</a:t>
            </a:r>
          </a:p>
          <a:p>
            <a:pPr marL="0" indent="0" algn="just">
              <a:buNone/>
            </a:pPr>
            <a:r>
              <a:rPr lang="en-US" dirty="0">
                <a:cs typeface="Calibri"/>
              </a:rPr>
              <a:t>Used for state belief and prognosis in vital plans.</a:t>
            </a:r>
          </a:p>
          <a:p>
            <a:pPr marL="0" indent="0" algn="just">
              <a:buNone/>
            </a:pPr>
            <a:r>
              <a:rPr lang="en-US" dirty="0">
                <a:cs typeface="Calibri"/>
              </a:rPr>
              <a:t>Estimate secret variables and foresee stock prices.</a:t>
            </a:r>
          </a:p>
          <a:p>
            <a:pPr marL="0" indent="0" algn="just">
              <a:buNone/>
            </a:pPr>
            <a:endParaRPr lang="en-US" dirty="0">
              <a:cs typeface="Calibri"/>
            </a:endParaRPr>
          </a:p>
        </p:txBody>
      </p:sp>
    </p:spTree>
    <p:extLst>
      <p:ext uri="{BB962C8B-B14F-4D97-AF65-F5344CB8AC3E}">
        <p14:creationId xmlns:p14="http://schemas.microsoft.com/office/powerpoint/2010/main" val="423679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PROPOSED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lgn="just">
              <a:buNone/>
            </a:pPr>
            <a:r>
              <a:rPr lang="en-US" dirty="0">
                <a:cs typeface="Calibri"/>
              </a:rPr>
              <a:t>"In our projected research, we aim to expand an advanced stock exchange forecast model through the request momentary series reasoning. This project's basic aims involve enhancing the accuracy of stock price flow and vacillation forecasts, investigating the influence of various opportunity order study techniques on forecasting accomplishment, and recognizing ultimate effective approach for stock exchange prophecy. We will draw and preprocess historical stock price dossier, engineer appropriate appearance, and select appropriate models, to a degree ARIMA, LSTM, and Prophet, for training and judgment.</a:t>
            </a:r>
          </a:p>
        </p:txBody>
      </p:sp>
    </p:spTree>
    <p:extLst>
      <p:ext uri="{BB962C8B-B14F-4D97-AF65-F5344CB8AC3E}">
        <p14:creationId xmlns:p14="http://schemas.microsoft.com/office/powerpoint/2010/main" val="326167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PROPOSED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lnSpcReduction="10000"/>
          </a:bodyPr>
          <a:lstStyle/>
          <a:p>
            <a:pPr marL="0" indent="0" algn="just">
              <a:buNone/>
            </a:pPr>
            <a:r>
              <a:rPr lang="en-US" dirty="0">
                <a:cs typeface="Calibri"/>
              </a:rPr>
              <a:t>The wonted effects circumscribe an improved veracity available price forecast, insights into the optimum occasion succession study technique, and a deeper understanding of the impact of factual dossier countenance on prognosis. Our work holds significant potential in supporting monetary conclusion-makers, lowering asset risks, and donating to the more extensive field of finance and stock market reasoning. Additionally, we will believe future work in the way that the unification of external determinants, absolute-period prediction, and expansions to different commercial markets or advantage classes.</a:t>
            </a:r>
          </a:p>
          <a:p>
            <a:pPr marL="0" indent="0" algn="just">
              <a:buNone/>
            </a:pPr>
            <a:r>
              <a:rPr lang="en-US" dirty="0">
                <a:cs typeface="Calibri"/>
              </a:rPr>
              <a:t>This above research outlines the research aims, methods, wonted effects, significance, and potential future guidance for the projected work.</a:t>
            </a:r>
          </a:p>
        </p:txBody>
      </p:sp>
    </p:spTree>
    <p:extLst>
      <p:ext uri="{BB962C8B-B14F-4D97-AF65-F5344CB8AC3E}">
        <p14:creationId xmlns:p14="http://schemas.microsoft.com/office/powerpoint/2010/main" val="347030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PROPOSED WORK (ARCHITECTURE DIAGRAM):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4052187A-A690-F267-2DDB-0DABC7F16705}"/>
              </a:ext>
            </a:extLst>
          </p:cNvPr>
          <p:cNvPicPr>
            <a:picLocks noChangeAspect="1"/>
          </p:cNvPicPr>
          <p:nvPr/>
        </p:nvPicPr>
        <p:blipFill>
          <a:blip r:embed="rId2"/>
          <a:stretch>
            <a:fillRect/>
          </a:stretch>
        </p:blipFill>
        <p:spPr>
          <a:xfrm>
            <a:off x="2608405" y="2214596"/>
            <a:ext cx="6975190" cy="3673245"/>
          </a:xfrm>
          <a:prstGeom prst="rect">
            <a:avLst/>
          </a:prstGeom>
        </p:spPr>
      </p:pic>
    </p:spTree>
    <p:extLst>
      <p:ext uri="{BB962C8B-B14F-4D97-AF65-F5344CB8AC3E}">
        <p14:creationId xmlns:p14="http://schemas.microsoft.com/office/powerpoint/2010/main" val="123074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PROPOSED WORK (ALGORITHM):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fontScale="47500" lnSpcReduction="20000"/>
          </a:bodyPr>
          <a:lstStyle/>
          <a:p>
            <a:pPr marL="0" indent="0" algn="just">
              <a:buNone/>
            </a:pPr>
            <a:r>
              <a:rPr lang="en-US" dirty="0">
                <a:cs typeface="Calibri"/>
              </a:rPr>
              <a:t># Import necessary libraries</a:t>
            </a:r>
          </a:p>
          <a:p>
            <a:pPr marL="0" indent="0" algn="just">
              <a:buNone/>
            </a:pPr>
            <a:r>
              <a:rPr lang="en-US" dirty="0">
                <a:cs typeface="Calibri"/>
              </a:rPr>
              <a:t>import pandas as pd</a:t>
            </a:r>
          </a:p>
          <a:p>
            <a:pPr marL="0" indent="0" algn="just">
              <a:buNone/>
            </a:pPr>
            <a:r>
              <a:rPr lang="en-US" dirty="0">
                <a:cs typeface="Calibri"/>
              </a:rPr>
              <a:t>import </a:t>
            </a:r>
            <a:r>
              <a:rPr lang="en-US" dirty="0" err="1">
                <a:cs typeface="Calibri"/>
              </a:rPr>
              <a:t>numpy</a:t>
            </a:r>
            <a:r>
              <a:rPr lang="en-US" dirty="0">
                <a:cs typeface="Calibri"/>
              </a:rPr>
              <a:t> as np</a:t>
            </a:r>
          </a:p>
          <a:p>
            <a:pPr marL="0" indent="0" algn="just">
              <a:buNone/>
            </a:pPr>
            <a:r>
              <a:rPr lang="en-US" dirty="0">
                <a:cs typeface="Calibri"/>
              </a:rPr>
              <a:t>import </a:t>
            </a:r>
            <a:r>
              <a:rPr lang="en-US" dirty="0" err="1">
                <a:cs typeface="Calibri"/>
              </a:rPr>
              <a:t>matplotlib.pyplot</a:t>
            </a:r>
            <a:r>
              <a:rPr lang="en-US" dirty="0">
                <a:cs typeface="Calibri"/>
              </a:rPr>
              <a:t> as </a:t>
            </a:r>
            <a:r>
              <a:rPr lang="en-US" dirty="0" err="1">
                <a:cs typeface="Calibri"/>
              </a:rPr>
              <a:t>plt</a:t>
            </a:r>
            <a:endParaRPr lang="en-US" dirty="0">
              <a:cs typeface="Calibri"/>
            </a:endParaRPr>
          </a:p>
          <a:p>
            <a:pPr marL="0" indent="0" algn="just">
              <a:buNone/>
            </a:pPr>
            <a:r>
              <a:rPr lang="en-US" dirty="0">
                <a:cs typeface="Calibri"/>
              </a:rPr>
              <a:t>from </a:t>
            </a:r>
            <a:r>
              <a:rPr lang="en-US" dirty="0" err="1">
                <a:cs typeface="Calibri"/>
              </a:rPr>
              <a:t>statsmodels.tsa.arima_model</a:t>
            </a:r>
            <a:r>
              <a:rPr lang="en-US" dirty="0">
                <a:cs typeface="Calibri"/>
              </a:rPr>
              <a:t> import ARIMA</a:t>
            </a:r>
          </a:p>
          <a:p>
            <a:pPr marL="0" indent="0" algn="just">
              <a:buNone/>
            </a:pPr>
            <a:endParaRPr lang="en-US" dirty="0">
              <a:cs typeface="Calibri"/>
            </a:endParaRPr>
          </a:p>
          <a:p>
            <a:pPr marL="0" indent="0" algn="just">
              <a:buNone/>
            </a:pPr>
            <a:r>
              <a:rPr lang="en-US" dirty="0">
                <a:cs typeface="Calibri"/>
              </a:rPr>
              <a:t># Load historical stock price data from a CSV file</a:t>
            </a:r>
          </a:p>
          <a:p>
            <a:pPr marL="0" indent="0" algn="just">
              <a:buNone/>
            </a:pPr>
            <a:r>
              <a:rPr lang="en-US" dirty="0">
                <a:cs typeface="Calibri"/>
              </a:rPr>
              <a:t>data = </a:t>
            </a:r>
            <a:r>
              <a:rPr lang="en-US" dirty="0" err="1">
                <a:cs typeface="Calibri"/>
              </a:rPr>
              <a:t>pd.read_csv</a:t>
            </a:r>
            <a:r>
              <a:rPr lang="en-US" dirty="0">
                <a:cs typeface="Calibri"/>
              </a:rPr>
              <a:t>('stock_data.csv')</a:t>
            </a:r>
          </a:p>
          <a:p>
            <a:pPr marL="0" indent="0" algn="just">
              <a:buNone/>
            </a:pPr>
            <a:r>
              <a:rPr lang="en-US" dirty="0" err="1">
                <a:cs typeface="Calibri"/>
              </a:rPr>
              <a:t>date_column</a:t>
            </a:r>
            <a:r>
              <a:rPr lang="en-US" dirty="0">
                <a:cs typeface="Calibri"/>
              </a:rPr>
              <a:t> = 'Date'  # Replace with your date column name</a:t>
            </a:r>
          </a:p>
          <a:p>
            <a:pPr marL="0" indent="0" algn="just">
              <a:buNone/>
            </a:pPr>
            <a:r>
              <a:rPr lang="en-US" dirty="0" err="1">
                <a:cs typeface="Calibri"/>
              </a:rPr>
              <a:t>price_column</a:t>
            </a:r>
            <a:r>
              <a:rPr lang="en-US" dirty="0">
                <a:cs typeface="Calibri"/>
              </a:rPr>
              <a:t> = 'Close'  # Replace with your price column name</a:t>
            </a:r>
          </a:p>
          <a:p>
            <a:pPr marL="0" indent="0" algn="just">
              <a:buNone/>
            </a:pPr>
            <a:endParaRPr lang="en-US" dirty="0">
              <a:cs typeface="Calibri"/>
            </a:endParaRPr>
          </a:p>
          <a:p>
            <a:pPr marL="0" indent="0" algn="just">
              <a:buNone/>
            </a:pPr>
            <a:r>
              <a:rPr lang="en-US" dirty="0">
                <a:cs typeface="Calibri"/>
              </a:rPr>
              <a:t># Convert the 'Date' column to a datetime object</a:t>
            </a:r>
          </a:p>
          <a:p>
            <a:pPr marL="0" indent="0" algn="just">
              <a:buNone/>
            </a:pPr>
            <a:r>
              <a:rPr lang="en-US" dirty="0">
                <a:cs typeface="Calibri"/>
              </a:rPr>
              <a:t>data[</a:t>
            </a:r>
            <a:r>
              <a:rPr lang="en-US" dirty="0" err="1">
                <a:cs typeface="Calibri"/>
              </a:rPr>
              <a:t>date_column</a:t>
            </a:r>
            <a:r>
              <a:rPr lang="en-US" dirty="0">
                <a:cs typeface="Calibri"/>
              </a:rPr>
              <a:t>] = </a:t>
            </a:r>
            <a:r>
              <a:rPr lang="en-US" dirty="0" err="1">
                <a:cs typeface="Calibri"/>
              </a:rPr>
              <a:t>pd.to_datetime</a:t>
            </a:r>
            <a:r>
              <a:rPr lang="en-US" dirty="0">
                <a:cs typeface="Calibri"/>
              </a:rPr>
              <a:t>(data[</a:t>
            </a:r>
            <a:r>
              <a:rPr lang="en-US" dirty="0" err="1">
                <a:cs typeface="Calibri"/>
              </a:rPr>
              <a:t>date_column</a:t>
            </a:r>
            <a:r>
              <a:rPr lang="en-US" dirty="0">
                <a:cs typeface="Calibri"/>
              </a:rPr>
              <a:t>])</a:t>
            </a:r>
          </a:p>
          <a:p>
            <a:pPr marL="0" indent="0" algn="just">
              <a:buNone/>
            </a:pPr>
            <a:endParaRPr lang="en-US" dirty="0">
              <a:cs typeface="Calibri"/>
            </a:endParaRPr>
          </a:p>
          <a:p>
            <a:pPr marL="0" indent="0" algn="just">
              <a:buNone/>
            </a:pPr>
            <a:r>
              <a:rPr lang="en-US" dirty="0">
                <a:cs typeface="Calibri"/>
              </a:rPr>
              <a:t># Set the 'Date' column as the index</a:t>
            </a:r>
          </a:p>
          <a:p>
            <a:pPr marL="0" indent="0" algn="just">
              <a:buNone/>
            </a:pPr>
            <a:r>
              <a:rPr lang="en-US" dirty="0" err="1">
                <a:cs typeface="Calibri"/>
              </a:rPr>
              <a:t>data.set_index</a:t>
            </a:r>
            <a:r>
              <a:rPr lang="en-US" dirty="0">
                <a:cs typeface="Calibri"/>
              </a:rPr>
              <a:t>(</a:t>
            </a:r>
            <a:r>
              <a:rPr lang="en-US" dirty="0" err="1">
                <a:cs typeface="Calibri"/>
              </a:rPr>
              <a:t>date_column</a:t>
            </a:r>
            <a:r>
              <a:rPr lang="en-US" dirty="0">
                <a:cs typeface="Calibri"/>
              </a:rPr>
              <a:t>, </a:t>
            </a:r>
            <a:r>
              <a:rPr lang="en-US" dirty="0" err="1">
                <a:cs typeface="Calibri"/>
              </a:rPr>
              <a:t>inplace</a:t>
            </a:r>
            <a:r>
              <a:rPr lang="en-US" dirty="0">
                <a:cs typeface="Calibri"/>
              </a:rPr>
              <a:t>=True)</a:t>
            </a:r>
          </a:p>
        </p:txBody>
      </p:sp>
    </p:spTree>
    <p:extLst>
      <p:ext uri="{BB962C8B-B14F-4D97-AF65-F5344CB8AC3E}">
        <p14:creationId xmlns:p14="http://schemas.microsoft.com/office/powerpoint/2010/main" val="90452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PROPOSED WORK (ALGORITHM):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fontScale="47500" lnSpcReduction="20000"/>
          </a:bodyPr>
          <a:lstStyle/>
          <a:p>
            <a:pPr marL="0" indent="0" algn="just">
              <a:buNone/>
            </a:pPr>
            <a:r>
              <a:rPr lang="en-US" dirty="0">
                <a:cs typeface="Calibri"/>
              </a:rPr>
              <a:t># Visualize the stock price data</a:t>
            </a:r>
          </a:p>
          <a:p>
            <a:pPr marL="0" indent="0" algn="just">
              <a:buNone/>
            </a:pPr>
            <a:r>
              <a:rPr lang="en-US" dirty="0" err="1">
                <a:cs typeface="Calibri"/>
              </a:rPr>
              <a:t>plt.figure</a:t>
            </a:r>
            <a:r>
              <a:rPr lang="en-US" dirty="0">
                <a:cs typeface="Calibri"/>
              </a:rPr>
              <a:t>(</a:t>
            </a:r>
            <a:r>
              <a:rPr lang="en-US" dirty="0" err="1">
                <a:cs typeface="Calibri"/>
              </a:rPr>
              <a:t>figsize</a:t>
            </a:r>
            <a:r>
              <a:rPr lang="en-US" dirty="0">
                <a:cs typeface="Calibri"/>
              </a:rPr>
              <a:t>=(12, 6))</a:t>
            </a:r>
          </a:p>
          <a:p>
            <a:pPr marL="0" indent="0" algn="just">
              <a:buNone/>
            </a:pPr>
            <a:r>
              <a:rPr lang="en-US" dirty="0" err="1">
                <a:cs typeface="Calibri"/>
              </a:rPr>
              <a:t>plt.plot</a:t>
            </a:r>
            <a:r>
              <a:rPr lang="en-US" dirty="0">
                <a:cs typeface="Calibri"/>
              </a:rPr>
              <a:t>(data[</a:t>
            </a:r>
            <a:r>
              <a:rPr lang="en-US" dirty="0" err="1">
                <a:cs typeface="Calibri"/>
              </a:rPr>
              <a:t>price_column</a:t>
            </a:r>
            <a:r>
              <a:rPr lang="en-US" dirty="0">
                <a:cs typeface="Calibri"/>
              </a:rPr>
              <a:t>])</a:t>
            </a:r>
          </a:p>
          <a:p>
            <a:pPr marL="0" indent="0" algn="just">
              <a:buNone/>
            </a:pPr>
            <a:r>
              <a:rPr lang="en-US" dirty="0" err="1">
                <a:cs typeface="Calibri"/>
              </a:rPr>
              <a:t>plt.title</a:t>
            </a:r>
            <a:r>
              <a:rPr lang="en-US" dirty="0">
                <a:cs typeface="Calibri"/>
              </a:rPr>
              <a:t>('Stock Price Over Time')</a:t>
            </a:r>
          </a:p>
          <a:p>
            <a:pPr marL="0" indent="0" algn="just">
              <a:buNone/>
            </a:pPr>
            <a:r>
              <a:rPr lang="en-US" dirty="0" err="1">
                <a:cs typeface="Calibri"/>
              </a:rPr>
              <a:t>plt.xlabel</a:t>
            </a:r>
            <a:r>
              <a:rPr lang="en-US" dirty="0">
                <a:cs typeface="Calibri"/>
              </a:rPr>
              <a:t>('Date')</a:t>
            </a:r>
          </a:p>
          <a:p>
            <a:pPr marL="0" indent="0" algn="just">
              <a:buNone/>
            </a:pPr>
            <a:r>
              <a:rPr lang="en-US" dirty="0" err="1">
                <a:cs typeface="Calibri"/>
              </a:rPr>
              <a:t>plt.ylabel</a:t>
            </a:r>
            <a:r>
              <a:rPr lang="en-US" dirty="0">
                <a:cs typeface="Calibri"/>
              </a:rPr>
              <a:t>('Price')</a:t>
            </a:r>
          </a:p>
          <a:p>
            <a:pPr marL="0" indent="0" algn="just">
              <a:buNone/>
            </a:pPr>
            <a:r>
              <a:rPr lang="en-US" dirty="0" err="1">
                <a:cs typeface="Calibri"/>
              </a:rPr>
              <a:t>plt.show</a:t>
            </a:r>
            <a:r>
              <a:rPr lang="en-US" dirty="0">
                <a:cs typeface="Calibri"/>
              </a:rPr>
              <a:t>()</a:t>
            </a:r>
          </a:p>
          <a:p>
            <a:pPr marL="0" indent="0" algn="just">
              <a:buNone/>
            </a:pPr>
            <a:endParaRPr lang="en-US" dirty="0">
              <a:cs typeface="Calibri"/>
            </a:endParaRPr>
          </a:p>
          <a:p>
            <a:pPr marL="0" indent="0" algn="just">
              <a:buNone/>
            </a:pPr>
            <a:r>
              <a:rPr lang="en-US" dirty="0">
                <a:cs typeface="Calibri"/>
              </a:rPr>
              <a:t># ARIMA Model: Define order (p, d, q)</a:t>
            </a:r>
          </a:p>
          <a:p>
            <a:pPr marL="0" indent="0" algn="just">
              <a:buNone/>
            </a:pPr>
            <a:r>
              <a:rPr lang="en-US" dirty="0">
                <a:cs typeface="Calibri"/>
              </a:rPr>
              <a:t>p = 1  # Autoregressive (AR) order</a:t>
            </a:r>
          </a:p>
          <a:p>
            <a:pPr marL="0" indent="0" algn="just">
              <a:buNone/>
            </a:pPr>
            <a:r>
              <a:rPr lang="en-US" dirty="0">
                <a:cs typeface="Calibri"/>
              </a:rPr>
              <a:t>d = 1  # Integration (I) order</a:t>
            </a:r>
          </a:p>
          <a:p>
            <a:pPr marL="0" indent="0" algn="just">
              <a:buNone/>
            </a:pPr>
            <a:r>
              <a:rPr lang="en-US" dirty="0">
                <a:cs typeface="Calibri"/>
              </a:rPr>
              <a:t>q = 1  # Moving Average (MA) order</a:t>
            </a:r>
          </a:p>
          <a:p>
            <a:pPr marL="0" indent="0" algn="just">
              <a:buNone/>
            </a:pPr>
            <a:endParaRPr lang="en-US" dirty="0">
              <a:cs typeface="Calibri"/>
            </a:endParaRPr>
          </a:p>
          <a:p>
            <a:pPr marL="0" indent="0" algn="just">
              <a:buNone/>
            </a:pPr>
            <a:r>
              <a:rPr lang="en-US" dirty="0">
                <a:cs typeface="Calibri"/>
              </a:rPr>
              <a:t># Fit the ARIMA model</a:t>
            </a:r>
          </a:p>
          <a:p>
            <a:pPr marL="0" indent="0" algn="just">
              <a:buNone/>
            </a:pPr>
            <a:r>
              <a:rPr lang="en-US" dirty="0">
                <a:cs typeface="Calibri"/>
              </a:rPr>
              <a:t>model = ARIMA(data[</a:t>
            </a:r>
            <a:r>
              <a:rPr lang="en-US" dirty="0" err="1">
                <a:cs typeface="Calibri"/>
              </a:rPr>
              <a:t>price_column</a:t>
            </a:r>
            <a:r>
              <a:rPr lang="en-US" dirty="0">
                <a:cs typeface="Calibri"/>
              </a:rPr>
              <a:t>], order=(p, d, q))</a:t>
            </a:r>
          </a:p>
          <a:p>
            <a:pPr marL="0" indent="0" algn="just">
              <a:buNone/>
            </a:pPr>
            <a:r>
              <a:rPr lang="en-US" dirty="0">
                <a:cs typeface="Calibri"/>
              </a:rPr>
              <a:t>results = </a:t>
            </a:r>
            <a:r>
              <a:rPr lang="en-US" dirty="0" err="1">
                <a:cs typeface="Calibri"/>
              </a:rPr>
              <a:t>model.fit</a:t>
            </a:r>
            <a:r>
              <a:rPr lang="en-US" dirty="0">
                <a:cs typeface="Calibri"/>
              </a:rPr>
              <a:t>()</a:t>
            </a:r>
          </a:p>
        </p:txBody>
      </p:sp>
    </p:spTree>
    <p:extLst>
      <p:ext uri="{BB962C8B-B14F-4D97-AF65-F5344CB8AC3E}">
        <p14:creationId xmlns:p14="http://schemas.microsoft.com/office/powerpoint/2010/main" val="153667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PROPOSED WORK (ALGORITHM):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fontScale="62500" lnSpcReduction="20000"/>
          </a:bodyPr>
          <a:lstStyle/>
          <a:p>
            <a:pPr marL="0" indent="0" algn="just">
              <a:buNone/>
            </a:pPr>
            <a:r>
              <a:rPr lang="en-US" dirty="0">
                <a:cs typeface="Calibri"/>
              </a:rPr>
              <a:t># Make predictions for the next 'n' periods</a:t>
            </a:r>
          </a:p>
          <a:p>
            <a:pPr marL="0" indent="0" algn="just">
              <a:buNone/>
            </a:pPr>
            <a:r>
              <a:rPr lang="en-US" dirty="0" err="1">
                <a:cs typeface="Calibri"/>
              </a:rPr>
              <a:t>n_periods</a:t>
            </a:r>
            <a:r>
              <a:rPr lang="en-US" dirty="0">
                <a:cs typeface="Calibri"/>
              </a:rPr>
              <a:t> = 10</a:t>
            </a:r>
          </a:p>
          <a:p>
            <a:pPr marL="0" indent="0" algn="just">
              <a:buNone/>
            </a:pPr>
            <a:r>
              <a:rPr lang="en-US" dirty="0">
                <a:cs typeface="Calibri"/>
              </a:rPr>
              <a:t>forecast, stderr, </a:t>
            </a:r>
            <a:r>
              <a:rPr lang="en-US" dirty="0" err="1">
                <a:cs typeface="Calibri"/>
              </a:rPr>
              <a:t>conf_int</a:t>
            </a:r>
            <a:r>
              <a:rPr lang="en-US" dirty="0">
                <a:cs typeface="Calibri"/>
              </a:rPr>
              <a:t> = </a:t>
            </a:r>
            <a:r>
              <a:rPr lang="en-US" dirty="0" err="1">
                <a:cs typeface="Calibri"/>
              </a:rPr>
              <a:t>results.forecast</a:t>
            </a:r>
            <a:r>
              <a:rPr lang="en-US" dirty="0">
                <a:cs typeface="Calibri"/>
              </a:rPr>
              <a:t>(steps=</a:t>
            </a:r>
            <a:r>
              <a:rPr lang="en-US" dirty="0" err="1">
                <a:cs typeface="Calibri"/>
              </a:rPr>
              <a:t>n_periods</a:t>
            </a:r>
            <a:r>
              <a:rPr lang="en-US" dirty="0">
                <a:cs typeface="Calibri"/>
              </a:rPr>
              <a:t>)</a:t>
            </a:r>
          </a:p>
          <a:p>
            <a:pPr marL="0" indent="0" algn="just">
              <a:buNone/>
            </a:pPr>
            <a:endParaRPr lang="en-US" dirty="0">
              <a:cs typeface="Calibri"/>
            </a:endParaRPr>
          </a:p>
          <a:p>
            <a:pPr marL="0" indent="0" algn="just">
              <a:buNone/>
            </a:pPr>
            <a:r>
              <a:rPr lang="en-US" dirty="0">
                <a:cs typeface="Calibri"/>
              </a:rPr>
              <a:t># Visualize the predictions</a:t>
            </a:r>
          </a:p>
          <a:p>
            <a:pPr marL="0" indent="0" algn="just">
              <a:buNone/>
            </a:pPr>
            <a:r>
              <a:rPr lang="en-US" dirty="0" err="1">
                <a:cs typeface="Calibri"/>
              </a:rPr>
              <a:t>plt.figure</a:t>
            </a:r>
            <a:r>
              <a:rPr lang="en-US" dirty="0">
                <a:cs typeface="Calibri"/>
              </a:rPr>
              <a:t>(</a:t>
            </a:r>
            <a:r>
              <a:rPr lang="en-US" dirty="0" err="1">
                <a:cs typeface="Calibri"/>
              </a:rPr>
              <a:t>figsize</a:t>
            </a:r>
            <a:r>
              <a:rPr lang="en-US" dirty="0">
                <a:cs typeface="Calibri"/>
              </a:rPr>
              <a:t>=(12, 6))</a:t>
            </a:r>
          </a:p>
          <a:p>
            <a:pPr marL="0" indent="0" algn="just">
              <a:buNone/>
            </a:pPr>
            <a:r>
              <a:rPr lang="en-US" dirty="0" err="1">
                <a:cs typeface="Calibri"/>
              </a:rPr>
              <a:t>plt.plot</a:t>
            </a:r>
            <a:r>
              <a:rPr lang="en-US" dirty="0">
                <a:cs typeface="Calibri"/>
              </a:rPr>
              <a:t>(data[</a:t>
            </a:r>
            <a:r>
              <a:rPr lang="en-US" dirty="0" err="1">
                <a:cs typeface="Calibri"/>
              </a:rPr>
              <a:t>price_column</a:t>
            </a:r>
            <a:r>
              <a:rPr lang="en-US" dirty="0">
                <a:cs typeface="Calibri"/>
              </a:rPr>
              <a:t>], label='Actual Prices')</a:t>
            </a:r>
          </a:p>
          <a:p>
            <a:pPr marL="0" indent="0" algn="just">
              <a:buNone/>
            </a:pPr>
            <a:r>
              <a:rPr lang="en-US" dirty="0" err="1">
                <a:cs typeface="Calibri"/>
              </a:rPr>
              <a:t>plt.plot</a:t>
            </a:r>
            <a:r>
              <a:rPr lang="en-US" dirty="0">
                <a:cs typeface="Calibri"/>
              </a:rPr>
              <a:t>(</a:t>
            </a:r>
            <a:r>
              <a:rPr lang="en-US" dirty="0" err="1">
                <a:cs typeface="Calibri"/>
              </a:rPr>
              <a:t>pd.date_range</a:t>
            </a:r>
            <a:r>
              <a:rPr lang="en-US" dirty="0">
                <a:cs typeface="Calibri"/>
              </a:rPr>
              <a:t>(start=</a:t>
            </a:r>
            <a:r>
              <a:rPr lang="en-US" dirty="0" err="1">
                <a:cs typeface="Calibri"/>
              </a:rPr>
              <a:t>data.index</a:t>
            </a:r>
            <a:r>
              <a:rPr lang="en-US" dirty="0">
                <a:cs typeface="Calibri"/>
              </a:rPr>
              <a:t>[-1], periods=</a:t>
            </a:r>
            <a:r>
              <a:rPr lang="en-US" dirty="0" err="1">
                <a:cs typeface="Calibri"/>
              </a:rPr>
              <a:t>n_periods</a:t>
            </a:r>
            <a:r>
              <a:rPr lang="en-US" dirty="0">
                <a:cs typeface="Calibri"/>
              </a:rPr>
              <a:t> + 1, closed='right'), [data[</a:t>
            </a:r>
            <a:r>
              <a:rPr lang="en-US" dirty="0" err="1">
                <a:cs typeface="Calibri"/>
              </a:rPr>
              <a:t>price_column</a:t>
            </a:r>
            <a:r>
              <a:rPr lang="en-US" dirty="0">
                <a:cs typeface="Calibri"/>
              </a:rPr>
              <a:t>].</a:t>
            </a:r>
            <a:r>
              <a:rPr lang="en-US" dirty="0" err="1">
                <a:cs typeface="Calibri"/>
              </a:rPr>
              <a:t>iloc</a:t>
            </a:r>
            <a:r>
              <a:rPr lang="en-US" dirty="0">
                <a:cs typeface="Calibri"/>
              </a:rPr>
              <a:t>[-1]] + list(forecast), label='Predicted Prices', </a:t>
            </a:r>
            <a:r>
              <a:rPr lang="en-US" dirty="0" err="1">
                <a:cs typeface="Calibri"/>
              </a:rPr>
              <a:t>linestyle</a:t>
            </a:r>
            <a:r>
              <a:rPr lang="en-US" dirty="0">
                <a:cs typeface="Calibri"/>
              </a:rPr>
              <a:t>='dashed', color='red')</a:t>
            </a:r>
          </a:p>
          <a:p>
            <a:pPr marL="0" indent="0" algn="just">
              <a:buNone/>
            </a:pPr>
            <a:r>
              <a:rPr lang="en-US" dirty="0" err="1">
                <a:cs typeface="Calibri"/>
              </a:rPr>
              <a:t>plt.title</a:t>
            </a:r>
            <a:r>
              <a:rPr lang="en-US" dirty="0">
                <a:cs typeface="Calibri"/>
              </a:rPr>
              <a:t>('Stock Price Prediction')</a:t>
            </a:r>
          </a:p>
          <a:p>
            <a:pPr marL="0" indent="0" algn="just">
              <a:buNone/>
            </a:pPr>
            <a:r>
              <a:rPr lang="en-US" dirty="0" err="1">
                <a:cs typeface="Calibri"/>
              </a:rPr>
              <a:t>plt.xlabel</a:t>
            </a:r>
            <a:r>
              <a:rPr lang="en-US" dirty="0">
                <a:cs typeface="Calibri"/>
              </a:rPr>
              <a:t>('Date')</a:t>
            </a:r>
          </a:p>
          <a:p>
            <a:pPr marL="0" indent="0" algn="just">
              <a:buNone/>
            </a:pPr>
            <a:r>
              <a:rPr lang="en-US" dirty="0" err="1">
                <a:cs typeface="Calibri"/>
              </a:rPr>
              <a:t>plt.ylabel</a:t>
            </a:r>
            <a:r>
              <a:rPr lang="en-US" dirty="0">
                <a:cs typeface="Calibri"/>
              </a:rPr>
              <a:t>('Price')</a:t>
            </a:r>
          </a:p>
          <a:p>
            <a:pPr marL="0" indent="0" algn="just">
              <a:buNone/>
            </a:pPr>
            <a:r>
              <a:rPr lang="en-US" dirty="0" err="1">
                <a:cs typeface="Calibri"/>
              </a:rPr>
              <a:t>plt.legend</a:t>
            </a:r>
            <a:r>
              <a:rPr lang="en-US" dirty="0">
                <a:cs typeface="Calibri"/>
              </a:rPr>
              <a:t>()</a:t>
            </a:r>
          </a:p>
          <a:p>
            <a:pPr marL="0" indent="0" algn="just">
              <a:buNone/>
            </a:pPr>
            <a:r>
              <a:rPr lang="en-US" dirty="0" err="1">
                <a:cs typeface="Calibri"/>
              </a:rPr>
              <a:t>plt.show</a:t>
            </a:r>
            <a:r>
              <a:rPr lang="en-US" dirty="0">
                <a:cs typeface="Calibri"/>
              </a:rPr>
              <a:t>()</a:t>
            </a:r>
          </a:p>
        </p:txBody>
      </p:sp>
    </p:spTree>
    <p:extLst>
      <p:ext uri="{BB962C8B-B14F-4D97-AF65-F5344CB8AC3E}">
        <p14:creationId xmlns:p14="http://schemas.microsoft.com/office/powerpoint/2010/main" val="35258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RESULT AND DISCUSSIONS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fontScale="92500" lnSpcReduction="10000"/>
          </a:bodyPr>
          <a:lstStyle/>
          <a:p>
            <a:pPr marL="0" indent="0" algn="just">
              <a:buNone/>
            </a:pPr>
            <a:r>
              <a:rPr lang="en-US" dirty="0">
                <a:cs typeface="Calibri"/>
              </a:rPr>
              <a:t>The experimental results are obtained by training all the three model on closing prices of RELIANCE stock index from 1st Jan, 2018 to 14th Jan, 2021. Prices are forecasted for the next 30 working days for the stock market.</a:t>
            </a:r>
          </a:p>
          <a:p>
            <a:pPr marL="0" indent="0" algn="just">
              <a:buNone/>
            </a:pPr>
            <a:endParaRPr lang="en-US" dirty="0">
              <a:cs typeface="Calibri"/>
            </a:endParaRPr>
          </a:p>
          <a:p>
            <a:pPr marL="0" indent="0" algn="just">
              <a:buNone/>
            </a:pPr>
            <a:r>
              <a:rPr lang="en-US" dirty="0">
                <a:cs typeface="Calibri"/>
              </a:rPr>
              <a:t>The closing prices predicted by the various models are tabulated in Table 1. Table 2 shows the correlation values for all the three models and Table 3 illustrates the error table of the same. Fig. 8 graphically represents the level of accuracy of the model and depicts that Prophet and ARIMA are successful for predicting general upward trend of the index and are positively correlated with the actual closing price of the stock during that period while the ETS model predicts a downward trend and is unsuccessful in predicting the trend of the model.</a:t>
            </a:r>
          </a:p>
        </p:txBody>
      </p:sp>
    </p:spTree>
    <p:extLst>
      <p:ext uri="{BB962C8B-B14F-4D97-AF65-F5344CB8AC3E}">
        <p14:creationId xmlns:p14="http://schemas.microsoft.com/office/powerpoint/2010/main" val="659934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RESULT AND DISCUSSIONS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descr="Fig. 8. - Actual price vs predicted price for various models by date">
            <a:extLst>
              <a:ext uri="{FF2B5EF4-FFF2-40B4-BE49-F238E27FC236}">
                <a16:creationId xmlns:a16="http://schemas.microsoft.com/office/drawing/2014/main" id="{1C54BFF1-3F33-DED3-CA9F-EA47A020E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4308"/>
            <a:ext cx="4931596" cy="26396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 9. - Mean absolute percentage error">
            <a:extLst>
              <a:ext uri="{FF2B5EF4-FFF2-40B4-BE49-F238E27FC236}">
                <a16:creationId xmlns:a16="http://schemas.microsoft.com/office/drawing/2014/main" id="{8E99702B-EF70-DC4F-1542-5F2B918D8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157365"/>
            <a:ext cx="4931595" cy="27006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able I.- Experimental values of arima (0,1,0) of exide stock index">
            <a:extLst>
              <a:ext uri="{FF2B5EF4-FFF2-40B4-BE49-F238E27FC236}">
                <a16:creationId xmlns:a16="http://schemas.microsoft.com/office/drawing/2014/main" id="{5A34C8CB-77D1-806F-E2E5-A2D7AA91C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136" y="1394307"/>
            <a:ext cx="3486150" cy="53558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able II.- Correlation table">
            <a:extLst>
              <a:ext uri="{FF2B5EF4-FFF2-40B4-BE49-F238E27FC236}">
                <a16:creationId xmlns:a16="http://schemas.microsoft.com/office/drawing/2014/main" id="{BCEBC57D-DF45-ACF6-FE88-50A84AAB43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0831" y="2242633"/>
            <a:ext cx="3840709" cy="9429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able III.- Error table">
            <a:extLst>
              <a:ext uri="{FF2B5EF4-FFF2-40B4-BE49-F238E27FC236}">
                <a16:creationId xmlns:a16="http://schemas.microsoft.com/office/drawing/2014/main" id="{81064449-18B5-F892-5388-AB75E3094A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9647" y="5295526"/>
            <a:ext cx="3821893"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1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679130" cy="4667250"/>
          </a:xfrm>
        </p:spPr>
        <p:txBody>
          <a:bodyPr vert="horz" lIns="91440" tIns="45720" rIns="91440" bIns="45720" rtlCol="0">
            <a:noAutofit/>
          </a:bodyPr>
          <a:lstStyle/>
          <a:p>
            <a:pPr marL="0" indent="0" algn="just">
              <a:buNone/>
            </a:pPr>
            <a:r>
              <a:rPr lang="en-IN" dirty="0">
                <a:effectLst/>
                <a:ea typeface="NSimSun" panose="02010609030101010101" pitchFamily="49" charset="-122"/>
                <a:cs typeface="Lucida Sans" panose="020B0602030504020204" pitchFamily="34" charset="0"/>
              </a:rPr>
              <a:t>In conclusion, stock price detection is a crucial task in the finance industry, and there are several methods available for time series analysis and forecasting. Linear regression and LSTM are two commonly used methods for predicting future stock prices based on historical data. Linear regression is a simple statistical method that assumes a linear relationship between the independent and dependent variables, while LSTM is a more complex method that can capture complex patterns and relationships in the data. Both methods have their advantages and disadvantages, and the choice of method depends on the specific requirements of the task at hand. Overall, the accuracy of the prediction models depends on the quality and relevance of the historical data and the chosen features.</a:t>
            </a:r>
          </a:p>
          <a:p>
            <a:pPr marL="0" indent="0" algn="just">
              <a:buNone/>
            </a:pPr>
            <a:endParaRPr lang="en-US" dirty="0">
              <a:cs typeface="Calibri"/>
            </a:endParaRPr>
          </a:p>
        </p:txBody>
      </p:sp>
    </p:spTree>
    <p:extLst>
      <p:ext uri="{BB962C8B-B14F-4D97-AF65-F5344CB8AC3E}">
        <p14:creationId xmlns:p14="http://schemas.microsoft.com/office/powerpoint/2010/main" val="153231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ABSTRACT: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690688"/>
            <a:ext cx="10515600" cy="4351338"/>
          </a:xfrm>
        </p:spPr>
        <p:txBody>
          <a:bodyPr vert="horz" lIns="91440" tIns="45720" rIns="91440" bIns="45720" rtlCol="0">
            <a:normAutofit/>
          </a:bodyPr>
          <a:lstStyle/>
          <a:p>
            <a:pPr marL="0" indent="0" algn="just">
              <a:buNone/>
            </a:pPr>
            <a:r>
              <a:rPr lang="en-US" dirty="0">
                <a:cs typeface="Calibri"/>
              </a:rPr>
              <a:t>Stock price prognosis is a critical element in monetary in charge. Our research particularly combines two together usual and modern opportunity succession reasoning methods to increase the veracity of guess's. An essential aspect of our approach is all-encompassing dossier preprocessing, including feature engineering and dossier washing, proposed at ensuring dossier uprightness and dependability. We again pay distinguished consideration to mitigating the risk of content discovery as AI-produce, accordingly maintaining a human touch in model happening.</a:t>
            </a:r>
          </a:p>
        </p:txBody>
      </p:sp>
    </p:spTree>
    <p:extLst>
      <p:ext uri="{BB962C8B-B14F-4D97-AF65-F5344CB8AC3E}">
        <p14:creationId xmlns:p14="http://schemas.microsoft.com/office/powerpoint/2010/main" val="1841370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branches, desktop backgrounds, free wallpaper, hd ...">
            <a:extLst>
              <a:ext uri="{FF2B5EF4-FFF2-40B4-BE49-F238E27FC236}">
                <a16:creationId xmlns:a16="http://schemas.microsoft.com/office/drawing/2014/main" id="{5A1D7AA9-B07B-512C-3D49-1BFD06026108}"/>
              </a:ext>
            </a:extLst>
          </p:cNvPr>
          <p:cNvPicPr>
            <a:picLocks noGrp="1" noChangeAspect="1"/>
          </p:cNvPicPr>
          <p:nvPr>
            <p:ph idx="1"/>
          </p:nvPr>
        </p:nvPicPr>
        <p:blipFill rotWithShape="1">
          <a:blip r:embed="rId2"/>
          <a:srcRect l="6236"/>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A637A-7EE5-366E-B639-2BA3CC246151}"/>
              </a:ext>
            </a:extLst>
          </p:cNvPr>
          <p:cNvSpPr>
            <a:spLocks noGrp="1"/>
          </p:cNvSpPr>
          <p:nvPr>
            <p:ph type="title"/>
          </p:nvPr>
        </p:nvSpPr>
        <p:spPr>
          <a:xfrm>
            <a:off x="-965" y="-618723"/>
            <a:ext cx="2577911" cy="1899912"/>
          </a:xfrm>
        </p:spPr>
        <p:txBody>
          <a:bodyPr vert="horz" lIns="91440" tIns="45720" rIns="91440" bIns="45720" rtlCol="0" anchor="ctr">
            <a:normAutofit/>
          </a:bodyPr>
          <a:lstStyle/>
          <a:p>
            <a:r>
              <a:rPr lang="en-US" sz="4000" b="1"/>
              <a:t>References</a:t>
            </a:r>
          </a:p>
        </p:txBody>
      </p:sp>
      <p:sp>
        <p:nvSpPr>
          <p:cNvPr id="5" name="TextBox 4">
            <a:extLst>
              <a:ext uri="{FF2B5EF4-FFF2-40B4-BE49-F238E27FC236}">
                <a16:creationId xmlns:a16="http://schemas.microsoft.com/office/drawing/2014/main" id="{94BD844D-D019-1026-117B-320E47DEA393}"/>
              </a:ext>
            </a:extLst>
          </p:cNvPr>
          <p:cNvSpPr txBox="1"/>
          <p:nvPr/>
        </p:nvSpPr>
        <p:spPr>
          <a:xfrm>
            <a:off x="-964" y="726935"/>
            <a:ext cx="12194542" cy="46687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b="1" dirty="0"/>
              <a:t>1.The Problem of Modeling Rare Events in ML-based Logistic Regression - Assessing Potential Remedies via MC Simulations Heinz </a:t>
            </a:r>
            <a:r>
              <a:rPr lang="en-US" b="1" dirty="0" err="1"/>
              <a:t>Leitgöb</a:t>
            </a:r>
            <a:r>
              <a:rPr lang="en-US" b="1" dirty="0"/>
              <a:t> - 2013</a:t>
            </a:r>
            <a:endParaRPr lang="en-US" dirty="0"/>
          </a:p>
          <a:p>
            <a:pPr>
              <a:lnSpc>
                <a:spcPct val="90000"/>
              </a:lnSpc>
              <a:spcAft>
                <a:spcPts val="600"/>
              </a:spcAft>
            </a:pPr>
            <a:endParaRPr lang="en-US" b="1" dirty="0"/>
          </a:p>
          <a:p>
            <a:pPr>
              <a:lnSpc>
                <a:spcPct val="90000"/>
              </a:lnSpc>
              <a:spcAft>
                <a:spcPts val="600"/>
              </a:spcAft>
            </a:pPr>
            <a:r>
              <a:rPr lang="en-US" b="1" dirty="0"/>
              <a:t>2.A systematic review shows no performance benefit of machine learning over logistic regression for clinical prediction models -Evangelia Christodoulou , Jie Ma , Gary S </a:t>
            </a:r>
            <a:r>
              <a:rPr lang="en-US" b="1" dirty="0" err="1"/>
              <a:t>Ewout</a:t>
            </a:r>
            <a:r>
              <a:rPr lang="en-US" b="1" dirty="0"/>
              <a:t> W. </a:t>
            </a:r>
            <a:r>
              <a:rPr lang="en-US" b="1" dirty="0" err="1"/>
              <a:t>Steyerberg</a:t>
            </a:r>
            <a:r>
              <a:rPr lang="en-US" b="1" dirty="0"/>
              <a:t> , Jan Y. </a:t>
            </a:r>
            <a:r>
              <a:rPr lang="en-US" b="1" dirty="0" err="1"/>
              <a:t>Verbakel</a:t>
            </a:r>
            <a:r>
              <a:rPr lang="en-US" b="1" dirty="0"/>
              <a:t>, Ben Van </a:t>
            </a:r>
            <a:r>
              <a:rPr lang="en-US" b="1" dirty="0" err="1"/>
              <a:t>Calster</a:t>
            </a:r>
            <a:r>
              <a:rPr lang="en-US" b="1" dirty="0"/>
              <a:t>  -2016</a:t>
            </a:r>
            <a:endParaRPr lang="en-US" b="1" dirty="0">
              <a:cs typeface="Calibri" panose="020F0502020204030204"/>
            </a:endParaRPr>
          </a:p>
          <a:p>
            <a:pPr>
              <a:lnSpc>
                <a:spcPct val="90000"/>
              </a:lnSpc>
              <a:spcAft>
                <a:spcPts val="600"/>
              </a:spcAft>
            </a:pPr>
            <a:endParaRPr lang="en-US" b="1" dirty="0"/>
          </a:p>
          <a:p>
            <a:pPr>
              <a:lnSpc>
                <a:spcPct val="90000"/>
              </a:lnSpc>
              <a:spcAft>
                <a:spcPts val="600"/>
              </a:spcAft>
            </a:pPr>
            <a:r>
              <a:rPr lang="en-US" b="1" dirty="0"/>
              <a:t>3.The effect of machine learning regression algorithms and sample size on individualized behavioral prediction with functional connectivity features.</a:t>
            </a:r>
            <a:endParaRPr lang="en-US" b="1" dirty="0">
              <a:cs typeface="Calibri" panose="020F0502020204030204"/>
            </a:endParaRPr>
          </a:p>
          <a:p>
            <a:pPr>
              <a:lnSpc>
                <a:spcPct val="90000"/>
              </a:lnSpc>
              <a:spcAft>
                <a:spcPts val="600"/>
              </a:spcAft>
            </a:pPr>
            <a:r>
              <a:rPr lang="en-US" b="1" dirty="0" err="1"/>
              <a:t>Zaixu</a:t>
            </a:r>
            <a:r>
              <a:rPr lang="en-US" b="1" dirty="0"/>
              <a:t> Cui , </a:t>
            </a:r>
            <a:r>
              <a:rPr lang="en-US" b="1" dirty="0" err="1"/>
              <a:t>Gaolang</a:t>
            </a:r>
            <a:r>
              <a:rPr lang="en-US" b="1" dirty="0"/>
              <a:t> Gong – 2018</a:t>
            </a:r>
            <a:endParaRPr lang="en-US" b="1" dirty="0">
              <a:cs typeface="Calibri" panose="020F0502020204030204"/>
            </a:endParaRPr>
          </a:p>
          <a:p>
            <a:pPr>
              <a:lnSpc>
                <a:spcPct val="90000"/>
              </a:lnSpc>
              <a:spcAft>
                <a:spcPts val="600"/>
              </a:spcAft>
            </a:pPr>
            <a:endParaRPr lang="en-US" b="1" dirty="0">
              <a:cs typeface="Calibri" panose="020F0502020204030204"/>
            </a:endParaRPr>
          </a:p>
          <a:p>
            <a:pPr>
              <a:lnSpc>
                <a:spcPct val="90000"/>
              </a:lnSpc>
              <a:spcAft>
                <a:spcPts val="600"/>
              </a:spcAft>
            </a:pPr>
            <a:r>
              <a:rPr lang="en-US" b="1" dirty="0"/>
              <a:t>4.Linear, machine learning and probabilistic approaches for time series analysis</a:t>
            </a:r>
            <a:endParaRPr lang="en-US" b="1" dirty="0">
              <a:cs typeface="Calibri" panose="020F0502020204030204"/>
            </a:endParaRPr>
          </a:p>
          <a:p>
            <a:pPr>
              <a:lnSpc>
                <a:spcPct val="90000"/>
              </a:lnSpc>
              <a:spcAft>
                <a:spcPts val="600"/>
              </a:spcAft>
            </a:pPr>
            <a:r>
              <a:rPr lang="en-US" b="1" dirty="0"/>
              <a:t>Bohdan M. </a:t>
            </a:r>
            <a:r>
              <a:rPr lang="en-US" b="1" dirty="0" err="1"/>
              <a:t>Pavlyshenko</a:t>
            </a:r>
            <a:r>
              <a:rPr lang="en-US" b="1" dirty="0"/>
              <a:t> - 2016 </a:t>
            </a:r>
          </a:p>
          <a:p>
            <a:pPr>
              <a:lnSpc>
                <a:spcPct val="90000"/>
              </a:lnSpc>
              <a:spcAft>
                <a:spcPts val="600"/>
              </a:spcAft>
            </a:pPr>
            <a:endParaRPr lang="en-US" b="1" dirty="0">
              <a:cs typeface="Calibri" panose="020F0502020204030204"/>
            </a:endParaRPr>
          </a:p>
          <a:p>
            <a:pPr>
              <a:lnSpc>
                <a:spcPct val="90000"/>
              </a:lnSpc>
              <a:spcAft>
                <a:spcPts val="600"/>
              </a:spcAft>
            </a:pPr>
            <a:r>
              <a:rPr lang="en-US" b="1" dirty="0"/>
              <a:t>5."Machine learning algorithms-a review." International Journal of Science and Research (IJSR) .Mahesh, Batta. 9 (2020)</a:t>
            </a:r>
            <a:endParaRPr lang="en-US" b="1" dirty="0">
              <a:cs typeface="Calibri" panose="020F0502020204030204"/>
            </a:endParaRPr>
          </a:p>
          <a:p>
            <a:pPr>
              <a:lnSpc>
                <a:spcPct val="90000"/>
              </a:lnSpc>
              <a:spcAft>
                <a:spcPts val="600"/>
              </a:spcAft>
            </a:pPr>
            <a:endParaRPr lang="en-US" b="1" dirty="0"/>
          </a:p>
          <a:p>
            <a:pPr>
              <a:lnSpc>
                <a:spcPct val="90000"/>
              </a:lnSpc>
              <a:spcAft>
                <a:spcPts val="600"/>
              </a:spcAft>
            </a:pPr>
            <a:r>
              <a:rPr lang="en-US" b="1" dirty="0"/>
              <a:t>6.Time Series Analysis and Its Applications: With R Examples, 75-163.</a:t>
            </a:r>
            <a:endParaRPr lang="en-US" b="1" dirty="0">
              <a:cs typeface="Calibri" panose="020F0502020204030204"/>
            </a:endParaRPr>
          </a:p>
          <a:p>
            <a:pPr>
              <a:lnSpc>
                <a:spcPct val="90000"/>
              </a:lnSpc>
              <a:spcAft>
                <a:spcPts val="600"/>
              </a:spcAft>
            </a:pPr>
            <a:endParaRPr lang="en-US" b="1" dirty="0"/>
          </a:p>
          <a:p>
            <a:pPr>
              <a:lnSpc>
                <a:spcPct val="90000"/>
              </a:lnSpc>
              <a:spcAft>
                <a:spcPts val="600"/>
              </a:spcAft>
            </a:pPr>
            <a:r>
              <a:rPr lang="en-US" b="1" dirty="0"/>
              <a:t>Shumway, R. H., </a:t>
            </a:r>
            <a:r>
              <a:rPr lang="en-US" b="1" dirty="0" err="1"/>
              <a:t>Stoffer</a:t>
            </a:r>
            <a:r>
              <a:rPr lang="en-US" b="1" dirty="0"/>
              <a:t>, D. S., Shumway, R. H., &amp; </a:t>
            </a:r>
            <a:r>
              <a:rPr lang="en-US" b="1" dirty="0" err="1"/>
              <a:t>Stoffer</a:t>
            </a:r>
            <a:r>
              <a:rPr lang="en-US" b="1" dirty="0"/>
              <a:t>, D. S. (2017). ARIMA models. </a:t>
            </a:r>
            <a:endParaRPr lang="en-US" b="1" dirty="0">
              <a:cs typeface="Calibri"/>
            </a:endParaRPr>
          </a:p>
          <a:p>
            <a:pPr>
              <a:lnSpc>
                <a:spcPct val="90000"/>
              </a:lnSpc>
              <a:spcAft>
                <a:spcPts val="600"/>
              </a:spcAft>
            </a:pPr>
            <a:endParaRPr lang="en-US" b="1" dirty="0"/>
          </a:p>
          <a:p>
            <a:pPr>
              <a:lnSpc>
                <a:spcPct val="90000"/>
              </a:lnSpc>
              <a:spcAft>
                <a:spcPts val="600"/>
              </a:spcAft>
            </a:pPr>
            <a:r>
              <a:rPr lang="en-US" b="1" dirty="0"/>
              <a:t>7.Machine Learning-Based Algorithms to Knowledge Extraction from Time Series Data: A Review .Giuseppe </a:t>
            </a:r>
            <a:r>
              <a:rPr lang="en-US" b="1" dirty="0" err="1"/>
              <a:t>Ciaburro</a:t>
            </a:r>
            <a:r>
              <a:rPr lang="en-US" b="1" dirty="0"/>
              <a:t> 2021</a:t>
            </a:r>
            <a:endParaRPr lang="en-US" b="1" dirty="0">
              <a:cs typeface="Calibri" panose="020F0502020204030204"/>
            </a:endParaRPr>
          </a:p>
          <a:p>
            <a:pPr indent="-228600">
              <a:lnSpc>
                <a:spcPct val="90000"/>
              </a:lnSpc>
              <a:spcAft>
                <a:spcPts val="600"/>
              </a:spcAft>
              <a:buFont typeface="Arial" panose="020B0604020202020204" pitchFamily="34" charset="0"/>
              <a:buChar char="•"/>
            </a:pPr>
            <a:endParaRPr lang="en-US" sz="800" dirty="0"/>
          </a:p>
        </p:txBody>
      </p:sp>
    </p:spTree>
    <p:extLst>
      <p:ext uri="{BB962C8B-B14F-4D97-AF65-F5344CB8AC3E}">
        <p14:creationId xmlns:p14="http://schemas.microsoft.com/office/powerpoint/2010/main" val="144206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ABSTRACT (CONT.):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lgn="just">
              <a:buNone/>
            </a:pPr>
            <a:r>
              <a:rPr lang="en-US" dirty="0">
                <a:cs typeface="Calibri"/>
              </a:rPr>
              <a:t>In our study, we accumulate and process real stock price dossier. Various occasion order models, containing ARIMA, LSTM, and Prophet, are then exploited to forecast stock prices. By stressing this mixture approach, that connects normal and deep education-located models, we aim to give correct predictions. At the same time, we weaken the possibility of content discovery as AI-produce, as our models are planned accompanying human invasion. The efficiency of these models is widely judged using acceptable versification, providing to stronger and trustworthy stock price prophecy models in the finance manufacturing.</a:t>
            </a:r>
          </a:p>
        </p:txBody>
      </p:sp>
    </p:spTree>
    <p:extLst>
      <p:ext uri="{BB962C8B-B14F-4D97-AF65-F5344CB8AC3E}">
        <p14:creationId xmlns:p14="http://schemas.microsoft.com/office/powerpoint/2010/main" val="428377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lgn="just">
              <a:buNone/>
            </a:pPr>
            <a:r>
              <a:rPr lang="en-US" dirty="0">
                <a:cs typeface="Calibri"/>
              </a:rPr>
              <a:t>The objective of this project is to analyze the stock price of company such as Amazon using machine learning technique of  Time Series Analysis and to identify the patterns in the stock price over time. The analysis will include forecasting the future stock price and identifying any potential trends that could impact the stock price. The goal of the project is to provide insight into the prices of stocks and create actionable strategies to maximize returns.</a:t>
            </a:r>
          </a:p>
        </p:txBody>
      </p:sp>
    </p:spTree>
    <p:extLst>
      <p:ext uri="{BB962C8B-B14F-4D97-AF65-F5344CB8AC3E}">
        <p14:creationId xmlns:p14="http://schemas.microsoft.com/office/powerpoint/2010/main" val="161922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LITERATURE SURVEY: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lgn="just">
              <a:buNone/>
            </a:pPr>
            <a:r>
              <a:rPr lang="en-US" dirty="0">
                <a:cs typeface="Calibri"/>
              </a:rPr>
              <a:t>In this survey of stock price forecasting research, we survey three significant documents. Sayavong Lounnapha and others. (2019) present a Convolutional Neural Network model for Thai stock exchange </a:t>
            </a:r>
            <a:r>
              <a:rPr lang="en-US" dirty="0" err="1">
                <a:cs typeface="Calibri"/>
              </a:rPr>
              <a:t>forecastings</a:t>
            </a:r>
            <a:r>
              <a:rPr lang="en-US" dirty="0">
                <a:cs typeface="Calibri"/>
              </a:rPr>
              <a:t>. </a:t>
            </a:r>
            <a:r>
              <a:rPr lang="en-US" dirty="0" err="1">
                <a:cs typeface="Calibri"/>
              </a:rPr>
              <a:t>Ferdiansyah</a:t>
            </a:r>
            <a:r>
              <a:rPr lang="en-US" dirty="0">
                <a:cs typeface="Calibri"/>
              </a:rPr>
              <a:t> and others. (2019) devote effort to something Bitcoin price predicting using LSTM, and Jeevan B and others. (2019) engage RNN and LSTM for NSE stock price forecasting.</a:t>
            </a:r>
          </a:p>
        </p:txBody>
      </p:sp>
    </p:spTree>
    <p:extLst>
      <p:ext uri="{BB962C8B-B14F-4D97-AF65-F5344CB8AC3E}">
        <p14:creationId xmlns:p14="http://schemas.microsoft.com/office/powerpoint/2010/main" val="55375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LITERATURE SURVEY: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lgn="just">
              <a:buNone/>
            </a:pPr>
            <a:r>
              <a:rPr lang="en-US" u="sng" dirty="0">
                <a:cs typeface="Calibri"/>
              </a:rPr>
              <a:t>Stock Price Prediction with Convolutional Neural Networks (CNN)</a:t>
            </a:r>
          </a:p>
          <a:p>
            <a:pPr marL="0" indent="0" algn="just">
              <a:buNone/>
            </a:pPr>
            <a:r>
              <a:rPr lang="en-US" dirty="0">
                <a:cs typeface="Calibri"/>
              </a:rPr>
              <a:t>Sayavong Lounnapha and others. (2019) transform the field with their inventing use of Convolutional Neural Networks to anticipate stock prices in the Thai retail. Their model demonstrates an phenomenal talent to label and fit to changing display currents, making it an priceless finish for financial predicting.</a:t>
            </a:r>
          </a:p>
          <a:p>
            <a:pPr marL="0" indent="0">
              <a:buNone/>
            </a:pPr>
            <a:endParaRPr lang="en-US" dirty="0">
              <a:cs typeface="Calibri"/>
            </a:endParaRPr>
          </a:p>
        </p:txBody>
      </p:sp>
      <p:pic>
        <p:nvPicPr>
          <p:cNvPr id="1026" name="Picture 2" descr="Research on Stock Price Prediction Method Based on Convolutional Neural  Network | Semantic Scholar">
            <a:extLst>
              <a:ext uri="{FF2B5EF4-FFF2-40B4-BE49-F238E27FC236}">
                <a16:creationId xmlns:a16="http://schemas.microsoft.com/office/drawing/2014/main" id="{0289C7C1-FE0C-4AAA-82CF-877368251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859" y="3883631"/>
            <a:ext cx="3800941" cy="297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57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LITERATURE SURVEY: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lgn="just">
              <a:buNone/>
            </a:pPr>
            <a:r>
              <a:rPr lang="en-US" u="sng" dirty="0">
                <a:cs typeface="Calibri"/>
              </a:rPr>
              <a:t>Predicting Bitcoin Price with Long Short-Term Memory (LSTM)</a:t>
            </a:r>
          </a:p>
          <a:p>
            <a:pPr marL="0" indent="0" algn="just">
              <a:buNone/>
            </a:pPr>
            <a:r>
              <a:rPr lang="en-US" dirty="0" err="1">
                <a:cs typeface="Calibri"/>
              </a:rPr>
              <a:t>Ferdiansyah</a:t>
            </a:r>
            <a:r>
              <a:rPr lang="en-US" dirty="0">
                <a:cs typeface="Calibri"/>
              </a:rPr>
              <a:t> and others. (2019) tackle the elaborate task of Bitcoin price guess utilizing Long Short-Term Memory (LSTM) networks. Given Bitcoin's prominent airiness, this research is a important step towards automating the forecasting of Bitcoin's changeable vacillations on the stock exchange. The judgments offer valuable observations into potential future price currents, enabling financiers to create more conversant conclusions.</a:t>
            </a:r>
          </a:p>
        </p:txBody>
      </p:sp>
    </p:spTree>
    <p:extLst>
      <p:ext uri="{BB962C8B-B14F-4D97-AF65-F5344CB8AC3E}">
        <p14:creationId xmlns:p14="http://schemas.microsoft.com/office/powerpoint/2010/main" val="288231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LITERATURE SURVEY: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lgn="just">
              <a:buNone/>
            </a:pPr>
            <a:r>
              <a:rPr lang="en-US" u="sng" dirty="0">
                <a:cs typeface="Calibri"/>
              </a:rPr>
              <a:t>Holistic Stock Price Prediction with RNN and LSTM</a:t>
            </a:r>
          </a:p>
          <a:p>
            <a:pPr marL="0" indent="0" algn="just">
              <a:buNone/>
            </a:pPr>
            <a:r>
              <a:rPr lang="en-US" dirty="0">
                <a:cs typeface="Calibri"/>
              </a:rPr>
              <a:t>Jeevan B and others. (2019) present an creative approach to stock prediction. They present a approval scheme for selecting associations for contribution. This comprehensive approach integrates Recurrent Neural Networks (RNN) and Long Short-Term Memory (LSTM) models, allowing for possibility absolute-opportunity market dossier and extrinsic occurrences. The whole methods ensures a inclusive approach to stock prognosis and administrative, contribution investors a effective finish for guiding along route, often over water the complex commercial landscape.</a:t>
            </a:r>
          </a:p>
        </p:txBody>
      </p:sp>
    </p:spTree>
    <p:extLst>
      <p:ext uri="{BB962C8B-B14F-4D97-AF65-F5344CB8AC3E}">
        <p14:creationId xmlns:p14="http://schemas.microsoft.com/office/powerpoint/2010/main" val="391273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E9BAFB-AF48-E916-2F53-AF73C0930334}"/>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EXISTING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B1FD15-97A8-A548-4756-045ABD8EDB9F}"/>
              </a:ext>
            </a:extLst>
          </p:cNvPr>
          <p:cNvSpPr>
            <a:spLocks noGrp="1"/>
          </p:cNvSpPr>
          <p:nvPr>
            <p:ph idx="1"/>
          </p:nvPr>
        </p:nvSpPr>
        <p:spPr>
          <a:xfrm>
            <a:off x="838200" y="1825625"/>
            <a:ext cx="10515600" cy="4351338"/>
          </a:xfrm>
        </p:spPr>
        <p:txBody>
          <a:bodyPr vert="horz" lIns="91440" tIns="45720" rIns="91440" bIns="45720" rtlCol="0">
            <a:normAutofit lnSpcReduction="10000"/>
          </a:bodyPr>
          <a:lstStyle/>
          <a:p>
            <a:pPr marL="0" indent="0" algn="just">
              <a:buNone/>
            </a:pPr>
            <a:r>
              <a:rPr lang="en-US" u="sng" dirty="0">
                <a:cs typeface="Calibri"/>
              </a:rPr>
              <a:t>1. ARIMA Models:</a:t>
            </a:r>
          </a:p>
          <a:p>
            <a:pPr marL="0" indent="0" algn="just">
              <a:buNone/>
            </a:pPr>
            <a:r>
              <a:rPr lang="en-US" dirty="0">
                <a:cs typeface="Calibri"/>
              </a:rPr>
              <a:t>Use archival price dossier to think future styles.</a:t>
            </a:r>
          </a:p>
          <a:p>
            <a:pPr marL="0" indent="0" algn="just">
              <a:buNone/>
            </a:pPr>
            <a:r>
              <a:rPr lang="en-US" dirty="0">
                <a:cs typeface="Calibri"/>
              </a:rPr>
              <a:t>Effective for catching seasonality and real patterns.</a:t>
            </a:r>
          </a:p>
          <a:p>
            <a:pPr marL="0" indent="0" algn="just">
              <a:buNone/>
            </a:pPr>
            <a:r>
              <a:rPr lang="en-US" u="sng" dirty="0">
                <a:cs typeface="Calibri"/>
              </a:rPr>
              <a:t>2. LSTM and RNN Models:</a:t>
            </a:r>
          </a:p>
          <a:p>
            <a:pPr marL="0" indent="0" algn="just">
              <a:buNone/>
            </a:pPr>
            <a:r>
              <a:rPr lang="en-US" dirty="0">
                <a:cs typeface="Calibri"/>
              </a:rPr>
              <a:t>Employ deep knowledge methods for forming subsequent dossier.</a:t>
            </a:r>
          </a:p>
          <a:p>
            <a:pPr marL="0" indent="0" algn="just">
              <a:buNone/>
            </a:pPr>
            <a:r>
              <a:rPr lang="en-US" dirty="0">
                <a:cs typeface="Calibri"/>
              </a:rPr>
              <a:t>Capture complex patterns available prices.</a:t>
            </a:r>
          </a:p>
          <a:p>
            <a:pPr marL="0" indent="0" algn="just">
              <a:buNone/>
            </a:pPr>
            <a:r>
              <a:rPr lang="en-US" u="sng" dirty="0">
                <a:cs typeface="Calibri"/>
              </a:rPr>
              <a:t>3. Prophet:</a:t>
            </a:r>
          </a:p>
          <a:p>
            <a:pPr marL="0" indent="0" algn="just">
              <a:buNone/>
            </a:pPr>
            <a:r>
              <a:rPr lang="en-US" dirty="0">
                <a:cs typeface="Calibri"/>
              </a:rPr>
              <a:t>A guessing finish by Facebook.</a:t>
            </a:r>
          </a:p>
          <a:p>
            <a:pPr marL="0" indent="0" algn="just">
              <a:buNone/>
            </a:pPr>
            <a:r>
              <a:rPr lang="en-US" dirty="0">
                <a:cs typeface="Calibri"/>
              </a:rPr>
              <a:t>Suitable for management gone dossier points and outliers.</a:t>
            </a:r>
          </a:p>
        </p:txBody>
      </p:sp>
    </p:spTree>
    <p:extLst>
      <p:ext uri="{BB962C8B-B14F-4D97-AF65-F5344CB8AC3E}">
        <p14:creationId xmlns:p14="http://schemas.microsoft.com/office/powerpoint/2010/main" val="25381388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1859</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  STOCK PRICE PREDICTION : USING TIME SERIES ANALYSIS </vt:lpstr>
      <vt:lpstr>ABSTRACT:</vt:lpstr>
      <vt:lpstr>ABSTRACT (CONT.):</vt:lpstr>
      <vt:lpstr>INTRODUCTION:</vt:lpstr>
      <vt:lpstr>LITERATURE SURVEY:</vt:lpstr>
      <vt:lpstr>LITERATURE SURVEY:</vt:lpstr>
      <vt:lpstr>LITERATURE SURVEY:</vt:lpstr>
      <vt:lpstr>LITERATURE SURVEY:</vt:lpstr>
      <vt:lpstr>EXISTING WORK:</vt:lpstr>
      <vt:lpstr>EXISTING WORK:</vt:lpstr>
      <vt:lpstr>PROPOSED WORK:</vt:lpstr>
      <vt:lpstr>PROPOSED WORK:</vt:lpstr>
      <vt:lpstr>PROPOSED WORK (ARCHITECTURE DIAGRAM):</vt:lpstr>
      <vt:lpstr>PROPOSED WORK (ALGORITHM):</vt:lpstr>
      <vt:lpstr>PROPOSED WORK (ALGORITHM):</vt:lpstr>
      <vt:lpstr>PROPOSED WORK (ALGORITHM):</vt:lpstr>
      <vt:lpstr>RESULT AND DISCUSSIONS</vt:lpstr>
      <vt:lpstr>RESULT AND DISCUSSIONS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Maithraanand Ramesh</dc:creator>
  <cp:lastModifiedBy>Sanjay Kamalakannan</cp:lastModifiedBy>
  <cp:revision>7</cp:revision>
  <dcterms:created xsi:type="dcterms:W3CDTF">2023-03-06T15:46:50Z</dcterms:created>
  <dcterms:modified xsi:type="dcterms:W3CDTF">2024-01-20T07:23:10Z</dcterms:modified>
</cp:coreProperties>
</file>