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9" r:id="rId5"/>
    <p:sldId id="262" r:id="rId6"/>
    <p:sldId id="263" r:id="rId7"/>
    <p:sldId id="264" r:id="rId8"/>
    <p:sldId id="265" r:id="rId9"/>
    <p:sldId id="259" r:id="rId10"/>
    <p:sldId id="266" r:id="rId11"/>
    <p:sldId id="267" r:id="rId12"/>
    <p:sldId id="268" r:id="rId13"/>
    <p:sldId id="261"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7" d="100"/>
          <a:sy n="57" d="100"/>
        </p:scale>
        <p:origin x="8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867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040934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820521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061722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509697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338250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236950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665426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168866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github.com/Sanjaykmrjnv/tokyo-olympic-azure-data-engineering-project.git" TargetMode="Externa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617827"/>
            <a:ext cx="7477601" cy="1666399"/>
          </a:xfrm>
          <a:prstGeom prst="rect">
            <a:avLst/>
          </a:prstGeom>
          <a:noFill/>
          <a:ln/>
        </p:spPr>
        <p:txBody>
          <a:bodyPr wrap="square" rtlCol="0" anchor="t"/>
          <a:lstStyle/>
          <a:p>
            <a:pPr marL="0" indent="0">
              <a:lnSpc>
                <a:spcPts val="6561"/>
              </a:lnSpc>
              <a:buNone/>
            </a:pPr>
            <a:r>
              <a:rPr lang="en-US" sz="5249" dirty="0">
                <a:solidFill>
                  <a:srgbClr val="C6BFEE"/>
                </a:solidFill>
                <a:latin typeface="Prompt" pitchFamily="34" charset="0"/>
                <a:ea typeface="Prompt" pitchFamily="34" charset="-122"/>
                <a:cs typeface="Prompt" pitchFamily="34" charset="-120"/>
              </a:rPr>
              <a:t>Olympic Data Analysis with Azure</a:t>
            </a:r>
            <a:endParaRPr lang="en-US" sz="5249" dirty="0"/>
          </a:p>
        </p:txBody>
      </p:sp>
      <p:sp>
        <p:nvSpPr>
          <p:cNvPr id="6" name="Text 2"/>
          <p:cNvSpPr/>
          <p:nvPr/>
        </p:nvSpPr>
        <p:spPr>
          <a:xfrm>
            <a:off x="6319599" y="4617482"/>
            <a:ext cx="7477601" cy="355402"/>
          </a:xfrm>
          <a:prstGeom prst="rect">
            <a:avLst/>
          </a:prstGeom>
          <a:noFill/>
          <a:ln/>
        </p:spPr>
        <p:txBody>
          <a:bodyPr wrap="none" rtlCol="0" anchor="t"/>
          <a:lstStyle/>
          <a:p>
            <a:pPr marL="0" indent="0">
              <a:lnSpc>
                <a:spcPts val="2799"/>
              </a:lnSpc>
              <a:buNone/>
            </a:pPr>
            <a:r>
              <a:rPr lang="en-US" sz="2000" dirty="0">
                <a:solidFill>
                  <a:srgbClr val="DAD8E9"/>
                </a:solidFill>
                <a:latin typeface="Mukta" pitchFamily="34" charset="0"/>
                <a:ea typeface="Mukta" pitchFamily="34" charset="-122"/>
                <a:cs typeface="Mukta" pitchFamily="34" charset="-120"/>
              </a:rPr>
              <a:t>A Data Engineering Showcase</a:t>
            </a:r>
            <a:endParaRPr lang="en-US" sz="2000" dirty="0"/>
          </a:p>
        </p:txBody>
      </p:sp>
      <p:sp>
        <p:nvSpPr>
          <p:cNvPr id="7" name="Shape 3"/>
          <p:cNvSpPr/>
          <p:nvPr/>
        </p:nvSpPr>
        <p:spPr>
          <a:xfrm>
            <a:off x="6319599" y="5239464"/>
            <a:ext cx="355402" cy="355402"/>
          </a:xfrm>
          <a:prstGeom prst="roundRect">
            <a:avLst>
              <a:gd name="adj" fmla="val 25726039"/>
            </a:avLst>
          </a:prstGeom>
          <a:noFill/>
          <a:ln w="7620">
            <a:solidFill>
              <a:srgbClr val="FFFFFF"/>
            </a:solidFill>
            <a:prstDash val="solid"/>
          </a:ln>
        </p:spPr>
        <p:txBody>
          <a:bodyPr/>
          <a:lstStyle/>
          <a:p>
            <a:endParaRPr lang="en-IN"/>
          </a:p>
        </p:txBody>
      </p:sp>
      <p:pic>
        <p:nvPicPr>
          <p:cNvPr id="8" name="Image 2" descr="preencoded.png"/>
          <p:cNvPicPr>
            <a:picLocks noChangeAspect="1"/>
          </p:cNvPicPr>
          <p:nvPr/>
        </p:nvPicPr>
        <p:blipFill>
          <a:blip r:embed="rId5"/>
          <a:stretch>
            <a:fillRect/>
          </a:stretch>
        </p:blipFill>
        <p:spPr>
          <a:xfrm>
            <a:off x="6327219" y="5247084"/>
            <a:ext cx="340162" cy="340162"/>
          </a:xfrm>
          <a:prstGeom prst="rect">
            <a:avLst/>
          </a:prstGeom>
        </p:spPr>
      </p:pic>
      <p:sp>
        <p:nvSpPr>
          <p:cNvPr id="9" name="Text 4"/>
          <p:cNvSpPr/>
          <p:nvPr/>
        </p:nvSpPr>
        <p:spPr>
          <a:xfrm>
            <a:off x="6786086" y="5222796"/>
            <a:ext cx="2004060" cy="388858"/>
          </a:xfrm>
          <a:prstGeom prst="rect">
            <a:avLst/>
          </a:prstGeom>
          <a:noFill/>
          <a:ln/>
        </p:spPr>
        <p:txBody>
          <a:bodyPr wrap="none" rtlCol="0" anchor="t"/>
          <a:lstStyle/>
          <a:p>
            <a:pPr marL="0" indent="0" algn="l">
              <a:lnSpc>
                <a:spcPts val="3062"/>
              </a:lnSpc>
              <a:buNone/>
            </a:pPr>
            <a:r>
              <a:rPr lang="en-US" sz="2800" b="1" dirty="0">
                <a:solidFill>
                  <a:srgbClr val="DAD8E9"/>
                </a:solidFill>
                <a:latin typeface="Mukta" pitchFamily="34" charset="0"/>
                <a:ea typeface="Mukta" pitchFamily="34" charset="-122"/>
                <a:cs typeface="Mukta" pitchFamily="34" charset="-120"/>
              </a:rPr>
              <a:t>by Sanjay Kumar</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6" name="Text 2"/>
          <p:cNvSpPr/>
          <p:nvPr/>
        </p:nvSpPr>
        <p:spPr>
          <a:xfrm>
            <a:off x="2624376" y="5661898"/>
            <a:ext cx="9381649" cy="710803"/>
          </a:xfrm>
          <a:prstGeom prst="rect">
            <a:avLst/>
          </a:prstGeom>
          <a:noFill/>
          <a:ln/>
        </p:spPr>
        <p:txBody>
          <a:bodyPr wrap="square" rtlCol="0" anchor="t"/>
          <a:lstStyle/>
          <a:p>
            <a:pPr marL="0" indent="0">
              <a:lnSpc>
                <a:spcPts val="2799"/>
              </a:lnSpc>
              <a:buNone/>
            </a:pPr>
            <a:endParaRPr lang="en-US" sz="1750" dirty="0"/>
          </a:p>
        </p:txBody>
      </p:sp>
      <p:pic>
        <p:nvPicPr>
          <p:cNvPr id="7" name="Picture 6" descr="A graph with blue lines and white text&#10;&#10;Description automatically generated">
            <a:extLst>
              <a:ext uri="{FF2B5EF4-FFF2-40B4-BE49-F238E27FC236}">
                <a16:creationId xmlns:a16="http://schemas.microsoft.com/office/drawing/2014/main" id="{65AAD287-F01B-F65D-E479-130F1C0C4483}"/>
              </a:ext>
            </a:extLst>
          </p:cNvPr>
          <p:cNvPicPr>
            <a:picLocks noChangeAspect="1"/>
          </p:cNvPicPr>
          <p:nvPr/>
        </p:nvPicPr>
        <p:blipFill>
          <a:blip r:embed="rId5"/>
          <a:stretch>
            <a:fillRect/>
          </a:stretch>
        </p:blipFill>
        <p:spPr>
          <a:xfrm>
            <a:off x="885825" y="885825"/>
            <a:ext cx="12858750" cy="6457950"/>
          </a:xfrm>
          <a:prstGeom prst="rect">
            <a:avLst/>
          </a:prstGeom>
        </p:spPr>
      </p:pic>
    </p:spTree>
    <p:extLst>
      <p:ext uri="{BB962C8B-B14F-4D97-AF65-F5344CB8AC3E}">
        <p14:creationId xmlns:p14="http://schemas.microsoft.com/office/powerpoint/2010/main" val="2080078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6" name="Text 2"/>
          <p:cNvSpPr/>
          <p:nvPr/>
        </p:nvSpPr>
        <p:spPr>
          <a:xfrm>
            <a:off x="2624376" y="5661898"/>
            <a:ext cx="9381649" cy="710803"/>
          </a:xfrm>
          <a:prstGeom prst="rect">
            <a:avLst/>
          </a:prstGeom>
          <a:noFill/>
          <a:ln/>
        </p:spPr>
        <p:txBody>
          <a:bodyPr wrap="square" rtlCol="0" anchor="t"/>
          <a:lstStyle/>
          <a:p>
            <a:pPr marL="0" indent="0">
              <a:lnSpc>
                <a:spcPts val="2799"/>
              </a:lnSpc>
              <a:buNone/>
            </a:pPr>
            <a:endParaRPr lang="en-US" sz="1750" dirty="0"/>
          </a:p>
        </p:txBody>
      </p:sp>
      <p:pic>
        <p:nvPicPr>
          <p:cNvPr id="7" name="Picture 6" descr="A graph of different numbers&#10;&#10;Description automatically generated with medium confidence">
            <a:extLst>
              <a:ext uri="{FF2B5EF4-FFF2-40B4-BE49-F238E27FC236}">
                <a16:creationId xmlns:a16="http://schemas.microsoft.com/office/drawing/2014/main" id="{934EB1EA-7AE3-B216-A5A8-906FD025D384}"/>
              </a:ext>
            </a:extLst>
          </p:cNvPr>
          <p:cNvPicPr>
            <a:picLocks noChangeAspect="1"/>
          </p:cNvPicPr>
          <p:nvPr/>
        </p:nvPicPr>
        <p:blipFill>
          <a:blip r:embed="rId5"/>
          <a:stretch>
            <a:fillRect/>
          </a:stretch>
        </p:blipFill>
        <p:spPr>
          <a:xfrm>
            <a:off x="885825" y="885825"/>
            <a:ext cx="12858750" cy="6457950"/>
          </a:xfrm>
          <a:prstGeom prst="rect">
            <a:avLst/>
          </a:prstGeom>
        </p:spPr>
      </p:pic>
    </p:spTree>
    <p:extLst>
      <p:ext uri="{BB962C8B-B14F-4D97-AF65-F5344CB8AC3E}">
        <p14:creationId xmlns:p14="http://schemas.microsoft.com/office/powerpoint/2010/main" val="3894479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6" name="Text 2"/>
          <p:cNvSpPr/>
          <p:nvPr/>
        </p:nvSpPr>
        <p:spPr>
          <a:xfrm>
            <a:off x="2624376" y="5661898"/>
            <a:ext cx="9381649" cy="710803"/>
          </a:xfrm>
          <a:prstGeom prst="rect">
            <a:avLst/>
          </a:prstGeom>
          <a:noFill/>
          <a:ln/>
        </p:spPr>
        <p:txBody>
          <a:bodyPr wrap="square" rtlCol="0" anchor="t"/>
          <a:lstStyle/>
          <a:p>
            <a:pPr marL="0" indent="0">
              <a:lnSpc>
                <a:spcPts val="2799"/>
              </a:lnSpc>
              <a:buNone/>
            </a:pPr>
            <a:endParaRPr lang="en-US" sz="1750" dirty="0"/>
          </a:p>
        </p:txBody>
      </p:sp>
      <p:pic>
        <p:nvPicPr>
          <p:cNvPr id="7" name="Picture 6" descr="A graph with a blue dot and black text&#10;&#10;Description automatically generated">
            <a:extLst>
              <a:ext uri="{FF2B5EF4-FFF2-40B4-BE49-F238E27FC236}">
                <a16:creationId xmlns:a16="http://schemas.microsoft.com/office/drawing/2014/main" id="{5B9492BD-B3C8-EF2A-4B42-E1C7D31633F0}"/>
              </a:ext>
            </a:extLst>
          </p:cNvPr>
          <p:cNvPicPr>
            <a:picLocks noChangeAspect="1"/>
          </p:cNvPicPr>
          <p:nvPr/>
        </p:nvPicPr>
        <p:blipFill>
          <a:blip r:embed="rId5"/>
          <a:stretch>
            <a:fillRect/>
          </a:stretch>
        </p:blipFill>
        <p:spPr>
          <a:xfrm>
            <a:off x="885825" y="885825"/>
            <a:ext cx="12858750" cy="6457950"/>
          </a:xfrm>
          <a:prstGeom prst="rect">
            <a:avLst/>
          </a:prstGeom>
        </p:spPr>
      </p:pic>
    </p:spTree>
    <p:extLst>
      <p:ext uri="{BB962C8B-B14F-4D97-AF65-F5344CB8AC3E}">
        <p14:creationId xmlns:p14="http://schemas.microsoft.com/office/powerpoint/2010/main" val="158198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624376" y="4634270"/>
            <a:ext cx="577596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Contact &amp; Thank You</a:t>
            </a:r>
            <a:endParaRPr lang="en-US" sz="4374" dirty="0"/>
          </a:p>
        </p:txBody>
      </p:sp>
      <p:sp>
        <p:nvSpPr>
          <p:cNvPr id="6" name="Text 2"/>
          <p:cNvSpPr/>
          <p:nvPr/>
        </p:nvSpPr>
        <p:spPr>
          <a:xfrm>
            <a:off x="2624376" y="5661898"/>
            <a:ext cx="9381649" cy="710803"/>
          </a:xfrm>
          <a:prstGeom prst="rect">
            <a:avLst/>
          </a:prstGeom>
          <a:noFill/>
          <a:ln/>
        </p:spPr>
        <p:txBody>
          <a:bodyPr wrap="square" rtlCol="0" anchor="t"/>
          <a:lstStyle/>
          <a:p>
            <a:pPr marL="0" indent="0">
              <a:lnSpc>
                <a:spcPts val="2799"/>
              </a:lnSpc>
              <a:buNone/>
            </a:pPr>
            <a:r>
              <a:rPr lang="en-US" sz="2400" dirty="0">
                <a:solidFill>
                  <a:srgbClr val="DAD8E9"/>
                </a:solidFill>
                <a:latin typeface="Mukta" pitchFamily="34" charset="0"/>
                <a:ea typeface="Mukta" pitchFamily="34" charset="-122"/>
                <a:cs typeface="Mukta" pitchFamily="34" charset="-120"/>
              </a:rPr>
              <a:t>For any inquiries or further information, please feel free to contact us at [Sanjaykmrjnv@gmail.com] We would like to express our gratitude for your attention and participation in this presentation.</a:t>
            </a:r>
          </a:p>
          <a:p>
            <a:pPr marL="0" indent="0">
              <a:lnSpc>
                <a:spcPts val="2799"/>
              </a:lnSpc>
              <a:buNone/>
            </a:pPr>
            <a:r>
              <a:rPr lang="en-US" sz="2400" dirty="0">
                <a:solidFill>
                  <a:srgbClr val="DAD8E9"/>
                </a:solidFill>
                <a:latin typeface="Mukta" pitchFamily="34" charset="0"/>
                <a:ea typeface="Mukta" pitchFamily="34" charset="-122"/>
              </a:rPr>
              <a:t>Project Link: </a:t>
            </a:r>
            <a:r>
              <a:rPr lang="en-US" sz="2400" dirty="0">
                <a:solidFill>
                  <a:srgbClr val="DAD8E9"/>
                </a:solidFill>
                <a:latin typeface="Mukta" pitchFamily="34" charset="0"/>
                <a:ea typeface="Mukta" pitchFamily="34" charset="-122"/>
                <a:hlinkClick r:id="rId5"/>
              </a:rPr>
              <a:t>https://github.com/Sanjaykmrjnv/tokyo-olympic-azure-data-engineering-project.git</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890123"/>
            <a:ext cx="467106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Project Overview</a:t>
            </a:r>
            <a:endParaRPr lang="en-US" sz="4374" dirty="0"/>
          </a:p>
        </p:txBody>
      </p:sp>
      <p:sp>
        <p:nvSpPr>
          <p:cNvPr id="6" name="Text 2"/>
          <p:cNvSpPr/>
          <p:nvPr/>
        </p:nvSpPr>
        <p:spPr>
          <a:xfrm>
            <a:off x="6319599" y="3917752"/>
            <a:ext cx="7477601" cy="1421606"/>
          </a:xfrm>
          <a:prstGeom prst="rect">
            <a:avLst/>
          </a:prstGeom>
          <a:noFill/>
          <a:ln/>
        </p:spPr>
        <p:txBody>
          <a:bodyPr wrap="square" rtlCol="0" anchor="t"/>
          <a:lstStyle/>
          <a:p>
            <a:pPr marL="0" indent="0">
              <a:lnSpc>
                <a:spcPts val="2799"/>
              </a:lnSpc>
              <a:buNone/>
            </a:pPr>
            <a:r>
              <a:rPr lang="en-US" sz="2400" dirty="0">
                <a:solidFill>
                  <a:srgbClr val="DAD8E9"/>
                </a:solidFill>
                <a:latin typeface="Mukta" pitchFamily="34" charset="0"/>
                <a:ea typeface="Mukta" pitchFamily="34" charset="-122"/>
                <a:cs typeface="Mukta" pitchFamily="34" charset="-120"/>
              </a:rPr>
              <a:t>The project demonstrates the power of data engineering with Azure services. It involves collecting data from Kaggle and GitHub, setting up Azure Data Factory for seamless data movement, leveraging Azure Databricks for data transformation, and analyzing the data using Azure Synapse Analytics.</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624"/>
          </a:xfrm>
          <a:prstGeom prst="rect">
            <a:avLst/>
          </a:prstGeom>
          <a:solidFill>
            <a:srgbClr val="0B0C23">
              <a:alpha val="75000"/>
            </a:srgbClr>
          </a:solidFill>
          <a:ln w="11192">
            <a:solidFill>
              <a:srgbClr val="FFFFFF">
                <a:alpha val="16000"/>
              </a:srgbClr>
            </a:solidFill>
            <a:prstDash val="solid"/>
          </a:ln>
        </p:spPr>
        <p:txBody>
          <a:bodyPr/>
          <a:lstStyle/>
          <a:p>
            <a:endParaRPr lang="en-IN"/>
          </a:p>
        </p:txBody>
      </p:sp>
      <p:sp>
        <p:nvSpPr>
          <p:cNvPr id="4" name="Text 1"/>
          <p:cNvSpPr/>
          <p:nvPr/>
        </p:nvSpPr>
        <p:spPr>
          <a:xfrm>
            <a:off x="3506033" y="496133"/>
            <a:ext cx="5158740" cy="563880"/>
          </a:xfrm>
          <a:prstGeom prst="rect">
            <a:avLst/>
          </a:prstGeom>
          <a:noFill/>
          <a:ln/>
        </p:spPr>
        <p:txBody>
          <a:bodyPr wrap="none" rtlCol="0" anchor="t"/>
          <a:lstStyle/>
          <a:p>
            <a:pPr marL="0" indent="0">
              <a:lnSpc>
                <a:spcPts val="4440"/>
              </a:lnSpc>
              <a:buNone/>
            </a:pPr>
            <a:r>
              <a:rPr lang="en-US" sz="3552" dirty="0">
                <a:solidFill>
                  <a:srgbClr val="C6BFEE"/>
                </a:solidFill>
                <a:latin typeface="Prompt" pitchFamily="34" charset="0"/>
                <a:ea typeface="Prompt" pitchFamily="34" charset="-122"/>
                <a:cs typeface="Prompt" pitchFamily="34" charset="-120"/>
              </a:rPr>
              <a:t>Data Engineering Steps</a:t>
            </a:r>
            <a:endParaRPr lang="en-US" sz="3552" dirty="0"/>
          </a:p>
        </p:txBody>
      </p:sp>
      <p:sp>
        <p:nvSpPr>
          <p:cNvPr id="5" name="Shape 2"/>
          <p:cNvSpPr/>
          <p:nvPr/>
        </p:nvSpPr>
        <p:spPr>
          <a:xfrm>
            <a:off x="3758684" y="1420773"/>
            <a:ext cx="36076" cy="6314718"/>
          </a:xfrm>
          <a:prstGeom prst="rect">
            <a:avLst/>
          </a:prstGeom>
          <a:solidFill>
            <a:srgbClr val="643557"/>
          </a:solidFill>
          <a:ln/>
        </p:spPr>
        <p:txBody>
          <a:bodyPr/>
          <a:lstStyle/>
          <a:p>
            <a:endParaRPr lang="en-IN"/>
          </a:p>
        </p:txBody>
      </p:sp>
      <p:sp>
        <p:nvSpPr>
          <p:cNvPr id="6" name="Shape 3"/>
          <p:cNvSpPr/>
          <p:nvPr/>
        </p:nvSpPr>
        <p:spPr>
          <a:xfrm>
            <a:off x="3979605" y="1746468"/>
            <a:ext cx="631508" cy="36076"/>
          </a:xfrm>
          <a:prstGeom prst="rect">
            <a:avLst/>
          </a:prstGeom>
          <a:solidFill>
            <a:srgbClr val="643557"/>
          </a:solidFill>
          <a:ln/>
        </p:spPr>
        <p:txBody>
          <a:bodyPr/>
          <a:lstStyle/>
          <a:p>
            <a:endParaRPr lang="en-IN"/>
          </a:p>
        </p:txBody>
      </p:sp>
      <p:sp>
        <p:nvSpPr>
          <p:cNvPr id="7" name="Shape 4"/>
          <p:cNvSpPr/>
          <p:nvPr/>
        </p:nvSpPr>
        <p:spPr>
          <a:xfrm>
            <a:off x="3573720" y="1561624"/>
            <a:ext cx="405884" cy="405884"/>
          </a:xfrm>
          <a:prstGeom prst="roundRect">
            <a:avLst>
              <a:gd name="adj" fmla="val 20004"/>
            </a:avLst>
          </a:prstGeom>
          <a:solidFill>
            <a:srgbClr val="542C49"/>
          </a:solidFill>
          <a:ln w="11192">
            <a:solidFill>
              <a:srgbClr val="643557"/>
            </a:solidFill>
            <a:prstDash val="solid"/>
          </a:ln>
        </p:spPr>
        <p:txBody>
          <a:bodyPr/>
          <a:lstStyle/>
          <a:p>
            <a:endParaRPr lang="en-IN"/>
          </a:p>
        </p:txBody>
      </p:sp>
      <p:sp>
        <p:nvSpPr>
          <p:cNvPr id="8" name="Text 5"/>
          <p:cNvSpPr/>
          <p:nvPr/>
        </p:nvSpPr>
        <p:spPr>
          <a:xfrm>
            <a:off x="3727073" y="1595438"/>
            <a:ext cx="99060" cy="338257"/>
          </a:xfrm>
          <a:prstGeom prst="rect">
            <a:avLst/>
          </a:prstGeom>
          <a:noFill/>
          <a:ln/>
        </p:spPr>
        <p:txBody>
          <a:bodyPr wrap="none" rtlCol="0" anchor="t"/>
          <a:lstStyle/>
          <a:p>
            <a:pPr marL="0" indent="0" algn="ctr">
              <a:lnSpc>
                <a:spcPts val="2664"/>
              </a:lnSpc>
              <a:buNone/>
            </a:pPr>
            <a:r>
              <a:rPr lang="en-US" sz="2131" dirty="0">
                <a:solidFill>
                  <a:srgbClr val="DAD8E9"/>
                </a:solidFill>
                <a:latin typeface="Prompt" pitchFamily="34" charset="0"/>
                <a:ea typeface="Prompt" pitchFamily="34" charset="-122"/>
                <a:cs typeface="Prompt" pitchFamily="34" charset="-120"/>
              </a:rPr>
              <a:t>1</a:t>
            </a:r>
            <a:endParaRPr lang="en-US" sz="2131" dirty="0"/>
          </a:p>
        </p:txBody>
      </p:sp>
      <p:sp>
        <p:nvSpPr>
          <p:cNvPr id="9" name="Text 6"/>
          <p:cNvSpPr/>
          <p:nvPr/>
        </p:nvSpPr>
        <p:spPr>
          <a:xfrm>
            <a:off x="4768929" y="1601153"/>
            <a:ext cx="1804273" cy="281821"/>
          </a:xfrm>
          <a:prstGeom prst="rect">
            <a:avLst/>
          </a:prstGeom>
          <a:noFill/>
          <a:ln/>
        </p:spPr>
        <p:txBody>
          <a:bodyPr wrap="none" rtlCol="0" anchor="t"/>
          <a:lstStyle/>
          <a:p>
            <a:pPr marL="0" indent="0" algn="l">
              <a:lnSpc>
                <a:spcPts val="2220"/>
              </a:lnSpc>
              <a:buNone/>
            </a:pPr>
            <a:r>
              <a:rPr lang="en-US" sz="2400" dirty="0">
                <a:solidFill>
                  <a:srgbClr val="DAD8E9"/>
                </a:solidFill>
                <a:latin typeface="Prompt" pitchFamily="34" charset="0"/>
                <a:ea typeface="Prompt" pitchFamily="34" charset="-122"/>
                <a:cs typeface="Prompt" pitchFamily="34" charset="-120"/>
              </a:rPr>
              <a:t>Data Collection</a:t>
            </a:r>
            <a:endParaRPr lang="en-US" sz="2400" dirty="0"/>
          </a:p>
        </p:txBody>
      </p:sp>
      <p:sp>
        <p:nvSpPr>
          <p:cNvPr id="10" name="Text 7"/>
          <p:cNvSpPr/>
          <p:nvPr/>
        </p:nvSpPr>
        <p:spPr>
          <a:xfrm>
            <a:off x="4768929" y="2063353"/>
            <a:ext cx="6355318" cy="288608"/>
          </a:xfrm>
          <a:prstGeom prst="rect">
            <a:avLst/>
          </a:prstGeom>
          <a:noFill/>
          <a:ln/>
        </p:spPr>
        <p:txBody>
          <a:bodyPr wrap="none" rtlCol="0" anchor="t"/>
          <a:lstStyle/>
          <a:p>
            <a:pPr marL="0" indent="0" algn="l">
              <a:lnSpc>
                <a:spcPts val="2273"/>
              </a:lnSpc>
              <a:buNone/>
            </a:pPr>
            <a:r>
              <a:rPr lang="en-US" sz="2000" dirty="0">
                <a:solidFill>
                  <a:srgbClr val="DAD8E9"/>
                </a:solidFill>
                <a:latin typeface="Mukta" pitchFamily="34" charset="0"/>
                <a:ea typeface="Mukta" pitchFamily="34" charset="-122"/>
                <a:cs typeface="Mukta" pitchFamily="34" charset="-120"/>
              </a:rPr>
              <a:t>Gather relevant data from Kaggle and GitHub.</a:t>
            </a:r>
            <a:endParaRPr lang="en-US" sz="2000" dirty="0"/>
          </a:p>
        </p:txBody>
      </p:sp>
      <p:sp>
        <p:nvSpPr>
          <p:cNvPr id="11" name="Shape 8"/>
          <p:cNvSpPr/>
          <p:nvPr/>
        </p:nvSpPr>
        <p:spPr>
          <a:xfrm>
            <a:off x="3979605" y="3370243"/>
            <a:ext cx="631508" cy="36076"/>
          </a:xfrm>
          <a:prstGeom prst="rect">
            <a:avLst/>
          </a:prstGeom>
          <a:solidFill>
            <a:srgbClr val="643557"/>
          </a:solidFill>
          <a:ln/>
        </p:spPr>
        <p:txBody>
          <a:bodyPr/>
          <a:lstStyle/>
          <a:p>
            <a:endParaRPr lang="en-IN"/>
          </a:p>
        </p:txBody>
      </p:sp>
      <p:sp>
        <p:nvSpPr>
          <p:cNvPr id="12" name="Shape 9"/>
          <p:cNvSpPr/>
          <p:nvPr/>
        </p:nvSpPr>
        <p:spPr>
          <a:xfrm>
            <a:off x="3573720" y="3185398"/>
            <a:ext cx="405884" cy="405884"/>
          </a:xfrm>
          <a:prstGeom prst="roundRect">
            <a:avLst>
              <a:gd name="adj" fmla="val 20004"/>
            </a:avLst>
          </a:prstGeom>
          <a:solidFill>
            <a:srgbClr val="542C49"/>
          </a:solidFill>
          <a:ln w="11192">
            <a:solidFill>
              <a:srgbClr val="643557"/>
            </a:solidFill>
            <a:prstDash val="solid"/>
          </a:ln>
        </p:spPr>
        <p:txBody>
          <a:bodyPr/>
          <a:lstStyle/>
          <a:p>
            <a:endParaRPr lang="en-IN"/>
          </a:p>
        </p:txBody>
      </p:sp>
      <p:sp>
        <p:nvSpPr>
          <p:cNvPr id="13" name="Text 10"/>
          <p:cNvSpPr/>
          <p:nvPr/>
        </p:nvSpPr>
        <p:spPr>
          <a:xfrm>
            <a:off x="3696593" y="3219212"/>
            <a:ext cx="160020" cy="338257"/>
          </a:xfrm>
          <a:prstGeom prst="rect">
            <a:avLst/>
          </a:prstGeom>
          <a:noFill/>
          <a:ln/>
        </p:spPr>
        <p:txBody>
          <a:bodyPr wrap="none" rtlCol="0" anchor="t"/>
          <a:lstStyle/>
          <a:p>
            <a:pPr marL="0" indent="0" algn="ctr">
              <a:lnSpc>
                <a:spcPts val="2664"/>
              </a:lnSpc>
              <a:buNone/>
            </a:pPr>
            <a:r>
              <a:rPr lang="en-US" sz="2131" dirty="0">
                <a:solidFill>
                  <a:srgbClr val="DAD8E9"/>
                </a:solidFill>
                <a:latin typeface="Prompt" pitchFamily="34" charset="0"/>
                <a:ea typeface="Prompt" pitchFamily="34" charset="-122"/>
                <a:cs typeface="Prompt" pitchFamily="34" charset="-120"/>
              </a:rPr>
              <a:t>2</a:t>
            </a:r>
            <a:endParaRPr lang="en-US" sz="2131" dirty="0"/>
          </a:p>
        </p:txBody>
      </p:sp>
      <p:sp>
        <p:nvSpPr>
          <p:cNvPr id="14" name="Text 11"/>
          <p:cNvSpPr/>
          <p:nvPr/>
        </p:nvSpPr>
        <p:spPr>
          <a:xfrm>
            <a:off x="4768929" y="3224927"/>
            <a:ext cx="1804273" cy="281821"/>
          </a:xfrm>
          <a:prstGeom prst="rect">
            <a:avLst/>
          </a:prstGeom>
          <a:noFill/>
          <a:ln/>
        </p:spPr>
        <p:txBody>
          <a:bodyPr wrap="none" rtlCol="0" anchor="t"/>
          <a:lstStyle/>
          <a:p>
            <a:pPr marL="0" indent="0" algn="l">
              <a:lnSpc>
                <a:spcPts val="2220"/>
              </a:lnSpc>
              <a:buNone/>
            </a:pPr>
            <a:r>
              <a:rPr lang="en-US" sz="2400" dirty="0">
                <a:solidFill>
                  <a:srgbClr val="DAD8E9"/>
                </a:solidFill>
                <a:latin typeface="Prompt" pitchFamily="34" charset="0"/>
                <a:ea typeface="Prompt" pitchFamily="34" charset="-122"/>
                <a:cs typeface="Prompt" pitchFamily="34" charset="-120"/>
              </a:rPr>
              <a:t>Data Movement</a:t>
            </a:r>
            <a:endParaRPr lang="en-US" sz="2400" dirty="0"/>
          </a:p>
        </p:txBody>
      </p:sp>
      <p:sp>
        <p:nvSpPr>
          <p:cNvPr id="15" name="Text 12"/>
          <p:cNvSpPr/>
          <p:nvPr/>
        </p:nvSpPr>
        <p:spPr>
          <a:xfrm>
            <a:off x="4768929" y="3687128"/>
            <a:ext cx="6355318" cy="288608"/>
          </a:xfrm>
          <a:prstGeom prst="rect">
            <a:avLst/>
          </a:prstGeom>
          <a:noFill/>
          <a:ln/>
        </p:spPr>
        <p:txBody>
          <a:bodyPr wrap="none" rtlCol="0" anchor="t"/>
          <a:lstStyle/>
          <a:p>
            <a:pPr marL="0" indent="0" algn="l">
              <a:lnSpc>
                <a:spcPts val="2273"/>
              </a:lnSpc>
              <a:buNone/>
            </a:pPr>
            <a:r>
              <a:rPr lang="en-US" sz="2000" dirty="0">
                <a:solidFill>
                  <a:srgbClr val="DAD8E9"/>
                </a:solidFill>
                <a:latin typeface="Mukta" pitchFamily="34" charset="0"/>
                <a:ea typeface="Mukta" pitchFamily="34" charset="-122"/>
                <a:cs typeface="Mukta" pitchFamily="34" charset="-120"/>
              </a:rPr>
              <a:t>Use Azure Data Factory to transfer data between sources.</a:t>
            </a:r>
            <a:endParaRPr lang="en-US" sz="2000" dirty="0"/>
          </a:p>
        </p:txBody>
      </p:sp>
      <p:sp>
        <p:nvSpPr>
          <p:cNvPr id="16" name="Shape 13"/>
          <p:cNvSpPr/>
          <p:nvPr/>
        </p:nvSpPr>
        <p:spPr>
          <a:xfrm>
            <a:off x="3979605" y="4994017"/>
            <a:ext cx="631508" cy="36076"/>
          </a:xfrm>
          <a:prstGeom prst="rect">
            <a:avLst/>
          </a:prstGeom>
          <a:solidFill>
            <a:srgbClr val="643557"/>
          </a:solidFill>
          <a:ln/>
        </p:spPr>
        <p:txBody>
          <a:bodyPr/>
          <a:lstStyle/>
          <a:p>
            <a:endParaRPr lang="en-IN"/>
          </a:p>
        </p:txBody>
      </p:sp>
      <p:sp>
        <p:nvSpPr>
          <p:cNvPr id="17" name="Shape 14"/>
          <p:cNvSpPr/>
          <p:nvPr/>
        </p:nvSpPr>
        <p:spPr>
          <a:xfrm>
            <a:off x="3573720" y="4809173"/>
            <a:ext cx="405884" cy="405884"/>
          </a:xfrm>
          <a:prstGeom prst="roundRect">
            <a:avLst>
              <a:gd name="adj" fmla="val 20004"/>
            </a:avLst>
          </a:prstGeom>
          <a:solidFill>
            <a:srgbClr val="542C49"/>
          </a:solidFill>
          <a:ln w="11192">
            <a:solidFill>
              <a:srgbClr val="643557"/>
            </a:solidFill>
            <a:prstDash val="solid"/>
          </a:ln>
        </p:spPr>
        <p:txBody>
          <a:bodyPr/>
          <a:lstStyle/>
          <a:p>
            <a:endParaRPr lang="en-IN"/>
          </a:p>
        </p:txBody>
      </p:sp>
      <p:sp>
        <p:nvSpPr>
          <p:cNvPr id="18" name="Text 15"/>
          <p:cNvSpPr/>
          <p:nvPr/>
        </p:nvSpPr>
        <p:spPr>
          <a:xfrm>
            <a:off x="3696593" y="4842986"/>
            <a:ext cx="160020" cy="338257"/>
          </a:xfrm>
          <a:prstGeom prst="rect">
            <a:avLst/>
          </a:prstGeom>
          <a:noFill/>
          <a:ln/>
        </p:spPr>
        <p:txBody>
          <a:bodyPr wrap="none" rtlCol="0" anchor="t"/>
          <a:lstStyle/>
          <a:p>
            <a:pPr marL="0" indent="0" algn="ctr">
              <a:lnSpc>
                <a:spcPts val="2664"/>
              </a:lnSpc>
              <a:buNone/>
            </a:pPr>
            <a:r>
              <a:rPr lang="en-US" sz="2131" dirty="0">
                <a:solidFill>
                  <a:srgbClr val="DAD8E9"/>
                </a:solidFill>
                <a:latin typeface="Prompt" pitchFamily="34" charset="0"/>
                <a:ea typeface="Prompt" pitchFamily="34" charset="-122"/>
                <a:cs typeface="Prompt" pitchFamily="34" charset="-120"/>
              </a:rPr>
              <a:t>3</a:t>
            </a:r>
            <a:endParaRPr lang="en-US" sz="2131" dirty="0"/>
          </a:p>
        </p:txBody>
      </p:sp>
      <p:sp>
        <p:nvSpPr>
          <p:cNvPr id="19" name="Text 16"/>
          <p:cNvSpPr/>
          <p:nvPr/>
        </p:nvSpPr>
        <p:spPr>
          <a:xfrm>
            <a:off x="4768929" y="4848701"/>
            <a:ext cx="2209800" cy="281821"/>
          </a:xfrm>
          <a:prstGeom prst="rect">
            <a:avLst/>
          </a:prstGeom>
          <a:noFill/>
          <a:ln/>
        </p:spPr>
        <p:txBody>
          <a:bodyPr wrap="none" rtlCol="0" anchor="t"/>
          <a:lstStyle/>
          <a:p>
            <a:pPr marL="0" indent="0" algn="l">
              <a:lnSpc>
                <a:spcPts val="2220"/>
              </a:lnSpc>
              <a:buNone/>
            </a:pPr>
            <a:r>
              <a:rPr lang="en-US" sz="2400" dirty="0">
                <a:solidFill>
                  <a:srgbClr val="DAD8E9"/>
                </a:solidFill>
                <a:latin typeface="Prompt" pitchFamily="34" charset="0"/>
                <a:ea typeface="Prompt" pitchFamily="34" charset="-122"/>
                <a:cs typeface="Prompt" pitchFamily="34" charset="-120"/>
              </a:rPr>
              <a:t>Data Transformation</a:t>
            </a:r>
            <a:endParaRPr lang="en-US" sz="2400" dirty="0"/>
          </a:p>
        </p:txBody>
      </p:sp>
      <p:sp>
        <p:nvSpPr>
          <p:cNvPr id="20" name="Text 17"/>
          <p:cNvSpPr/>
          <p:nvPr/>
        </p:nvSpPr>
        <p:spPr>
          <a:xfrm>
            <a:off x="4768929" y="5310902"/>
            <a:ext cx="6355318" cy="288608"/>
          </a:xfrm>
          <a:prstGeom prst="rect">
            <a:avLst/>
          </a:prstGeom>
          <a:noFill/>
          <a:ln/>
        </p:spPr>
        <p:txBody>
          <a:bodyPr wrap="none" rtlCol="0" anchor="t"/>
          <a:lstStyle/>
          <a:p>
            <a:pPr marL="0" indent="0" algn="l">
              <a:lnSpc>
                <a:spcPts val="2273"/>
              </a:lnSpc>
              <a:buNone/>
            </a:pPr>
            <a:r>
              <a:rPr lang="en-US" sz="2000" dirty="0">
                <a:solidFill>
                  <a:srgbClr val="DAD8E9"/>
                </a:solidFill>
                <a:latin typeface="Mukta" pitchFamily="34" charset="0"/>
                <a:ea typeface="Mukta" pitchFamily="34" charset="-122"/>
                <a:cs typeface="Mukta" pitchFamily="34" charset="-120"/>
              </a:rPr>
              <a:t>Utilize Azure Databricks to clean and preprocess the data.</a:t>
            </a:r>
            <a:endParaRPr lang="en-US" sz="2000" dirty="0"/>
          </a:p>
        </p:txBody>
      </p:sp>
      <p:sp>
        <p:nvSpPr>
          <p:cNvPr id="21" name="Shape 18"/>
          <p:cNvSpPr/>
          <p:nvPr/>
        </p:nvSpPr>
        <p:spPr>
          <a:xfrm>
            <a:off x="3979605" y="6617791"/>
            <a:ext cx="631508" cy="36076"/>
          </a:xfrm>
          <a:prstGeom prst="rect">
            <a:avLst/>
          </a:prstGeom>
          <a:solidFill>
            <a:srgbClr val="643557"/>
          </a:solidFill>
          <a:ln/>
        </p:spPr>
        <p:txBody>
          <a:bodyPr/>
          <a:lstStyle/>
          <a:p>
            <a:endParaRPr lang="en-IN"/>
          </a:p>
        </p:txBody>
      </p:sp>
      <p:sp>
        <p:nvSpPr>
          <p:cNvPr id="22" name="Shape 19"/>
          <p:cNvSpPr/>
          <p:nvPr/>
        </p:nvSpPr>
        <p:spPr>
          <a:xfrm>
            <a:off x="3573720" y="6432947"/>
            <a:ext cx="405884" cy="405884"/>
          </a:xfrm>
          <a:prstGeom prst="roundRect">
            <a:avLst>
              <a:gd name="adj" fmla="val 20004"/>
            </a:avLst>
          </a:prstGeom>
          <a:solidFill>
            <a:srgbClr val="542C49"/>
          </a:solidFill>
          <a:ln w="11192">
            <a:solidFill>
              <a:srgbClr val="643557"/>
            </a:solidFill>
            <a:prstDash val="solid"/>
          </a:ln>
        </p:spPr>
        <p:txBody>
          <a:bodyPr/>
          <a:lstStyle/>
          <a:p>
            <a:endParaRPr lang="en-IN"/>
          </a:p>
        </p:txBody>
      </p:sp>
      <p:sp>
        <p:nvSpPr>
          <p:cNvPr id="23" name="Text 20"/>
          <p:cNvSpPr/>
          <p:nvPr/>
        </p:nvSpPr>
        <p:spPr>
          <a:xfrm>
            <a:off x="3692783" y="6466761"/>
            <a:ext cx="167640" cy="338257"/>
          </a:xfrm>
          <a:prstGeom prst="rect">
            <a:avLst/>
          </a:prstGeom>
          <a:noFill/>
          <a:ln/>
        </p:spPr>
        <p:txBody>
          <a:bodyPr wrap="none" rtlCol="0" anchor="t"/>
          <a:lstStyle/>
          <a:p>
            <a:pPr marL="0" indent="0" algn="ctr">
              <a:lnSpc>
                <a:spcPts val="2664"/>
              </a:lnSpc>
              <a:buNone/>
            </a:pPr>
            <a:r>
              <a:rPr lang="en-US" sz="2131" dirty="0">
                <a:solidFill>
                  <a:srgbClr val="DAD8E9"/>
                </a:solidFill>
                <a:latin typeface="Prompt" pitchFamily="34" charset="0"/>
                <a:ea typeface="Prompt" pitchFamily="34" charset="-122"/>
                <a:cs typeface="Prompt" pitchFamily="34" charset="-120"/>
              </a:rPr>
              <a:t>4</a:t>
            </a:r>
            <a:endParaRPr lang="en-US" sz="2131" dirty="0"/>
          </a:p>
        </p:txBody>
      </p:sp>
      <p:sp>
        <p:nvSpPr>
          <p:cNvPr id="24" name="Text 21"/>
          <p:cNvSpPr/>
          <p:nvPr/>
        </p:nvSpPr>
        <p:spPr>
          <a:xfrm>
            <a:off x="4768929" y="6472476"/>
            <a:ext cx="1804273" cy="281821"/>
          </a:xfrm>
          <a:prstGeom prst="rect">
            <a:avLst/>
          </a:prstGeom>
          <a:noFill/>
          <a:ln/>
        </p:spPr>
        <p:txBody>
          <a:bodyPr wrap="none" rtlCol="0" anchor="t"/>
          <a:lstStyle/>
          <a:p>
            <a:pPr marL="0" indent="0" algn="l">
              <a:lnSpc>
                <a:spcPts val="2220"/>
              </a:lnSpc>
              <a:buNone/>
            </a:pPr>
            <a:r>
              <a:rPr lang="en-US" sz="2400" dirty="0">
                <a:solidFill>
                  <a:srgbClr val="DAD8E9"/>
                </a:solidFill>
                <a:latin typeface="Prompt" pitchFamily="34" charset="0"/>
                <a:ea typeface="Prompt" pitchFamily="34" charset="-122"/>
                <a:cs typeface="Prompt" pitchFamily="34" charset="-120"/>
              </a:rPr>
              <a:t>Data Analysis</a:t>
            </a:r>
            <a:endParaRPr lang="en-US" sz="2400" dirty="0"/>
          </a:p>
        </p:txBody>
      </p:sp>
      <p:sp>
        <p:nvSpPr>
          <p:cNvPr id="25" name="Text 22"/>
          <p:cNvSpPr/>
          <p:nvPr/>
        </p:nvSpPr>
        <p:spPr>
          <a:xfrm>
            <a:off x="4768929" y="6934676"/>
            <a:ext cx="6355318" cy="288608"/>
          </a:xfrm>
          <a:prstGeom prst="rect">
            <a:avLst/>
          </a:prstGeom>
          <a:noFill/>
          <a:ln/>
        </p:spPr>
        <p:txBody>
          <a:bodyPr wrap="none" rtlCol="0" anchor="t"/>
          <a:lstStyle/>
          <a:p>
            <a:pPr marL="0" indent="0" algn="l">
              <a:lnSpc>
                <a:spcPts val="2273"/>
              </a:lnSpc>
              <a:buNone/>
            </a:pPr>
            <a:r>
              <a:rPr lang="en-US" sz="2000" dirty="0">
                <a:solidFill>
                  <a:srgbClr val="DAD8E9"/>
                </a:solidFill>
                <a:latin typeface="Mukta" pitchFamily="34" charset="0"/>
                <a:ea typeface="Mukta" pitchFamily="34" charset="-122"/>
                <a:cs typeface="Mukta" pitchFamily="34" charset="-120"/>
              </a:rPr>
              <a:t>Perform advanced analytics with Azure Synapse Analytics.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6" name="Text 2"/>
          <p:cNvSpPr/>
          <p:nvPr/>
        </p:nvSpPr>
        <p:spPr>
          <a:xfrm>
            <a:off x="2624376" y="5661898"/>
            <a:ext cx="9381649" cy="710803"/>
          </a:xfrm>
          <a:prstGeom prst="rect">
            <a:avLst/>
          </a:prstGeom>
          <a:noFill/>
          <a:ln/>
        </p:spPr>
        <p:txBody>
          <a:bodyPr wrap="square" rtlCol="0" anchor="t"/>
          <a:lstStyle/>
          <a:p>
            <a:pPr marL="0" indent="0">
              <a:lnSpc>
                <a:spcPts val="2799"/>
              </a:lnSpc>
              <a:buNone/>
            </a:pPr>
            <a:endParaRPr lang="en-US" sz="1750" dirty="0"/>
          </a:p>
        </p:txBody>
      </p:sp>
      <p:pic>
        <p:nvPicPr>
          <p:cNvPr id="7" name="Picture 6">
            <a:extLst>
              <a:ext uri="{FF2B5EF4-FFF2-40B4-BE49-F238E27FC236}">
                <a16:creationId xmlns:a16="http://schemas.microsoft.com/office/drawing/2014/main" id="{9D32EF92-05B6-733A-01F4-D10E12BF49F9}"/>
              </a:ext>
            </a:extLst>
          </p:cNvPr>
          <p:cNvPicPr>
            <a:picLocks noChangeAspect="1"/>
          </p:cNvPicPr>
          <p:nvPr/>
        </p:nvPicPr>
        <p:blipFill>
          <a:blip r:embed="rId5"/>
          <a:srcRect/>
          <a:stretch/>
        </p:blipFill>
        <p:spPr>
          <a:xfrm>
            <a:off x="818243" y="1211398"/>
            <a:ext cx="12993913" cy="5806803"/>
          </a:xfrm>
          <a:prstGeom prst="rect">
            <a:avLst/>
          </a:prstGeom>
        </p:spPr>
      </p:pic>
    </p:spTree>
    <p:extLst>
      <p:ext uri="{BB962C8B-B14F-4D97-AF65-F5344CB8AC3E}">
        <p14:creationId xmlns:p14="http://schemas.microsoft.com/office/powerpoint/2010/main" val="3752367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6" name="Text 2"/>
          <p:cNvSpPr/>
          <p:nvPr/>
        </p:nvSpPr>
        <p:spPr>
          <a:xfrm>
            <a:off x="2624376" y="5661898"/>
            <a:ext cx="9381649" cy="710803"/>
          </a:xfrm>
          <a:prstGeom prst="rect">
            <a:avLst/>
          </a:prstGeom>
          <a:noFill/>
          <a:ln/>
        </p:spPr>
        <p:txBody>
          <a:bodyPr wrap="square" rtlCol="0" anchor="t"/>
          <a:lstStyle/>
          <a:p>
            <a:pPr marL="0" indent="0">
              <a:lnSpc>
                <a:spcPts val="2799"/>
              </a:lnSpc>
              <a:buNone/>
            </a:pPr>
            <a:endParaRPr lang="en-US" sz="1750" dirty="0"/>
          </a:p>
        </p:txBody>
      </p:sp>
      <p:pic>
        <p:nvPicPr>
          <p:cNvPr id="44" name="Picture 43" descr="A screenshot of a computer&#10;&#10;Description automatically generated">
            <a:extLst>
              <a:ext uri="{FF2B5EF4-FFF2-40B4-BE49-F238E27FC236}">
                <a16:creationId xmlns:a16="http://schemas.microsoft.com/office/drawing/2014/main" id="{8863D775-5035-1745-E02C-57A2C9E12923}"/>
              </a:ext>
            </a:extLst>
          </p:cNvPr>
          <p:cNvPicPr>
            <a:picLocks noChangeAspect="1"/>
          </p:cNvPicPr>
          <p:nvPr/>
        </p:nvPicPr>
        <p:blipFill>
          <a:blip r:embed="rId5"/>
          <a:stretch>
            <a:fillRect/>
          </a:stretch>
        </p:blipFill>
        <p:spPr>
          <a:xfrm>
            <a:off x="236175" y="694268"/>
            <a:ext cx="14158050" cy="6321300"/>
          </a:xfrm>
          <a:prstGeom prst="rect">
            <a:avLst/>
          </a:prstGeom>
        </p:spPr>
      </p:pic>
    </p:spTree>
    <p:extLst>
      <p:ext uri="{BB962C8B-B14F-4D97-AF65-F5344CB8AC3E}">
        <p14:creationId xmlns:p14="http://schemas.microsoft.com/office/powerpoint/2010/main" val="4041879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6" name="Text 2"/>
          <p:cNvSpPr/>
          <p:nvPr/>
        </p:nvSpPr>
        <p:spPr>
          <a:xfrm>
            <a:off x="2624376" y="5661898"/>
            <a:ext cx="9381649" cy="710803"/>
          </a:xfrm>
          <a:prstGeom prst="rect">
            <a:avLst/>
          </a:prstGeom>
          <a:noFill/>
          <a:ln/>
        </p:spPr>
        <p:txBody>
          <a:bodyPr wrap="square" rtlCol="0" anchor="t"/>
          <a:lstStyle/>
          <a:p>
            <a:pPr marL="0" indent="0">
              <a:lnSpc>
                <a:spcPts val="2799"/>
              </a:lnSpc>
              <a:buNone/>
            </a:pPr>
            <a:endParaRPr lang="en-US" sz="1750" dirty="0"/>
          </a:p>
        </p:txBody>
      </p:sp>
      <p:pic>
        <p:nvPicPr>
          <p:cNvPr id="7" name="Picture 6" descr="A screenshot of a computer&#10;&#10;Description automatically generated">
            <a:extLst>
              <a:ext uri="{FF2B5EF4-FFF2-40B4-BE49-F238E27FC236}">
                <a16:creationId xmlns:a16="http://schemas.microsoft.com/office/drawing/2014/main" id="{F9AC406D-C156-265E-F3F4-A25FAD632986}"/>
              </a:ext>
            </a:extLst>
          </p:cNvPr>
          <p:cNvPicPr>
            <a:picLocks noChangeAspect="1"/>
          </p:cNvPicPr>
          <p:nvPr/>
        </p:nvPicPr>
        <p:blipFill>
          <a:blip r:embed="rId5"/>
          <a:stretch>
            <a:fillRect/>
          </a:stretch>
        </p:blipFill>
        <p:spPr>
          <a:xfrm>
            <a:off x="30135" y="304800"/>
            <a:ext cx="14570130" cy="6517093"/>
          </a:xfrm>
          <a:prstGeom prst="rect">
            <a:avLst/>
          </a:prstGeom>
        </p:spPr>
      </p:pic>
    </p:spTree>
    <p:extLst>
      <p:ext uri="{BB962C8B-B14F-4D97-AF65-F5344CB8AC3E}">
        <p14:creationId xmlns:p14="http://schemas.microsoft.com/office/powerpoint/2010/main" val="3186303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6" name="Text 2"/>
          <p:cNvSpPr/>
          <p:nvPr/>
        </p:nvSpPr>
        <p:spPr>
          <a:xfrm>
            <a:off x="2624376" y="5661898"/>
            <a:ext cx="9381649" cy="710803"/>
          </a:xfrm>
          <a:prstGeom prst="rect">
            <a:avLst/>
          </a:prstGeom>
          <a:noFill/>
          <a:ln/>
        </p:spPr>
        <p:txBody>
          <a:bodyPr wrap="square" rtlCol="0" anchor="t"/>
          <a:lstStyle/>
          <a:p>
            <a:pPr marL="0" indent="0">
              <a:lnSpc>
                <a:spcPts val="2799"/>
              </a:lnSpc>
              <a:buNone/>
            </a:pPr>
            <a:endParaRPr lang="en-US" sz="1750" dirty="0"/>
          </a:p>
        </p:txBody>
      </p:sp>
      <p:pic>
        <p:nvPicPr>
          <p:cNvPr id="7" name="Picture 6" descr="A screenshot of a computer&#10;&#10;Description automatically generated">
            <a:extLst>
              <a:ext uri="{FF2B5EF4-FFF2-40B4-BE49-F238E27FC236}">
                <a16:creationId xmlns:a16="http://schemas.microsoft.com/office/drawing/2014/main" id="{D7124907-16D0-6C2E-8425-9A14492B52CB}"/>
              </a:ext>
            </a:extLst>
          </p:cNvPr>
          <p:cNvPicPr>
            <a:picLocks noChangeAspect="1"/>
          </p:cNvPicPr>
          <p:nvPr/>
        </p:nvPicPr>
        <p:blipFill>
          <a:blip r:embed="rId5"/>
          <a:stretch>
            <a:fillRect/>
          </a:stretch>
        </p:blipFill>
        <p:spPr>
          <a:xfrm>
            <a:off x="808717" y="1209269"/>
            <a:ext cx="13012966" cy="5811061"/>
          </a:xfrm>
          <a:prstGeom prst="rect">
            <a:avLst/>
          </a:prstGeom>
        </p:spPr>
      </p:pic>
    </p:spTree>
    <p:extLst>
      <p:ext uri="{BB962C8B-B14F-4D97-AF65-F5344CB8AC3E}">
        <p14:creationId xmlns:p14="http://schemas.microsoft.com/office/powerpoint/2010/main" val="398814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6" name="Text 2"/>
          <p:cNvSpPr/>
          <p:nvPr/>
        </p:nvSpPr>
        <p:spPr>
          <a:xfrm>
            <a:off x="2624376" y="5661898"/>
            <a:ext cx="9381649" cy="710803"/>
          </a:xfrm>
          <a:prstGeom prst="rect">
            <a:avLst/>
          </a:prstGeom>
          <a:noFill/>
          <a:ln/>
        </p:spPr>
        <p:txBody>
          <a:bodyPr wrap="square" rtlCol="0" anchor="t"/>
          <a:lstStyle/>
          <a:p>
            <a:pPr marL="0" indent="0">
              <a:lnSpc>
                <a:spcPts val="2799"/>
              </a:lnSpc>
              <a:buNone/>
            </a:pPr>
            <a:endParaRPr lang="en-US" sz="1750" dirty="0"/>
          </a:p>
        </p:txBody>
      </p:sp>
      <p:pic>
        <p:nvPicPr>
          <p:cNvPr id="7" name="Picture 6">
            <a:extLst>
              <a:ext uri="{FF2B5EF4-FFF2-40B4-BE49-F238E27FC236}">
                <a16:creationId xmlns:a16="http://schemas.microsoft.com/office/drawing/2014/main" id="{9D32EF92-05B6-733A-01F4-D10E12BF49F9}"/>
              </a:ext>
            </a:extLst>
          </p:cNvPr>
          <p:cNvPicPr>
            <a:picLocks noChangeAspect="1"/>
          </p:cNvPicPr>
          <p:nvPr/>
        </p:nvPicPr>
        <p:blipFill>
          <a:blip r:embed="rId5"/>
          <a:stretch>
            <a:fillRect/>
          </a:stretch>
        </p:blipFill>
        <p:spPr>
          <a:xfrm>
            <a:off x="818243" y="1199743"/>
            <a:ext cx="12993913" cy="5830114"/>
          </a:xfrm>
          <a:prstGeom prst="rect">
            <a:avLst/>
          </a:prstGeom>
        </p:spPr>
      </p:pic>
    </p:spTree>
    <p:extLst>
      <p:ext uri="{BB962C8B-B14F-4D97-AF65-F5344CB8AC3E}">
        <p14:creationId xmlns:p14="http://schemas.microsoft.com/office/powerpoint/2010/main" val="19042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B0C23">
              <a:alpha val="80000"/>
            </a:srgbClr>
          </a:solidFill>
          <a:ln/>
        </p:spPr>
        <p:txBody>
          <a:bodyPr/>
          <a:lstStyle/>
          <a:p>
            <a:endParaRPr lang="en-IN"/>
          </a:p>
        </p:txBody>
      </p:sp>
      <p:sp>
        <p:nvSpPr>
          <p:cNvPr id="6" name="Text 2"/>
          <p:cNvSpPr/>
          <p:nvPr/>
        </p:nvSpPr>
        <p:spPr>
          <a:xfrm>
            <a:off x="2624376" y="3067883"/>
            <a:ext cx="589026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Data Analysis Insights</a:t>
            </a:r>
            <a:endParaRPr lang="en-US" sz="4374" dirty="0"/>
          </a:p>
        </p:txBody>
      </p:sp>
      <p:sp>
        <p:nvSpPr>
          <p:cNvPr id="7" name="Text 3"/>
          <p:cNvSpPr/>
          <p:nvPr/>
        </p:nvSpPr>
        <p:spPr>
          <a:xfrm>
            <a:off x="2624376" y="4095512"/>
            <a:ext cx="9381649" cy="1066205"/>
          </a:xfrm>
          <a:prstGeom prst="rect">
            <a:avLst/>
          </a:prstGeom>
          <a:noFill/>
          <a:ln/>
        </p:spPr>
        <p:txBody>
          <a:bodyPr wrap="square" rtlCol="0" anchor="t"/>
          <a:lstStyle/>
          <a:p>
            <a:pPr marL="0" indent="0">
              <a:lnSpc>
                <a:spcPts val="2799"/>
              </a:lnSpc>
              <a:buNone/>
            </a:pPr>
            <a:r>
              <a:rPr lang="en-US" sz="2800" dirty="0">
                <a:solidFill>
                  <a:srgbClr val="DAD8E9"/>
                </a:solidFill>
                <a:latin typeface="Mukta" pitchFamily="34" charset="0"/>
                <a:ea typeface="Mukta" pitchFamily="34" charset="-122"/>
                <a:cs typeface="Mukta" pitchFamily="34" charset="-120"/>
              </a:rPr>
              <a:t>Uncover valuable insights from Olympic data using the robust features of Azure Synapse Analytics. Discover patterns, trends, and correlations that provide key insights into the world of sports, athlete performance, and beyond</a:t>
            </a:r>
            <a:r>
              <a:rPr lang="en-US" sz="1750" dirty="0">
                <a:solidFill>
                  <a:srgbClr val="DAD8E9"/>
                </a:solidFill>
                <a:latin typeface="Mukta" pitchFamily="34" charset="0"/>
                <a:ea typeface="Mukta" pitchFamily="34" charset="-122"/>
                <a:cs typeface="Mukta" pitchFamily="34" charset="-120"/>
              </a:rPr>
              <a: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221</Words>
  <Application>Microsoft Office PowerPoint</Application>
  <PresentationFormat>Custom</PresentationFormat>
  <Paragraphs>36</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Mukta</vt:lpstr>
      <vt:lpstr>Prompt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SANJAY KUMAR</cp:lastModifiedBy>
  <cp:revision>4</cp:revision>
  <dcterms:created xsi:type="dcterms:W3CDTF">2023-11-03T16:53:11Z</dcterms:created>
  <dcterms:modified xsi:type="dcterms:W3CDTF">2023-11-11T06:12:11Z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2023-11-03T17:20:07Z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44ef80d9-e864-43d2-af9c-deee9b97f2dc</vt:lpwstr>
  </property>
  <property fmtid="{D5CDD505-2E9C-101B-9397-08002B2CF9AE}" pid="7" name="MSIP_Label_defa4170-0d19-0005-0004-bc88714345d2_ActionId">
    <vt:lpwstr>9c2ece92-4cab-4b60-a225-6e1f5feeb774</vt:lpwstr>
  </property>
  <property fmtid="{D5CDD505-2E9C-101B-9397-08002B2CF9AE}" pid="8" name="MSIP_Label_defa4170-0d19-0005-0004-bc88714345d2_ContentBits">
    <vt:lpwstr>0</vt:lpwstr>
  </property>
</Properties>
</file>