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75" r:id="rId2"/>
    <p:sldId id="279" r:id="rId3"/>
    <p:sldId id="280" r:id="rId4"/>
    <p:sldId id="281" r:id="rId5"/>
    <p:sldId id="282" r:id="rId6"/>
    <p:sldId id="283" r:id="rId7"/>
    <p:sldId id="288" r:id="rId8"/>
    <p:sldId id="287" r:id="rId9"/>
    <p:sldId id="286" r:id="rId10"/>
    <p:sldId id="285" r:id="rId11"/>
    <p:sldId id="284" r:id="rId12"/>
    <p:sldId id="278" r:id="rId13"/>
    <p:sldId id="277" r:id="rId14"/>
    <p:sldId id="27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02E6A2-6E78-4A6C-8E7F-5D218E039EA5}">
          <p14:sldIdLst>
            <p14:sldId id="275"/>
            <p14:sldId id="279"/>
            <p14:sldId id="280"/>
            <p14:sldId id="281"/>
            <p14:sldId id="282"/>
            <p14:sldId id="283"/>
            <p14:sldId id="288"/>
            <p14:sldId id="287"/>
            <p14:sldId id="286"/>
            <p14:sldId id="285"/>
            <p14:sldId id="284"/>
            <p14:sldId id="278"/>
            <p14:sldId id="277"/>
            <p14:sldId id="27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CF3A8-1BA0-4164-AA9B-8FD6D3921766}" v="336" dt="2024-07-12T09:43:58.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7BF679-DB6C-4A6A-8AFA-56B99713C17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87B5A-2279-4AE8-B9C0-A4DB9AFD2C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619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BF679-DB6C-4A6A-8AFA-56B99713C17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387128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BF679-DB6C-4A6A-8AFA-56B99713C17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48933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BF679-DB6C-4A6A-8AFA-56B99713C17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3938087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7BF679-DB6C-4A6A-8AFA-56B99713C177}"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87B5A-2279-4AE8-B9C0-A4DB9AFD2C5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0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BF679-DB6C-4A6A-8AFA-56B99713C177}"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245638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BF679-DB6C-4A6A-8AFA-56B99713C177}"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283455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7BF679-DB6C-4A6A-8AFA-56B99713C177}" type="datetimeFigureOut">
              <a:rPr lang="en-IN" smtClean="0"/>
              <a:t>13-07-2024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373899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BF679-DB6C-4A6A-8AFA-56B99713C177}" type="datetimeFigureOut">
              <a:rPr lang="en-IN" smtClean="0"/>
              <a:t>13-07-2024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246371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7BF679-DB6C-4A6A-8AFA-56B99713C177}" type="datetimeFigureOut">
              <a:rPr lang="en-IN" smtClean="0"/>
              <a:t>13-07-2024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687B5A-2279-4AE8-B9C0-A4DB9AFD2C57}" type="slidenum">
              <a:rPr lang="en-IN" smtClean="0"/>
              <a:t>‹#›</a:t>
            </a:fld>
            <a:endParaRPr lang="en-IN"/>
          </a:p>
        </p:txBody>
      </p:sp>
    </p:spTree>
    <p:extLst>
      <p:ext uri="{BB962C8B-B14F-4D97-AF65-F5344CB8AC3E}">
        <p14:creationId xmlns:p14="http://schemas.microsoft.com/office/powerpoint/2010/main" val="169931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7BF679-DB6C-4A6A-8AFA-56B99713C177}"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687B5A-2279-4AE8-B9C0-A4DB9AFD2C57}" type="slidenum">
              <a:rPr lang="en-IN" smtClean="0"/>
              <a:t>‹#›</a:t>
            </a:fld>
            <a:endParaRPr lang="en-IN"/>
          </a:p>
        </p:txBody>
      </p:sp>
    </p:spTree>
    <p:extLst>
      <p:ext uri="{BB962C8B-B14F-4D97-AF65-F5344CB8AC3E}">
        <p14:creationId xmlns:p14="http://schemas.microsoft.com/office/powerpoint/2010/main" val="382173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7BF679-DB6C-4A6A-8AFA-56B99713C177}" type="datetimeFigureOut">
              <a:rPr lang="en-IN" smtClean="0"/>
              <a:t>13-07-2024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687B5A-2279-4AE8-B9C0-A4DB9AFD2C5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58686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74316A06-8672-8740-AFF2-96856705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 y="-26366"/>
            <a:ext cx="12192000" cy="6858000"/>
          </a:xfrm>
          <a:prstGeom prst="rect">
            <a:avLst/>
          </a:prstGeom>
        </p:spPr>
      </p:pic>
      <p:sp>
        <p:nvSpPr>
          <p:cNvPr id="2" name="TextBox 8"/>
          <p:cNvSpPr txBox="1"/>
          <p:nvPr/>
        </p:nvSpPr>
        <p:spPr>
          <a:xfrm>
            <a:off x="1640722" y="1461755"/>
            <a:ext cx="8910556" cy="1662250"/>
          </a:xfrm>
          <a:prstGeom prst="rect">
            <a:avLst/>
          </a:prstGeom>
        </p:spPr>
        <p:txBody>
          <a:bodyPr wrap="square" lIns="0" tIns="0" rIns="0" bIns="0" rtlCol="0" anchor="t">
            <a:spAutoFit/>
          </a:bodyPr>
          <a:lstStyle/>
          <a:p>
            <a:pPr algn="ctr">
              <a:lnSpc>
                <a:spcPts val="6237"/>
              </a:lnSpc>
            </a:pPr>
            <a:r>
              <a:rPr lang="en-US" sz="8000" dirty="0" err="1">
                <a:solidFill>
                  <a:srgbClr val="000000"/>
                </a:solidFill>
                <a:latin typeface="+mj-lt"/>
                <a:cs typeface="Times New Roman" panose="02020603050405020304" pitchFamily="18" charset="0"/>
              </a:rPr>
              <a:t>nStore</a:t>
            </a:r>
            <a:r>
              <a:rPr lang="en-US" sz="8000" dirty="0">
                <a:solidFill>
                  <a:srgbClr val="000000"/>
                </a:solidFill>
                <a:latin typeface="+mj-lt"/>
                <a:cs typeface="Times New Roman" panose="02020603050405020304" pitchFamily="18" charset="0"/>
              </a:rPr>
              <a:t> </a:t>
            </a:r>
            <a:r>
              <a:rPr lang="en-US" sz="8000" dirty="0" err="1">
                <a:solidFill>
                  <a:srgbClr val="000000"/>
                </a:solidFill>
                <a:latin typeface="+mj-lt"/>
                <a:cs typeface="Times New Roman" panose="02020603050405020304" pitchFamily="18" charset="0"/>
              </a:rPr>
              <a:t>Retech</a:t>
            </a:r>
            <a:r>
              <a:rPr lang="en-US" sz="8000" dirty="0">
                <a:solidFill>
                  <a:srgbClr val="000000"/>
                </a:solidFill>
                <a:latin typeface="+mj-lt"/>
                <a:cs typeface="Times New Roman" panose="02020603050405020304" pitchFamily="18" charset="0"/>
              </a:rPr>
              <a:t> Private Limited</a:t>
            </a:r>
          </a:p>
        </p:txBody>
      </p:sp>
      <p:sp>
        <p:nvSpPr>
          <p:cNvPr id="5" name="TextBox 4">
            <a:extLst>
              <a:ext uri="{FF2B5EF4-FFF2-40B4-BE49-F238E27FC236}">
                <a16:creationId xmlns:a16="http://schemas.microsoft.com/office/drawing/2014/main" id="{6E1E3150-C2A1-A05D-5030-0C8CC2A4D3F8}"/>
              </a:ext>
            </a:extLst>
          </p:cNvPr>
          <p:cNvSpPr txBox="1"/>
          <p:nvPr/>
        </p:nvSpPr>
        <p:spPr>
          <a:xfrm>
            <a:off x="2837482" y="3410830"/>
            <a:ext cx="6538452" cy="646331"/>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   </a:t>
            </a:r>
            <a:r>
              <a:rPr lang="en-IN" sz="3600" dirty="0">
                <a:latin typeface="+mj-lt"/>
                <a:cs typeface="Times New Roman" panose="02020603050405020304" pitchFamily="18" charset="0"/>
              </a:rPr>
              <a:t>INTERNSHIP DOCUMENTATION</a:t>
            </a:r>
            <a:endParaRPr lang="en-IN" sz="3600" dirty="0">
              <a:latin typeface="+mj-lt"/>
            </a:endParaRPr>
          </a:p>
        </p:txBody>
      </p:sp>
    </p:spTree>
    <p:extLst>
      <p:ext uri="{BB962C8B-B14F-4D97-AF65-F5344CB8AC3E}">
        <p14:creationId xmlns:p14="http://schemas.microsoft.com/office/powerpoint/2010/main" val="3475269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75C2E3C0-7662-9506-157B-B58A9559D2F7}"/>
              </a:ext>
            </a:extLst>
          </p:cNvPr>
          <p:cNvSpPr txBox="1">
            <a:spLocks/>
          </p:cNvSpPr>
          <p:nvPr/>
        </p:nvSpPr>
        <p:spPr>
          <a:xfrm>
            <a:off x="1097280" y="286603"/>
            <a:ext cx="10058400" cy="1450757"/>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a:t>Technical Implementation</a:t>
            </a:r>
            <a:endParaRPr lang="en-IN" dirty="0"/>
          </a:p>
        </p:txBody>
      </p:sp>
      <p:sp>
        <p:nvSpPr>
          <p:cNvPr id="4" name="Rectangle 1">
            <a:extLst>
              <a:ext uri="{FF2B5EF4-FFF2-40B4-BE49-F238E27FC236}">
                <a16:creationId xmlns:a16="http://schemas.microsoft.com/office/drawing/2014/main" id="{A2FA7C68-BA0D-FE65-F80A-351AD1BD9A51}"/>
              </a:ext>
            </a:extLst>
          </p:cNvPr>
          <p:cNvSpPr txBox="1">
            <a:spLocks noChangeArrowheads="1"/>
          </p:cNvSpPr>
          <p:nvPr/>
        </p:nvSpPr>
        <p:spPr bwMode="auto">
          <a:xfrm>
            <a:off x="1097279" y="1998785"/>
            <a:ext cx="5421507" cy="406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just" eaLnBrk="0" fontAlgn="base" hangingPunct="0">
              <a:lnSpc>
                <a:spcPct val="100000"/>
              </a:lnSpc>
              <a:spcBef>
                <a:spcPct val="0"/>
              </a:spcBef>
              <a:spcAft>
                <a:spcPct val="0"/>
              </a:spcAft>
              <a:buClrTx/>
              <a:buSzTx/>
              <a:buFontTx/>
              <a:buChar char="•"/>
            </a:pPr>
            <a:r>
              <a:rPr lang="en-US" altLang="en-US" sz="1800" b="1" cap="none" dirty="0">
                <a:solidFill>
                  <a:schemeClr val="tx1"/>
                </a:solidFill>
              </a:rPr>
              <a:t>Tech Stack</a:t>
            </a:r>
            <a:r>
              <a:rPr lang="en-US" altLang="en-US" sz="1800" cap="none" dirty="0">
                <a:solidFill>
                  <a:schemeClr val="tx1"/>
                </a:solidFill>
              </a:rPr>
              <a:t>:</a:t>
            </a:r>
          </a:p>
          <a:p>
            <a:pPr marL="292608" lvl="1" algn="just" eaLnBrk="0" fontAlgn="base" hangingPunct="0">
              <a:lnSpc>
                <a:spcPct val="100000"/>
              </a:lnSpc>
              <a:spcBef>
                <a:spcPct val="0"/>
              </a:spcBef>
              <a:spcAft>
                <a:spcPct val="0"/>
              </a:spcAft>
              <a:buClrTx/>
              <a:buFontTx/>
              <a:buChar char="•"/>
            </a:pPr>
            <a:r>
              <a:rPr lang="en-US" altLang="en-US" dirty="0">
                <a:solidFill>
                  <a:schemeClr val="tx1"/>
                </a:solidFill>
                <a:latin typeface="+mj-lt"/>
              </a:rPr>
              <a:t>Frontend: Vue.js</a:t>
            </a:r>
          </a:p>
          <a:p>
            <a:pPr marL="292608" lvl="1" algn="just" eaLnBrk="0" fontAlgn="base" hangingPunct="0">
              <a:lnSpc>
                <a:spcPct val="100000"/>
              </a:lnSpc>
              <a:spcBef>
                <a:spcPct val="0"/>
              </a:spcBef>
              <a:spcAft>
                <a:spcPct val="0"/>
              </a:spcAft>
              <a:buClrTx/>
              <a:buFontTx/>
              <a:buChar char="•"/>
            </a:pPr>
            <a:r>
              <a:rPr lang="en-US" altLang="en-US" dirty="0">
                <a:solidFill>
                  <a:schemeClr val="tx1"/>
                </a:solidFill>
                <a:latin typeface="+mj-lt"/>
              </a:rPr>
              <a:t>Backend: Node.js, Express.js</a:t>
            </a:r>
          </a:p>
          <a:p>
            <a:pPr marL="292608" lvl="1" algn="just" eaLnBrk="0" fontAlgn="base" hangingPunct="0">
              <a:lnSpc>
                <a:spcPct val="100000"/>
              </a:lnSpc>
              <a:spcBef>
                <a:spcPct val="0"/>
              </a:spcBef>
              <a:spcAft>
                <a:spcPct val="0"/>
              </a:spcAft>
              <a:buClrTx/>
              <a:buFontTx/>
              <a:buChar char="•"/>
            </a:pPr>
            <a:r>
              <a:rPr lang="en-US" altLang="en-US" dirty="0">
                <a:solidFill>
                  <a:schemeClr val="tx1"/>
                </a:solidFill>
                <a:latin typeface="+mj-lt"/>
              </a:rPr>
              <a:t>Database: SQLite</a:t>
            </a:r>
          </a:p>
          <a:p>
            <a:pPr marL="292608" lvl="1" algn="just" eaLnBrk="0" fontAlgn="base" hangingPunct="0">
              <a:lnSpc>
                <a:spcPct val="100000"/>
              </a:lnSpc>
              <a:spcBef>
                <a:spcPct val="0"/>
              </a:spcBef>
              <a:spcAft>
                <a:spcPct val="0"/>
              </a:spcAft>
              <a:buClrTx/>
              <a:buFontTx/>
              <a:buChar char="•"/>
            </a:pPr>
            <a:endParaRPr lang="en-US" altLang="en-US" dirty="0">
              <a:solidFill>
                <a:schemeClr val="tx1"/>
              </a:solidFill>
              <a:latin typeface="+mj-lt"/>
            </a:endParaRPr>
          </a:p>
          <a:p>
            <a:pPr algn="just" eaLnBrk="0" fontAlgn="base" hangingPunct="0">
              <a:lnSpc>
                <a:spcPct val="100000"/>
              </a:lnSpc>
              <a:spcBef>
                <a:spcPct val="0"/>
              </a:spcBef>
              <a:spcAft>
                <a:spcPct val="0"/>
              </a:spcAft>
              <a:buClrTx/>
              <a:buSzTx/>
              <a:buFontTx/>
              <a:buChar char="•"/>
            </a:pPr>
            <a:r>
              <a:rPr lang="en-US" altLang="en-US" sz="1800" b="1" cap="none" dirty="0">
                <a:solidFill>
                  <a:schemeClr val="tx1"/>
                </a:solidFill>
              </a:rPr>
              <a:t>APIs: </a:t>
            </a:r>
          </a:p>
          <a:p>
            <a:pPr marL="292608" lvl="1" algn="just" eaLnBrk="0" fontAlgn="base" hangingPunct="0">
              <a:lnSpc>
                <a:spcPct val="100000"/>
              </a:lnSpc>
              <a:spcBef>
                <a:spcPct val="0"/>
              </a:spcBef>
              <a:spcAft>
                <a:spcPct val="0"/>
              </a:spcAft>
              <a:buClrTx/>
              <a:buFontTx/>
              <a:buChar char="•"/>
            </a:pPr>
            <a:r>
              <a:rPr lang="en-US" altLang="en-US" sz="1800" dirty="0">
                <a:solidFill>
                  <a:schemeClr val="tx1"/>
                </a:solidFill>
                <a:latin typeface="+mj-lt"/>
              </a:rPr>
              <a:t>Integration with store and delivery partner</a:t>
            </a:r>
          </a:p>
          <a:p>
            <a:pPr marL="292608" lvl="1" algn="just" eaLnBrk="0" fontAlgn="base" hangingPunct="0">
              <a:lnSpc>
                <a:spcPct val="100000"/>
              </a:lnSpc>
              <a:spcBef>
                <a:spcPct val="0"/>
              </a:spcBef>
              <a:spcAft>
                <a:spcPct val="0"/>
              </a:spcAft>
              <a:buClrTx/>
              <a:buFontTx/>
              <a:buChar char="•"/>
            </a:pPr>
            <a:endParaRPr lang="en-US" altLang="en-US" sz="1800" dirty="0">
              <a:solidFill>
                <a:schemeClr val="tx1"/>
              </a:solidFill>
              <a:latin typeface="+mj-lt"/>
            </a:endParaRPr>
          </a:p>
          <a:p>
            <a:pPr algn="just" eaLnBrk="0" fontAlgn="base" hangingPunct="0">
              <a:lnSpc>
                <a:spcPct val="100000"/>
              </a:lnSpc>
              <a:spcBef>
                <a:spcPct val="0"/>
              </a:spcBef>
              <a:spcAft>
                <a:spcPct val="0"/>
              </a:spcAft>
              <a:buClrTx/>
              <a:buSzTx/>
              <a:buFontTx/>
              <a:buChar char="•"/>
            </a:pPr>
            <a:r>
              <a:rPr lang="en-US" altLang="en-US" sz="1800" b="1" cap="none" dirty="0">
                <a:solidFill>
                  <a:schemeClr val="tx1"/>
                </a:solidFill>
              </a:rPr>
              <a:t>Key Libraries</a:t>
            </a:r>
            <a:r>
              <a:rPr lang="en-US" altLang="en-US" sz="1800" cap="none" dirty="0">
                <a:solidFill>
                  <a:schemeClr val="tx1"/>
                </a:solidFill>
              </a:rPr>
              <a:t>:</a:t>
            </a:r>
          </a:p>
          <a:p>
            <a:pPr marL="292608" lvl="1" algn="just" eaLnBrk="0" fontAlgn="base" hangingPunct="0">
              <a:lnSpc>
                <a:spcPct val="100000"/>
              </a:lnSpc>
              <a:spcBef>
                <a:spcPct val="0"/>
              </a:spcBef>
              <a:spcAft>
                <a:spcPct val="0"/>
              </a:spcAft>
              <a:buClrTx/>
              <a:buFontTx/>
              <a:buChar char="•"/>
            </a:pPr>
            <a:r>
              <a:rPr lang="en-US" altLang="en-US" sz="1800" dirty="0" err="1">
                <a:solidFill>
                  <a:schemeClr val="tx1"/>
                </a:solidFill>
                <a:latin typeface="+mj-lt"/>
              </a:rPr>
              <a:t>vuedraggable</a:t>
            </a:r>
            <a:r>
              <a:rPr lang="en-US" altLang="en-US" sz="1800" dirty="0">
                <a:solidFill>
                  <a:schemeClr val="tx1"/>
                </a:solidFill>
                <a:latin typeface="+mj-lt"/>
              </a:rPr>
              <a:t> for UI components</a:t>
            </a:r>
          </a:p>
          <a:p>
            <a:pPr marL="292608" lvl="1" algn="just" eaLnBrk="0" fontAlgn="base" hangingPunct="0">
              <a:lnSpc>
                <a:spcPct val="100000"/>
              </a:lnSpc>
              <a:spcBef>
                <a:spcPct val="0"/>
              </a:spcBef>
              <a:spcAft>
                <a:spcPct val="0"/>
              </a:spcAft>
              <a:buClrTx/>
              <a:buFontTx/>
              <a:buChar char="•"/>
            </a:pPr>
            <a:r>
              <a:rPr lang="en-US" altLang="en-US" sz="1800" dirty="0" err="1">
                <a:solidFill>
                  <a:schemeClr val="tx1"/>
                </a:solidFill>
                <a:latin typeface="+mj-lt"/>
              </a:rPr>
              <a:t>Axios</a:t>
            </a:r>
            <a:r>
              <a:rPr lang="en-US" altLang="en-US" sz="1800" dirty="0">
                <a:solidFill>
                  <a:schemeClr val="tx1"/>
                </a:solidFill>
                <a:latin typeface="+mj-lt"/>
              </a:rPr>
              <a:t> for API requests</a:t>
            </a:r>
          </a:p>
          <a:p>
            <a:pPr marL="292608" lvl="1" algn="just" eaLnBrk="0" fontAlgn="base" hangingPunct="0">
              <a:lnSpc>
                <a:spcPct val="100000"/>
              </a:lnSpc>
              <a:spcBef>
                <a:spcPct val="0"/>
              </a:spcBef>
              <a:spcAft>
                <a:spcPct val="0"/>
              </a:spcAft>
              <a:buClrTx/>
              <a:buFontTx/>
              <a:buChar char="•"/>
            </a:pPr>
            <a:r>
              <a:rPr lang="en-US" altLang="en-US" sz="1800" dirty="0">
                <a:solidFill>
                  <a:schemeClr val="tx1"/>
                </a:solidFill>
                <a:latin typeface="+mj-lt"/>
              </a:rPr>
              <a:t>Body-parser and CORS for DOM connection</a:t>
            </a:r>
          </a:p>
          <a:p>
            <a:pPr eaLnBrk="0" fontAlgn="base" hangingPunct="0">
              <a:lnSpc>
                <a:spcPct val="100000"/>
              </a:lnSpc>
              <a:spcBef>
                <a:spcPct val="0"/>
              </a:spcBef>
              <a:spcAft>
                <a:spcPct val="0"/>
              </a:spcAft>
              <a:buClrTx/>
              <a:buSzTx/>
              <a:buFontTx/>
              <a:buNone/>
            </a:pPr>
            <a:endParaRPr lang="en-US" altLang="en-US" sz="1800" cap="none" dirty="0">
              <a:solidFill>
                <a:schemeClr val="tx1"/>
              </a:solidFill>
              <a:latin typeface="Arial" panose="020B0604020202020204" pitchFamily="34" charset="0"/>
            </a:endParaRPr>
          </a:p>
        </p:txBody>
      </p:sp>
      <p:pic>
        <p:nvPicPr>
          <p:cNvPr id="1026" name="Picture 2" descr="See more images of Vue.js">
            <a:extLst>
              <a:ext uri="{FF2B5EF4-FFF2-40B4-BE49-F238E27FC236}">
                <a16:creationId xmlns:a16="http://schemas.microsoft.com/office/drawing/2014/main" id="{38BB69B7-99B1-DE23-8284-26D5140A8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8216" y="2433037"/>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more images of Express.js">
            <a:extLst>
              <a:ext uri="{FF2B5EF4-FFF2-40B4-BE49-F238E27FC236}">
                <a16:creationId xmlns:a16="http://schemas.microsoft.com/office/drawing/2014/main" id="{2C9430B1-6BE7-558C-8E37-052BC79C4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296" y="2433037"/>
            <a:ext cx="1257300" cy="1257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b Security Geeks - The Security Blog: Pentesting Node.js Application ...">
            <a:extLst>
              <a:ext uri="{FF2B5EF4-FFF2-40B4-BE49-F238E27FC236}">
                <a16:creationId xmlns:a16="http://schemas.microsoft.com/office/drawing/2014/main" id="{84E02261-6B30-F866-5C91-8014A431C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8216" y="4032643"/>
            <a:ext cx="2814484" cy="125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5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C47F487-DB79-93CF-5E58-32ABA0EE7E76}"/>
              </a:ext>
            </a:extLst>
          </p:cNvPr>
          <p:cNvSpPr txBox="1">
            <a:spLocks/>
          </p:cNvSpPr>
          <p:nvPr/>
        </p:nvSpPr>
        <p:spPr>
          <a:xfrm>
            <a:off x="1097280" y="286603"/>
            <a:ext cx="10058400" cy="1450757"/>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Challenges and Solutions</a:t>
            </a:r>
          </a:p>
        </p:txBody>
      </p:sp>
      <p:sp>
        <p:nvSpPr>
          <p:cNvPr id="4" name="Rectangle 1">
            <a:extLst>
              <a:ext uri="{FF2B5EF4-FFF2-40B4-BE49-F238E27FC236}">
                <a16:creationId xmlns:a16="http://schemas.microsoft.com/office/drawing/2014/main" id="{63EBB643-AA9E-404D-8BEB-2F1E7BB58AF0}"/>
              </a:ext>
            </a:extLst>
          </p:cNvPr>
          <p:cNvSpPr txBox="1">
            <a:spLocks noChangeArrowheads="1"/>
          </p:cNvSpPr>
          <p:nvPr/>
        </p:nvSpPr>
        <p:spPr bwMode="auto">
          <a:xfrm>
            <a:off x="1179872" y="1946787"/>
            <a:ext cx="4916128" cy="388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solidFill>
                  <a:schemeClr val="tx1"/>
                </a:solidFill>
              </a:rPr>
              <a:t>Challenges:</a:t>
            </a:r>
            <a:endParaRPr lang="en-US" dirty="0">
              <a:solidFill>
                <a:schemeClr val="tx1"/>
              </a:solidFill>
            </a:endParaRPr>
          </a:p>
          <a:p>
            <a:pPr>
              <a:buFont typeface="Arial" panose="020B0604020202020204" pitchFamily="34" charset="0"/>
              <a:buChar char="•"/>
            </a:pPr>
            <a:r>
              <a:rPr lang="en-US" sz="1800" b="1" dirty="0">
                <a:solidFill>
                  <a:schemeClr val="tx1"/>
                </a:solidFill>
              </a:rPr>
              <a:t>Integration Complexity:</a:t>
            </a:r>
            <a:r>
              <a:rPr lang="en-US" sz="1800" dirty="0">
                <a:solidFill>
                  <a:schemeClr val="tx1"/>
                </a:solidFill>
              </a:rPr>
              <a:t> </a:t>
            </a:r>
            <a:r>
              <a:rPr lang="en-US" sz="1600" dirty="0">
                <a:solidFill>
                  <a:schemeClr val="tx1"/>
                </a:solidFill>
              </a:rPr>
              <a:t>Managing diverse APIs and data formats from multiple stores and delivery partners.</a:t>
            </a:r>
          </a:p>
          <a:p>
            <a:pPr>
              <a:buFont typeface="Arial" panose="020B0604020202020204" pitchFamily="34" charset="0"/>
              <a:buChar char="•"/>
            </a:pPr>
            <a:r>
              <a:rPr lang="en-US" sz="1800" b="1" dirty="0">
                <a:solidFill>
                  <a:schemeClr val="tx1"/>
                </a:solidFill>
              </a:rPr>
              <a:t>Technical Hurdles:</a:t>
            </a:r>
            <a:r>
              <a:rPr lang="en-US" sz="1800" dirty="0">
                <a:solidFill>
                  <a:schemeClr val="tx1"/>
                </a:solidFill>
              </a:rPr>
              <a:t> </a:t>
            </a:r>
            <a:r>
              <a:rPr lang="en-US" sz="1600" dirty="0">
                <a:solidFill>
                  <a:schemeClr val="tx1"/>
                </a:solidFill>
              </a:rPr>
              <a:t>Addressing CORS issues and ensuring seamless data flow between frontend and backend.</a:t>
            </a:r>
          </a:p>
          <a:p>
            <a:pPr>
              <a:buFont typeface="Arial" panose="020B0604020202020204" pitchFamily="34" charset="0"/>
              <a:buChar char="•"/>
            </a:pPr>
            <a:r>
              <a:rPr lang="en-US" sz="1800" b="1" dirty="0">
                <a:solidFill>
                  <a:schemeClr val="tx1"/>
                </a:solidFill>
              </a:rPr>
              <a:t>Operational Efficiency:</a:t>
            </a:r>
            <a:r>
              <a:rPr lang="en-US" sz="1800" dirty="0">
                <a:solidFill>
                  <a:schemeClr val="tx1"/>
                </a:solidFill>
              </a:rPr>
              <a:t> </a:t>
            </a:r>
            <a:r>
              <a:rPr lang="en-US" sz="1600" dirty="0">
                <a:solidFill>
                  <a:schemeClr val="tx1"/>
                </a:solidFill>
              </a:rPr>
              <a:t>Optimizing processes to handle dynamic order volumes and delivery scenarios.</a:t>
            </a:r>
          </a:p>
          <a:p>
            <a:pPr eaLnBrk="0" fontAlgn="base" hangingPunct="0">
              <a:lnSpc>
                <a:spcPct val="100000"/>
              </a:lnSpc>
              <a:spcBef>
                <a:spcPct val="0"/>
              </a:spcBef>
              <a:spcAft>
                <a:spcPct val="0"/>
              </a:spcAft>
              <a:buClrTx/>
              <a:buSzTx/>
              <a:buFontTx/>
              <a:buNone/>
            </a:pPr>
            <a:endParaRPr lang="en-US" altLang="en-US" sz="1800" cap="none"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CC9B559B-EB3F-A8CF-5DE6-E27BE4245457}"/>
              </a:ext>
            </a:extLst>
          </p:cNvPr>
          <p:cNvSpPr txBox="1"/>
          <p:nvPr/>
        </p:nvSpPr>
        <p:spPr>
          <a:xfrm>
            <a:off x="6253316" y="1946786"/>
            <a:ext cx="4916127" cy="3775588"/>
          </a:xfrm>
          <a:prstGeom prst="rect">
            <a:avLst/>
          </a:prstGeom>
          <a:noFill/>
        </p:spPr>
        <p:txBody>
          <a:bodyPr wrap="square">
            <a:noAutofit/>
          </a:bodyPr>
          <a:lstStyle/>
          <a:p>
            <a:r>
              <a:rPr lang="en-IN" sz="2400" b="1" cap="all" dirty="0">
                <a:latin typeface="+mj-lt"/>
              </a:rPr>
              <a:t>Solutions:</a:t>
            </a:r>
            <a:endParaRPr lang="en-IN" sz="2400" cap="all" dirty="0">
              <a:latin typeface="+mj-lt"/>
            </a:endParaRPr>
          </a:p>
          <a:p>
            <a:pPr>
              <a:buFont typeface="Arial" panose="020B0604020202020204" pitchFamily="34" charset="0"/>
              <a:buChar char="•"/>
            </a:pPr>
            <a:r>
              <a:rPr lang="en-IN" b="1" cap="all" dirty="0">
                <a:latin typeface="+mj-lt"/>
              </a:rPr>
              <a:t>API Management Strategy:</a:t>
            </a:r>
            <a:r>
              <a:rPr lang="en-IN" cap="all" dirty="0">
                <a:latin typeface="+mj-lt"/>
              </a:rPr>
              <a:t> </a:t>
            </a:r>
            <a:r>
              <a:rPr lang="en-IN" sz="1600" cap="all" dirty="0">
                <a:latin typeface="+mj-lt"/>
              </a:rPr>
              <a:t>Implemented robust API management practices to handle varied integration challenges.</a:t>
            </a:r>
          </a:p>
          <a:p>
            <a:pPr>
              <a:buFont typeface="Arial" panose="020B0604020202020204" pitchFamily="34" charset="0"/>
              <a:buChar char="•"/>
            </a:pPr>
            <a:r>
              <a:rPr lang="en-IN" b="1" cap="all" dirty="0">
                <a:latin typeface="+mj-lt"/>
              </a:rPr>
              <a:t>Cross-Origin Resource Sharing (CORS):</a:t>
            </a:r>
            <a:r>
              <a:rPr lang="en-IN" cap="all" dirty="0">
                <a:latin typeface="+mj-lt"/>
              </a:rPr>
              <a:t> </a:t>
            </a:r>
            <a:r>
              <a:rPr lang="en-IN" sz="1600" cap="all" dirty="0">
                <a:latin typeface="+mj-lt"/>
              </a:rPr>
              <a:t>Utilized CORS handling techniques to facilitate secure data exchange.</a:t>
            </a:r>
          </a:p>
          <a:p>
            <a:pPr>
              <a:buFont typeface="Arial" panose="020B0604020202020204" pitchFamily="34" charset="0"/>
              <a:buChar char="•"/>
            </a:pPr>
            <a:r>
              <a:rPr lang="en-IN" b="1" cap="all" dirty="0">
                <a:latin typeface="+mj-lt"/>
              </a:rPr>
              <a:t>Process Optimization:</a:t>
            </a:r>
            <a:r>
              <a:rPr lang="en-IN" cap="all" dirty="0">
                <a:latin typeface="+mj-lt"/>
              </a:rPr>
              <a:t> </a:t>
            </a:r>
            <a:r>
              <a:rPr lang="en-IN" sz="1600" cap="all" dirty="0">
                <a:latin typeface="+mj-lt"/>
              </a:rPr>
              <a:t>Enhanced workflows and implemented dynamic scaling strategies for improved efficiency.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all"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264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5" name="TextBox 4">
            <a:extLst>
              <a:ext uri="{FF2B5EF4-FFF2-40B4-BE49-F238E27FC236}">
                <a16:creationId xmlns:a16="http://schemas.microsoft.com/office/drawing/2014/main" id="{71053B8F-B229-5BE2-2FC4-C116C3EB9FA2}"/>
              </a:ext>
            </a:extLst>
          </p:cNvPr>
          <p:cNvSpPr txBox="1"/>
          <p:nvPr/>
        </p:nvSpPr>
        <p:spPr>
          <a:xfrm>
            <a:off x="868345" y="404991"/>
            <a:ext cx="10455310" cy="1291700"/>
          </a:xfrm>
          <a:prstGeom prst="rect">
            <a:avLst/>
          </a:prstGeom>
          <a:noFill/>
        </p:spPr>
        <p:txBody>
          <a:bodyPr wrap="square">
            <a:spAutoFit/>
          </a:bodyPr>
          <a:lstStyle/>
          <a:p>
            <a:pPr algn="just">
              <a:lnSpc>
                <a:spcPct val="115000"/>
              </a:lnSpc>
              <a:spcBef>
                <a:spcPts val="10"/>
              </a:spcBef>
            </a:pPr>
            <a:r>
              <a:rPr lang="en-IN" sz="7200" dirty="0">
                <a:latin typeface="+mj-lt"/>
              </a:rPr>
              <a:t>Results and Achievements</a:t>
            </a:r>
            <a:endParaRPr lang="en-IN" sz="7200" dirty="0">
              <a:effectLst/>
              <a:latin typeface="+mj-lt"/>
              <a:ea typeface="Arial MT"/>
              <a:cs typeface="Arial MT"/>
            </a:endParaRPr>
          </a:p>
        </p:txBody>
      </p:sp>
      <p:sp>
        <p:nvSpPr>
          <p:cNvPr id="11" name="TextBox 10">
            <a:extLst>
              <a:ext uri="{FF2B5EF4-FFF2-40B4-BE49-F238E27FC236}">
                <a16:creationId xmlns:a16="http://schemas.microsoft.com/office/drawing/2014/main" id="{F6618B58-0508-FF3C-9599-43181243B31C}"/>
              </a:ext>
            </a:extLst>
          </p:cNvPr>
          <p:cNvSpPr txBox="1"/>
          <p:nvPr/>
        </p:nvSpPr>
        <p:spPr>
          <a:xfrm>
            <a:off x="796413" y="1696691"/>
            <a:ext cx="9822426" cy="4192831"/>
          </a:xfrm>
          <a:prstGeom prst="rect">
            <a:avLst/>
          </a:prstGeom>
          <a:noFill/>
        </p:spPr>
        <p:txBody>
          <a:bodyPr wrap="square">
            <a:noAutofit/>
          </a:bodyPr>
          <a:lstStyle/>
          <a:p>
            <a:r>
              <a:rPr lang="en-US" sz="2400" b="1" dirty="0">
                <a:latin typeface="+mj-lt"/>
              </a:rPr>
              <a:t>Project Success:</a:t>
            </a:r>
            <a:endParaRPr lang="en-US" sz="2400" dirty="0">
              <a:latin typeface="+mj-lt"/>
            </a:endParaRPr>
          </a:p>
          <a:p>
            <a:pPr lvl="1">
              <a:buClr>
                <a:schemeClr val="accent1"/>
              </a:buClr>
              <a:buFont typeface="Arial" panose="020B0604020202020204" pitchFamily="34" charset="0"/>
              <a:buChar char="•"/>
            </a:pPr>
            <a:r>
              <a:rPr lang="en-US" b="1" dirty="0">
                <a:latin typeface="+mj-lt"/>
              </a:rPr>
              <a:t> Automated Order Processing:</a:t>
            </a:r>
            <a:r>
              <a:rPr lang="en-US" dirty="0">
                <a:latin typeface="+mj-lt"/>
              </a:rPr>
              <a:t> Reduced manual intervention, enhancing operational efficiency.</a:t>
            </a:r>
          </a:p>
          <a:p>
            <a:pPr lvl="1">
              <a:buClr>
                <a:schemeClr val="accent1"/>
              </a:buClr>
              <a:buFont typeface="Arial" panose="020B0604020202020204" pitchFamily="34" charset="0"/>
              <a:buChar char="•"/>
            </a:pPr>
            <a:r>
              <a:rPr lang="en-US" b="1" dirty="0">
                <a:latin typeface="+mj-lt"/>
              </a:rPr>
              <a:t> Integration Success:</a:t>
            </a:r>
            <a:r>
              <a:rPr lang="en-US" dirty="0">
                <a:latin typeface="+mj-lt"/>
              </a:rPr>
              <a:t> Successfully onboarded diverse stores and delivery partners.</a:t>
            </a:r>
          </a:p>
          <a:p>
            <a:pPr lvl="1">
              <a:buClr>
                <a:schemeClr val="accent1"/>
              </a:buClr>
              <a:buFont typeface="Arial" panose="020B0604020202020204" pitchFamily="34" charset="0"/>
              <a:buChar char="•"/>
            </a:pPr>
            <a:r>
              <a:rPr lang="en-US" b="1" dirty="0">
                <a:latin typeface="+mj-lt"/>
              </a:rPr>
              <a:t> Enhanced Visibility:</a:t>
            </a:r>
            <a:r>
              <a:rPr lang="en-US" dirty="0">
                <a:latin typeface="+mj-lt"/>
              </a:rPr>
              <a:t> Improved customer experience with comprehensive order tracking capabilities.</a:t>
            </a:r>
          </a:p>
          <a:p>
            <a:r>
              <a:rPr lang="en-US" sz="2400" b="1" dirty="0">
                <a:latin typeface="+mj-lt"/>
              </a:rPr>
              <a:t>Operational Benefits:</a:t>
            </a:r>
            <a:endParaRPr lang="en-US" sz="2400" dirty="0">
              <a:latin typeface="+mj-lt"/>
            </a:endParaRPr>
          </a:p>
          <a:p>
            <a:pPr lvl="1">
              <a:buClr>
                <a:schemeClr val="accent1"/>
              </a:buClr>
              <a:buFont typeface="Arial" panose="020B0604020202020204" pitchFamily="34" charset="0"/>
              <a:buChar char="•"/>
            </a:pPr>
            <a:r>
              <a:rPr lang="en-US" b="1" dirty="0">
                <a:latin typeface="+mj-lt"/>
              </a:rPr>
              <a:t> Efficiency Boost:</a:t>
            </a:r>
            <a:r>
              <a:rPr lang="en-US" dirty="0">
                <a:latin typeface="+mj-lt"/>
              </a:rPr>
              <a:t> Reduced processing times and streamlined workflows.</a:t>
            </a:r>
          </a:p>
          <a:p>
            <a:pPr lvl="1">
              <a:buClr>
                <a:schemeClr val="accent1"/>
              </a:buClr>
              <a:buFont typeface="Arial" panose="020B0604020202020204" pitchFamily="34" charset="0"/>
              <a:buChar char="•"/>
            </a:pPr>
            <a:r>
              <a:rPr lang="en-US" b="1" dirty="0">
                <a:latin typeface="+mj-lt"/>
              </a:rPr>
              <a:t> Customer Satisfaction:</a:t>
            </a:r>
            <a:r>
              <a:rPr lang="en-US" dirty="0">
                <a:latin typeface="+mj-lt"/>
              </a:rPr>
              <a:t> Enhanced service levels with real-time updates and notifications.</a:t>
            </a:r>
          </a:p>
          <a:p>
            <a:pPr lvl="1">
              <a:buClr>
                <a:schemeClr val="accent1"/>
              </a:buClr>
              <a:buFont typeface="Arial" panose="020B0604020202020204" pitchFamily="34" charset="0"/>
              <a:buChar char="•"/>
            </a:pPr>
            <a:r>
              <a:rPr lang="en-US" b="1" dirty="0">
                <a:latin typeface="+mj-lt"/>
              </a:rPr>
              <a:t> Scalability:</a:t>
            </a:r>
            <a:r>
              <a:rPr lang="en-US" dirty="0">
                <a:latin typeface="+mj-lt"/>
              </a:rPr>
              <a:t> Configurable system prepared for future growth and feature expansion.</a:t>
            </a:r>
          </a:p>
          <a:p>
            <a:pPr algn="just">
              <a:lnSpc>
                <a:spcPct val="115000"/>
              </a:lnSpc>
              <a:spcBef>
                <a:spcPts val="10"/>
              </a:spcBef>
            </a:pPr>
            <a:endParaRPr lang="en-IN" sz="1800" dirty="0">
              <a:effectLst/>
              <a:latin typeface="Arial MT"/>
              <a:ea typeface="Arial MT"/>
              <a:cs typeface="Arial MT"/>
            </a:endParaRPr>
          </a:p>
        </p:txBody>
      </p:sp>
    </p:spTree>
    <p:extLst>
      <p:ext uri="{BB962C8B-B14F-4D97-AF65-F5344CB8AC3E}">
        <p14:creationId xmlns:p14="http://schemas.microsoft.com/office/powerpoint/2010/main" val="155081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5" name="TextBox 4">
            <a:extLst>
              <a:ext uri="{FF2B5EF4-FFF2-40B4-BE49-F238E27FC236}">
                <a16:creationId xmlns:a16="http://schemas.microsoft.com/office/drawing/2014/main" id="{71053B8F-B229-5BE2-2FC4-C116C3EB9FA2}"/>
              </a:ext>
            </a:extLst>
          </p:cNvPr>
          <p:cNvSpPr txBox="1"/>
          <p:nvPr/>
        </p:nvSpPr>
        <p:spPr>
          <a:xfrm>
            <a:off x="1455175" y="280713"/>
            <a:ext cx="7983793" cy="1291700"/>
          </a:xfrm>
          <a:prstGeom prst="rect">
            <a:avLst/>
          </a:prstGeom>
          <a:noFill/>
        </p:spPr>
        <p:txBody>
          <a:bodyPr wrap="square">
            <a:spAutoFit/>
          </a:bodyPr>
          <a:lstStyle/>
          <a:p>
            <a:pPr>
              <a:lnSpc>
                <a:spcPct val="115000"/>
              </a:lnSpc>
            </a:pPr>
            <a:r>
              <a:rPr lang="en-US" sz="7200" dirty="0">
                <a:effectLst/>
                <a:latin typeface="+mj-lt"/>
                <a:ea typeface="Arial MT"/>
                <a:cs typeface="Arial MT"/>
              </a:rPr>
              <a:t>Conclusion</a:t>
            </a:r>
            <a:endParaRPr lang="en-IN" sz="7200" dirty="0">
              <a:effectLst/>
              <a:latin typeface="+mj-lt"/>
              <a:ea typeface="Arial MT"/>
              <a:cs typeface="Arial MT"/>
            </a:endParaRPr>
          </a:p>
        </p:txBody>
      </p:sp>
      <p:sp>
        <p:nvSpPr>
          <p:cNvPr id="11" name="TextBox 10">
            <a:extLst>
              <a:ext uri="{FF2B5EF4-FFF2-40B4-BE49-F238E27FC236}">
                <a16:creationId xmlns:a16="http://schemas.microsoft.com/office/drawing/2014/main" id="{F6618B58-0508-FF3C-9599-43181243B31C}"/>
              </a:ext>
            </a:extLst>
          </p:cNvPr>
          <p:cNvSpPr txBox="1"/>
          <p:nvPr/>
        </p:nvSpPr>
        <p:spPr>
          <a:xfrm>
            <a:off x="648930" y="1853126"/>
            <a:ext cx="10451691" cy="4374708"/>
          </a:xfrm>
          <a:prstGeom prst="rect">
            <a:avLst/>
          </a:prstGeom>
          <a:noFill/>
        </p:spPr>
        <p:txBody>
          <a:bodyPr wrap="square">
            <a:spAutoFit/>
          </a:bodyPr>
          <a:lstStyle/>
          <a:p>
            <a:r>
              <a:rPr lang="en-US" sz="1800" b="1" dirty="0">
                <a:latin typeface="+mj-lt"/>
              </a:rPr>
              <a:t>Recap of Project Objectives and Outcomes:</a:t>
            </a:r>
            <a:endParaRPr lang="en-US" sz="1800" dirty="0">
              <a:latin typeface="+mj-lt"/>
            </a:endParaRPr>
          </a:p>
          <a:p>
            <a:pPr lvl="1">
              <a:buClr>
                <a:schemeClr val="accent1"/>
              </a:buClr>
              <a:buFont typeface="Arial" panose="020B0604020202020204" pitchFamily="34" charset="0"/>
              <a:buChar char="•"/>
            </a:pPr>
            <a:r>
              <a:rPr lang="en-US" sz="1600" b="1" dirty="0">
                <a:latin typeface="+mj-lt"/>
              </a:rPr>
              <a:t> Objectives:</a:t>
            </a:r>
            <a:r>
              <a:rPr lang="en-US" sz="1600" dirty="0">
                <a:latin typeface="+mj-lt"/>
              </a:rPr>
              <a:t> Our project aimed to automate and streamline order processing, offering a configurable and customizable system. We integrated with diverse stores and delivery partners, enhancing operational efficiency.</a:t>
            </a:r>
          </a:p>
          <a:p>
            <a:pPr lvl="1">
              <a:buClr>
                <a:schemeClr val="accent1"/>
              </a:buClr>
              <a:buFont typeface="Arial" panose="020B0604020202020204" pitchFamily="34" charset="0"/>
              <a:buChar char="•"/>
            </a:pPr>
            <a:r>
              <a:rPr lang="en-US" sz="1600" b="1" dirty="0">
                <a:latin typeface="+mj-lt"/>
              </a:rPr>
              <a:t> Outcomes:</a:t>
            </a:r>
            <a:r>
              <a:rPr lang="en-US" sz="1600" dirty="0">
                <a:latin typeface="+mj-lt"/>
              </a:rPr>
              <a:t> Successfully reduced manual workloads through automation, provided a user-friendly interface for seamless operations, and improved order management across all partners.</a:t>
            </a:r>
          </a:p>
          <a:p>
            <a:r>
              <a:rPr lang="en-US" sz="1800" b="1" dirty="0">
                <a:latin typeface="+mj-lt"/>
              </a:rPr>
              <a:t>Benefits of the System:</a:t>
            </a:r>
            <a:endParaRPr lang="en-US" sz="1800" dirty="0">
              <a:latin typeface="+mj-lt"/>
            </a:endParaRPr>
          </a:p>
          <a:p>
            <a:pPr lvl="1">
              <a:buClr>
                <a:schemeClr val="accent1"/>
              </a:buClr>
              <a:buFont typeface="Arial" panose="020B0604020202020204" pitchFamily="34" charset="0"/>
              <a:buChar char="•"/>
            </a:pPr>
            <a:r>
              <a:rPr lang="en-US" sz="1600" b="1" dirty="0">
                <a:latin typeface="+mj-lt"/>
              </a:rPr>
              <a:t> Increased Efficiency:</a:t>
            </a:r>
            <a:r>
              <a:rPr lang="en-US" sz="1600" dirty="0">
                <a:latin typeface="+mj-lt"/>
              </a:rPr>
              <a:t> Automation has significantly reduced processing times and minimized errors, enhancing overall efficiency.</a:t>
            </a:r>
          </a:p>
          <a:p>
            <a:pPr lvl="1">
              <a:buClr>
                <a:schemeClr val="accent1"/>
              </a:buClr>
              <a:buFont typeface="Arial" panose="020B0604020202020204" pitchFamily="34" charset="0"/>
              <a:buChar char="•"/>
            </a:pPr>
            <a:r>
              <a:rPr lang="en-US" sz="1600" b="1" dirty="0">
                <a:latin typeface="+mj-lt"/>
              </a:rPr>
              <a:t> Enhanced Adaptability:</a:t>
            </a:r>
            <a:r>
              <a:rPr lang="en-US" sz="1600" dirty="0">
                <a:latin typeface="+mj-lt"/>
              </a:rPr>
              <a:t> The system's configurability allows for seamless integration of new stores and features, ensuring scalability and adaptability to future needs.</a:t>
            </a:r>
          </a:p>
          <a:p>
            <a:r>
              <a:rPr lang="en-US" sz="1800" b="1" dirty="0">
                <a:latin typeface="+mj-lt"/>
              </a:rPr>
              <a:t>Future Improvements and Enhancements:</a:t>
            </a:r>
            <a:endParaRPr lang="en-US" sz="1800" dirty="0">
              <a:latin typeface="+mj-lt"/>
            </a:endParaRPr>
          </a:p>
          <a:p>
            <a:pPr lvl="1">
              <a:buClr>
                <a:schemeClr val="accent1"/>
              </a:buClr>
              <a:buFont typeface="Arial" panose="020B0604020202020204" pitchFamily="34" charset="0"/>
              <a:buChar char="•"/>
            </a:pPr>
            <a:r>
              <a:rPr lang="en-US" sz="1600" b="1" dirty="0">
                <a:latin typeface="+mj-lt"/>
              </a:rPr>
              <a:t> Expansion:</a:t>
            </a:r>
            <a:r>
              <a:rPr lang="en-US" sz="1600" dirty="0">
                <a:latin typeface="+mj-lt"/>
              </a:rPr>
              <a:t> As we expand to more stores and partners, the system will continue to support our growing operational demands.</a:t>
            </a:r>
          </a:p>
          <a:p>
            <a:pPr lvl="1">
              <a:buClr>
                <a:schemeClr val="accent1"/>
              </a:buClr>
              <a:buFont typeface="Arial" panose="020B0604020202020204" pitchFamily="34" charset="0"/>
              <a:buChar char="•"/>
            </a:pPr>
            <a:r>
              <a:rPr lang="en-US" sz="1600" b="1" dirty="0">
                <a:latin typeface="+mj-lt"/>
              </a:rPr>
              <a:t> Advanced Functionality:</a:t>
            </a:r>
            <a:r>
              <a:rPr lang="en-US" sz="1600" dirty="0">
                <a:latin typeface="+mj-lt"/>
              </a:rPr>
              <a:t> Future enhancements may include advanced analytics, expanded delivery options, and enhanced customer engagement features.</a:t>
            </a:r>
          </a:p>
          <a:p>
            <a:pPr algn="just">
              <a:lnSpc>
                <a:spcPct val="115000"/>
              </a:lnSpc>
            </a:pPr>
            <a:endParaRPr lang="en-IN" sz="2400" dirty="0">
              <a:effectLst/>
              <a:latin typeface="Arial MT"/>
              <a:ea typeface="Arial MT"/>
              <a:cs typeface="Arial MT"/>
            </a:endParaRPr>
          </a:p>
        </p:txBody>
      </p:sp>
    </p:spTree>
    <p:extLst>
      <p:ext uri="{BB962C8B-B14F-4D97-AF65-F5344CB8AC3E}">
        <p14:creationId xmlns:p14="http://schemas.microsoft.com/office/powerpoint/2010/main" val="258191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5" name="TextBox 4">
            <a:extLst>
              <a:ext uri="{FF2B5EF4-FFF2-40B4-BE49-F238E27FC236}">
                <a16:creationId xmlns:a16="http://schemas.microsoft.com/office/drawing/2014/main" id="{71053B8F-B229-5BE2-2FC4-C116C3EB9FA2}"/>
              </a:ext>
            </a:extLst>
          </p:cNvPr>
          <p:cNvSpPr txBox="1"/>
          <p:nvPr/>
        </p:nvSpPr>
        <p:spPr>
          <a:xfrm>
            <a:off x="648930" y="665823"/>
            <a:ext cx="7266038" cy="1291700"/>
          </a:xfrm>
          <a:prstGeom prst="rect">
            <a:avLst/>
          </a:prstGeom>
          <a:noFill/>
        </p:spPr>
        <p:txBody>
          <a:bodyPr wrap="square">
            <a:spAutoFit/>
          </a:bodyPr>
          <a:lstStyle/>
          <a:p>
            <a:pPr>
              <a:lnSpc>
                <a:spcPct val="115000"/>
              </a:lnSpc>
            </a:pPr>
            <a:r>
              <a:rPr lang="en-US" sz="7200" dirty="0">
                <a:effectLst/>
                <a:latin typeface="+mj-lt"/>
                <a:ea typeface="Arial MT"/>
                <a:cs typeface="Arial MT"/>
              </a:rPr>
              <a:t>Acknowledgments</a:t>
            </a:r>
            <a:endParaRPr lang="en-IN" sz="7200" dirty="0">
              <a:effectLst/>
              <a:latin typeface="+mj-lt"/>
              <a:ea typeface="Arial MT"/>
              <a:cs typeface="Arial MT"/>
            </a:endParaRPr>
          </a:p>
        </p:txBody>
      </p:sp>
      <p:sp>
        <p:nvSpPr>
          <p:cNvPr id="11" name="TextBox 10">
            <a:extLst>
              <a:ext uri="{FF2B5EF4-FFF2-40B4-BE49-F238E27FC236}">
                <a16:creationId xmlns:a16="http://schemas.microsoft.com/office/drawing/2014/main" id="{F6618B58-0508-FF3C-9599-43181243B31C}"/>
              </a:ext>
            </a:extLst>
          </p:cNvPr>
          <p:cNvSpPr txBox="1"/>
          <p:nvPr/>
        </p:nvSpPr>
        <p:spPr>
          <a:xfrm>
            <a:off x="1052053" y="2838101"/>
            <a:ext cx="9478297" cy="1569660"/>
          </a:xfrm>
          <a:prstGeom prst="rect">
            <a:avLst/>
          </a:prstGeom>
          <a:noFill/>
        </p:spPr>
        <p:txBody>
          <a:bodyPr wrap="square">
            <a:spAutoFit/>
          </a:bodyPr>
          <a:lstStyle/>
          <a:p>
            <a:r>
              <a:rPr lang="en-US" sz="2400" kern="0" dirty="0">
                <a:effectLst/>
                <a:latin typeface="+mj-lt"/>
                <a:ea typeface="Arial MT"/>
                <a:cs typeface="Arial" panose="020B0604020202020204" pitchFamily="34" charset="0"/>
              </a:rPr>
              <a:t>I would like to extend my heartfelt gratitude to Mr. Santhosh P, my mentor, and the entire </a:t>
            </a:r>
            <a:r>
              <a:rPr lang="en-US" sz="2400" kern="0" dirty="0" err="1">
                <a:effectLst/>
                <a:latin typeface="+mj-lt"/>
                <a:ea typeface="Arial MT"/>
                <a:cs typeface="Arial" panose="020B0604020202020204" pitchFamily="34" charset="0"/>
              </a:rPr>
              <a:t>nStore</a:t>
            </a:r>
            <a:r>
              <a:rPr lang="en-US" sz="2400" kern="0" dirty="0">
                <a:effectLst/>
                <a:latin typeface="+mj-lt"/>
                <a:ea typeface="Arial MT"/>
                <a:cs typeface="Arial" panose="020B0604020202020204" pitchFamily="34" charset="0"/>
              </a:rPr>
              <a:t> team for their unwavering guidance, mentorship, and support during my internship. This experience has been instrumental in my professional growth and development</a:t>
            </a:r>
            <a:endParaRPr lang="en-IN" sz="2400" dirty="0">
              <a:effectLst/>
              <a:latin typeface="+mj-lt"/>
              <a:ea typeface="Arial MT"/>
              <a:cs typeface="Arial MT"/>
            </a:endParaRPr>
          </a:p>
        </p:txBody>
      </p:sp>
    </p:spTree>
    <p:extLst>
      <p:ext uri="{BB962C8B-B14F-4D97-AF65-F5344CB8AC3E}">
        <p14:creationId xmlns:p14="http://schemas.microsoft.com/office/powerpoint/2010/main" val="206075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74316A06-8672-8740-AFF2-96856705C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 y="-26366"/>
            <a:ext cx="12192000" cy="6858000"/>
          </a:xfrm>
          <a:prstGeom prst="rect">
            <a:avLst/>
          </a:prstGeom>
        </p:spPr>
      </p:pic>
      <p:sp>
        <p:nvSpPr>
          <p:cNvPr id="2" name="TextBox 1">
            <a:extLst>
              <a:ext uri="{FF2B5EF4-FFF2-40B4-BE49-F238E27FC236}">
                <a16:creationId xmlns:a16="http://schemas.microsoft.com/office/drawing/2014/main" id="{E472CA74-812E-6B7D-4B40-424DA59BACA2}"/>
              </a:ext>
            </a:extLst>
          </p:cNvPr>
          <p:cNvSpPr txBox="1"/>
          <p:nvPr/>
        </p:nvSpPr>
        <p:spPr>
          <a:xfrm>
            <a:off x="2728451" y="2408904"/>
            <a:ext cx="6735097" cy="1323439"/>
          </a:xfrm>
          <a:prstGeom prst="rect">
            <a:avLst/>
          </a:prstGeom>
          <a:noFill/>
        </p:spPr>
        <p:txBody>
          <a:bodyPr wrap="square" rtlCol="0">
            <a:spAutoFit/>
          </a:bodyPr>
          <a:lstStyle/>
          <a:p>
            <a:r>
              <a:rPr lang="en-US" sz="8000" dirty="0">
                <a:latin typeface="+mj-lt"/>
                <a:cs typeface="Times New Roman" panose="02020603050405020304" pitchFamily="18" charset="0"/>
              </a:rPr>
              <a:t>THANK YOU</a:t>
            </a:r>
            <a:endParaRPr lang="en-IN" sz="8000" dirty="0">
              <a:latin typeface="+mj-lt"/>
              <a:cs typeface="Times New Roman" panose="02020603050405020304" pitchFamily="18" charset="0"/>
            </a:endParaRPr>
          </a:p>
        </p:txBody>
      </p:sp>
    </p:spTree>
    <p:extLst>
      <p:ext uri="{BB962C8B-B14F-4D97-AF65-F5344CB8AC3E}">
        <p14:creationId xmlns:p14="http://schemas.microsoft.com/office/powerpoint/2010/main" val="326357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4" name="Title 1">
            <a:extLst>
              <a:ext uri="{FF2B5EF4-FFF2-40B4-BE49-F238E27FC236}">
                <a16:creationId xmlns:a16="http://schemas.microsoft.com/office/drawing/2014/main" id="{CBE82B13-8292-E15A-1890-5CF6D2A803AE}"/>
              </a:ext>
            </a:extLst>
          </p:cNvPr>
          <p:cNvSpPr txBox="1">
            <a:spLocks/>
          </p:cNvSpPr>
          <p:nvPr/>
        </p:nvSpPr>
        <p:spPr>
          <a:xfrm>
            <a:off x="325904" y="768350"/>
            <a:ext cx="9668996" cy="17653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Automatic Customizable Order Management System</a:t>
            </a:r>
            <a:endParaRPr lang="en-IN" dirty="0"/>
          </a:p>
        </p:txBody>
      </p:sp>
      <p:pic>
        <p:nvPicPr>
          <p:cNvPr id="10246" name="Picture 6" descr="Image result for e commerce">
            <a:extLst>
              <a:ext uri="{FF2B5EF4-FFF2-40B4-BE49-F238E27FC236}">
                <a16:creationId xmlns:a16="http://schemas.microsoft.com/office/drawing/2014/main" id="{8A5632A3-1A8B-4B93-CD81-83F4DF0A2E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7837" y="642107"/>
            <a:ext cx="2495550" cy="222885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413FCB19-0CCB-4C18-6AEF-2DE457723FB9}"/>
              </a:ext>
            </a:extLst>
          </p:cNvPr>
          <p:cNvSpPr txBox="1">
            <a:spLocks/>
          </p:cNvSpPr>
          <p:nvPr/>
        </p:nvSpPr>
        <p:spPr>
          <a:xfrm>
            <a:off x="325904" y="2840326"/>
            <a:ext cx="9668996" cy="829973"/>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6000" dirty="0">
                <a:latin typeface="+mj-lt"/>
              </a:rPr>
              <a:t>Streamlining Order Processing and Delivery</a:t>
            </a:r>
          </a:p>
          <a:p>
            <a:endParaRPr lang="en-US" dirty="0"/>
          </a:p>
          <a:p>
            <a:pPr marL="0" indent="0">
              <a:buFont typeface="Calibri" panose="020F0502020204030204" pitchFamily="34" charset="0"/>
              <a:buNone/>
            </a:pPr>
            <a:r>
              <a:rPr lang="en-IN" dirty="0"/>
              <a:t>								</a:t>
            </a:r>
          </a:p>
        </p:txBody>
      </p:sp>
      <p:sp>
        <p:nvSpPr>
          <p:cNvPr id="30" name="TextBox 29">
            <a:extLst>
              <a:ext uri="{FF2B5EF4-FFF2-40B4-BE49-F238E27FC236}">
                <a16:creationId xmlns:a16="http://schemas.microsoft.com/office/drawing/2014/main" id="{F6EA53EE-4B0A-4669-0772-CCCEAE2825F6}"/>
              </a:ext>
            </a:extLst>
          </p:cNvPr>
          <p:cNvSpPr txBox="1"/>
          <p:nvPr/>
        </p:nvSpPr>
        <p:spPr>
          <a:xfrm>
            <a:off x="7224118" y="3780146"/>
            <a:ext cx="5024284" cy="1703537"/>
          </a:xfrm>
          <a:prstGeom prst="rect">
            <a:avLst/>
          </a:prstGeom>
          <a:noFill/>
        </p:spPr>
        <p:txBody>
          <a:bodyPr wrap="square">
            <a:normAutofit/>
          </a:bodyPr>
          <a:lstStyle/>
          <a:p>
            <a:r>
              <a:rPr lang="en-IN" sz="4000" dirty="0">
                <a:latin typeface="+mj-lt"/>
              </a:rPr>
              <a:t>SANJAYKUMAR M</a:t>
            </a:r>
          </a:p>
          <a:p>
            <a:r>
              <a:rPr lang="en-IN" dirty="0">
                <a:solidFill>
                  <a:schemeClr val="accent2"/>
                </a:solidFill>
                <a:latin typeface="+mj-lt"/>
              </a:rPr>
              <a:t>PRESENTER</a:t>
            </a:r>
          </a:p>
        </p:txBody>
      </p:sp>
      <p:sp>
        <p:nvSpPr>
          <p:cNvPr id="24" name="TextBox 23">
            <a:extLst>
              <a:ext uri="{FF2B5EF4-FFF2-40B4-BE49-F238E27FC236}">
                <a16:creationId xmlns:a16="http://schemas.microsoft.com/office/drawing/2014/main" id="{EC7F70D6-F35E-E070-5BED-0C2C3CE211C6}"/>
              </a:ext>
            </a:extLst>
          </p:cNvPr>
          <p:cNvSpPr txBox="1"/>
          <p:nvPr/>
        </p:nvSpPr>
        <p:spPr>
          <a:xfrm>
            <a:off x="7393858" y="5118507"/>
            <a:ext cx="3991896" cy="476251"/>
          </a:xfrm>
          <a:prstGeom prst="rect">
            <a:avLst/>
          </a:prstGeom>
          <a:noFill/>
        </p:spPr>
        <p:txBody>
          <a:bodyPr wrap="square">
            <a:noAutofit/>
          </a:bodyPr>
          <a:lstStyle/>
          <a:p>
            <a:r>
              <a:rPr lang="en-IN" sz="1400" b="1" dirty="0"/>
              <a:t>LinkedIn</a:t>
            </a:r>
          </a:p>
          <a:p>
            <a:r>
              <a:rPr lang="en-IN" sz="1400" dirty="0"/>
              <a:t>https://www.linkedin.com/in/sanjaykumar-m2005/</a:t>
            </a:r>
          </a:p>
        </p:txBody>
      </p:sp>
      <p:pic>
        <p:nvPicPr>
          <p:cNvPr id="20" name="Picture 19">
            <a:extLst>
              <a:ext uri="{FF2B5EF4-FFF2-40B4-BE49-F238E27FC236}">
                <a16:creationId xmlns:a16="http://schemas.microsoft.com/office/drawing/2014/main" id="{753E295D-CECB-07B0-9A22-71EB67EFC059}"/>
              </a:ext>
            </a:extLst>
          </p:cNvPr>
          <p:cNvPicPr>
            <a:picLocks noChangeAspect="1"/>
          </p:cNvPicPr>
          <p:nvPr/>
        </p:nvPicPr>
        <p:blipFill>
          <a:blip r:embed="rId4"/>
          <a:stretch>
            <a:fillRect/>
          </a:stretch>
        </p:blipFill>
        <p:spPr>
          <a:xfrm>
            <a:off x="6782261" y="5166809"/>
            <a:ext cx="476250" cy="476250"/>
          </a:xfrm>
          <a:prstGeom prst="rect">
            <a:avLst/>
          </a:prstGeom>
        </p:spPr>
      </p:pic>
      <p:pic>
        <p:nvPicPr>
          <p:cNvPr id="10244" name="Picture 4" descr="nStore | Chennai">
            <a:extLst>
              <a:ext uri="{FF2B5EF4-FFF2-40B4-BE49-F238E27FC236}">
                <a16:creationId xmlns:a16="http://schemas.microsoft.com/office/drawing/2014/main" id="{ECAC78FD-88A8-9FB8-FEAB-D70BBAD8C1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097" y="4159965"/>
            <a:ext cx="1685925"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99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68AFA278-711B-7AB3-C65E-4FC7DF353444}"/>
              </a:ext>
            </a:extLst>
          </p:cNvPr>
          <p:cNvSpPr txBox="1">
            <a:spLocks/>
          </p:cNvSpPr>
          <p:nvPr/>
        </p:nvSpPr>
        <p:spPr>
          <a:xfrm>
            <a:off x="619432" y="365125"/>
            <a:ext cx="9896168" cy="1325563"/>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7200" dirty="0"/>
              <a:t>Introduction</a:t>
            </a:r>
          </a:p>
        </p:txBody>
      </p:sp>
      <p:sp>
        <p:nvSpPr>
          <p:cNvPr id="3" name="Content Placeholder 2">
            <a:extLst>
              <a:ext uri="{FF2B5EF4-FFF2-40B4-BE49-F238E27FC236}">
                <a16:creationId xmlns:a16="http://schemas.microsoft.com/office/drawing/2014/main" id="{9A8AA3A5-82C9-3F61-7632-5BEC5DF0C3B6}"/>
              </a:ext>
            </a:extLst>
          </p:cNvPr>
          <p:cNvSpPr txBox="1">
            <a:spLocks/>
          </p:cNvSpPr>
          <p:nvPr/>
        </p:nvSpPr>
        <p:spPr>
          <a:xfrm>
            <a:off x="428156" y="2055813"/>
            <a:ext cx="9507793" cy="43981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Welcome to our presentation on the Automatic Customizable Order Management System. This project aims to automate and streamline the entire order fulfillment process from order placement to delivery, ensuring efficiency and a seamless experience for both the stores and the customers and make it fully customizable for user</a:t>
            </a:r>
            <a:r>
              <a:rPr lang="en-US" dirty="0"/>
              <a:t>.</a:t>
            </a:r>
            <a:endParaRPr lang="en-IN" dirty="0"/>
          </a:p>
        </p:txBody>
      </p:sp>
      <p:pic>
        <p:nvPicPr>
          <p:cNvPr id="11266" name="Picture 2" descr="Image result for order management">
            <a:extLst>
              <a:ext uri="{FF2B5EF4-FFF2-40B4-BE49-F238E27FC236}">
                <a16:creationId xmlns:a16="http://schemas.microsoft.com/office/drawing/2014/main" id="{C8BC857C-0021-2CD0-2EB6-36C093504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433" y="3508110"/>
            <a:ext cx="2561303" cy="256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07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E109DC92-C948-358A-F246-D03EF357B6E9}"/>
              </a:ext>
            </a:extLst>
          </p:cNvPr>
          <p:cNvSpPr txBox="1">
            <a:spLocks/>
          </p:cNvSpPr>
          <p:nvPr/>
        </p:nvSpPr>
        <p:spPr>
          <a:xfrm>
            <a:off x="555829" y="286603"/>
            <a:ext cx="10599851" cy="124722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Project Objectives</a:t>
            </a:r>
          </a:p>
        </p:txBody>
      </p:sp>
      <p:sp>
        <p:nvSpPr>
          <p:cNvPr id="3" name="Content Placeholder 2">
            <a:extLst>
              <a:ext uri="{FF2B5EF4-FFF2-40B4-BE49-F238E27FC236}">
                <a16:creationId xmlns:a16="http://schemas.microsoft.com/office/drawing/2014/main" id="{4DC7BA97-5E31-002C-BE13-88D10BD9505F}"/>
              </a:ext>
            </a:extLst>
          </p:cNvPr>
          <p:cNvSpPr txBox="1">
            <a:spLocks/>
          </p:cNvSpPr>
          <p:nvPr/>
        </p:nvSpPr>
        <p:spPr>
          <a:xfrm>
            <a:off x="555829" y="1845734"/>
            <a:ext cx="6218597" cy="40233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2200" dirty="0"/>
              <a:t>Automate order processing to minimize manual intervention.</a:t>
            </a:r>
          </a:p>
          <a:p>
            <a:pPr>
              <a:buFont typeface="Arial" panose="020B0604020202020204" pitchFamily="34" charset="0"/>
              <a:buChar char="•"/>
            </a:pPr>
            <a:r>
              <a:rPr lang="en-US" sz="2200" dirty="0"/>
              <a:t>Integrate with multiple stores and delivery partners to expand reach.</a:t>
            </a:r>
          </a:p>
          <a:p>
            <a:pPr>
              <a:buFont typeface="Arial" panose="020B0604020202020204" pitchFamily="34" charset="0"/>
              <a:buChar char="•"/>
            </a:pPr>
            <a:r>
              <a:rPr lang="en-US" sz="2200" dirty="0"/>
              <a:t>Provide real-time tracking and updates to enhance transparency.</a:t>
            </a:r>
          </a:p>
          <a:p>
            <a:pPr>
              <a:buFont typeface="Arial" panose="020B0604020202020204" pitchFamily="34" charset="0"/>
              <a:buChar char="•"/>
            </a:pPr>
            <a:r>
              <a:rPr lang="en-US" sz="2200" dirty="0"/>
              <a:t>Ensure a user-friendly and customizable interface for ease of use.</a:t>
            </a:r>
          </a:p>
          <a:p>
            <a:endParaRPr lang="en-IN" dirty="0"/>
          </a:p>
        </p:txBody>
      </p:sp>
      <p:pic>
        <p:nvPicPr>
          <p:cNvPr id="12294" name="Picture 6" descr="Image result for Provide real-time tracking and updates to enhance transparency.">
            <a:extLst>
              <a:ext uri="{FF2B5EF4-FFF2-40B4-BE49-F238E27FC236}">
                <a16:creationId xmlns:a16="http://schemas.microsoft.com/office/drawing/2014/main" id="{3D4C5DCA-1407-2CCC-E77B-607BE8E49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407" y="3622271"/>
            <a:ext cx="2581276"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Image result for Integrate with multiple stores and delivery partners to expand reach.">
            <a:extLst>
              <a:ext uri="{FF2B5EF4-FFF2-40B4-BE49-F238E27FC236}">
                <a16:creationId xmlns:a16="http://schemas.microsoft.com/office/drawing/2014/main" id="{DCDE6D99-49EF-3C2B-6642-EB6ABF801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2132" y="3622271"/>
            <a:ext cx="2581275" cy="2246823"/>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Image result for oAutomate order processing to minimize manual intervention.">
            <a:extLst>
              <a:ext uri="{FF2B5EF4-FFF2-40B4-BE49-F238E27FC236}">
                <a16:creationId xmlns:a16="http://schemas.microsoft.com/office/drawing/2014/main" id="{CA718DA3-7575-8B0B-A2E5-A647FA763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2132" y="1393421"/>
            <a:ext cx="258127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Image result for Ensure a user-friendly and customizable interface for ease of use.">
            <a:extLst>
              <a:ext uri="{FF2B5EF4-FFF2-40B4-BE49-F238E27FC236}">
                <a16:creationId xmlns:a16="http://schemas.microsoft.com/office/drawing/2014/main" id="{2A3846F8-A7EB-D092-9FA0-B148731E75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3408" y="1410907"/>
            <a:ext cx="2581275" cy="221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35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8066B1D2-2851-D083-42CC-A707D24B0ED3}"/>
              </a:ext>
            </a:extLst>
          </p:cNvPr>
          <p:cNvSpPr txBox="1">
            <a:spLocks/>
          </p:cNvSpPr>
          <p:nvPr/>
        </p:nvSpPr>
        <p:spPr>
          <a:xfrm>
            <a:off x="1097280" y="286604"/>
            <a:ext cx="10058400" cy="12767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System Architecture</a:t>
            </a:r>
          </a:p>
        </p:txBody>
      </p:sp>
      <p:sp>
        <p:nvSpPr>
          <p:cNvPr id="4" name="Rectangle 1">
            <a:extLst>
              <a:ext uri="{FF2B5EF4-FFF2-40B4-BE49-F238E27FC236}">
                <a16:creationId xmlns:a16="http://schemas.microsoft.com/office/drawing/2014/main" id="{6A02853A-C6D4-BEC6-E1A0-645129A1EB82}"/>
              </a:ext>
            </a:extLst>
          </p:cNvPr>
          <p:cNvSpPr txBox="1">
            <a:spLocks noChangeArrowheads="1"/>
          </p:cNvSpPr>
          <p:nvPr/>
        </p:nvSpPr>
        <p:spPr bwMode="auto">
          <a:xfrm>
            <a:off x="432619" y="1859765"/>
            <a:ext cx="6125497" cy="428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fontScale="5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IN" sz="2200" b="1" dirty="0"/>
              <a:t>Overview:</a:t>
            </a:r>
            <a:endParaRPr lang="en-IN" sz="2200" dirty="0"/>
          </a:p>
          <a:p>
            <a:pPr>
              <a:buFont typeface="+mj-lt"/>
              <a:buAutoNum type="arabicPeriod"/>
            </a:pPr>
            <a:r>
              <a:rPr lang="en-IN" sz="2200" b="1" dirty="0"/>
              <a:t>Order Data</a:t>
            </a:r>
            <a:r>
              <a:rPr lang="en-IN" sz="2200" dirty="0"/>
              <a:t>: Fetch from app API.</a:t>
            </a:r>
          </a:p>
          <a:p>
            <a:pPr>
              <a:buFont typeface="+mj-lt"/>
              <a:buAutoNum type="arabicPeriod"/>
            </a:pPr>
            <a:r>
              <a:rPr lang="en-IN" sz="2200" b="1" dirty="0"/>
              <a:t>Order Routing</a:t>
            </a:r>
            <a:r>
              <a:rPr lang="en-IN" sz="2200" dirty="0"/>
              <a:t>: Send to internal logic if store lacks delivery partners.</a:t>
            </a:r>
          </a:p>
          <a:p>
            <a:pPr>
              <a:buFont typeface="+mj-lt"/>
              <a:buAutoNum type="arabicPeriod"/>
            </a:pPr>
            <a:r>
              <a:rPr lang="en-IN" sz="2200" b="1" dirty="0"/>
              <a:t>Delivery Partner Assignment</a:t>
            </a:r>
            <a:r>
              <a:rPr lang="en-IN" sz="2200" dirty="0"/>
              <a:t>: API requests to </a:t>
            </a:r>
            <a:r>
              <a:rPr lang="en-IN" sz="2200" dirty="0" err="1"/>
              <a:t>AdLoggs</a:t>
            </a:r>
            <a:r>
              <a:rPr lang="en-IN" sz="2200" dirty="0"/>
              <a:t>, </a:t>
            </a:r>
            <a:r>
              <a:rPr lang="en-IN" sz="2200" dirty="0" err="1"/>
              <a:t>Dunzo</a:t>
            </a:r>
            <a:r>
              <a:rPr lang="en-IN" sz="2200" dirty="0"/>
              <a:t>, </a:t>
            </a:r>
            <a:r>
              <a:rPr lang="en-IN" sz="2200" dirty="0" err="1"/>
              <a:t>Shadowfax</a:t>
            </a:r>
            <a:r>
              <a:rPr lang="en-IN" sz="2200" dirty="0"/>
              <a:t>.</a:t>
            </a:r>
          </a:p>
          <a:p>
            <a:pPr>
              <a:buFont typeface="+mj-lt"/>
              <a:buAutoNum type="arabicPeriod"/>
            </a:pPr>
            <a:r>
              <a:rPr lang="en-IN" sz="2200" b="1" dirty="0"/>
              <a:t>Order Tracking</a:t>
            </a:r>
            <a:r>
              <a:rPr lang="en-IN" sz="2200" dirty="0"/>
              <a:t>: Monitor delivery status; repeat if driver cancels.</a:t>
            </a:r>
          </a:p>
          <a:p>
            <a:pPr>
              <a:buFont typeface="+mj-lt"/>
              <a:buAutoNum type="arabicPeriod"/>
            </a:pPr>
            <a:r>
              <a:rPr lang="en-IN" sz="2200" b="1" dirty="0"/>
              <a:t>UI Integration</a:t>
            </a:r>
            <a:r>
              <a:rPr lang="en-IN" sz="2200" dirty="0"/>
              <a:t>: Display real-time order and delivery updates.</a:t>
            </a:r>
          </a:p>
          <a:p>
            <a:r>
              <a:rPr lang="en-IN" sz="2200" b="1" dirty="0"/>
              <a:t>Components:</a:t>
            </a:r>
            <a:endParaRPr lang="en-IN" sz="2200" dirty="0"/>
          </a:p>
          <a:p>
            <a:pPr>
              <a:buFont typeface="Arial" panose="020B0604020202020204" pitchFamily="34" charset="0"/>
              <a:buChar char="•"/>
            </a:pPr>
            <a:r>
              <a:rPr lang="en-IN" sz="2200" b="1" dirty="0"/>
              <a:t>App API</a:t>
            </a:r>
            <a:r>
              <a:rPr lang="en-IN" sz="2200" dirty="0"/>
              <a:t>: Provides order data.</a:t>
            </a:r>
          </a:p>
          <a:p>
            <a:pPr>
              <a:buFont typeface="Arial" panose="020B0604020202020204" pitchFamily="34" charset="0"/>
              <a:buChar char="•"/>
            </a:pPr>
            <a:r>
              <a:rPr lang="en-IN" sz="2200" b="1" dirty="0"/>
              <a:t>Internal Logic</a:t>
            </a:r>
            <a:r>
              <a:rPr lang="en-IN" sz="2200" dirty="0"/>
              <a:t>: Routes orders without partners.</a:t>
            </a:r>
          </a:p>
          <a:p>
            <a:pPr>
              <a:buFont typeface="Arial" panose="020B0604020202020204" pitchFamily="34" charset="0"/>
              <a:buChar char="•"/>
            </a:pPr>
            <a:r>
              <a:rPr lang="en-IN" sz="2200" b="1" dirty="0"/>
              <a:t>Delivery APIs</a:t>
            </a:r>
            <a:r>
              <a:rPr lang="en-IN" sz="2200" dirty="0"/>
              <a:t>: </a:t>
            </a:r>
            <a:r>
              <a:rPr lang="en-IN" sz="2200" dirty="0" err="1"/>
              <a:t>AdLoggs</a:t>
            </a:r>
            <a:r>
              <a:rPr lang="en-IN" sz="2200" dirty="0"/>
              <a:t>, </a:t>
            </a:r>
            <a:r>
              <a:rPr lang="en-IN" sz="2200" dirty="0" err="1"/>
              <a:t>Dunzo</a:t>
            </a:r>
            <a:r>
              <a:rPr lang="en-IN" sz="2200" dirty="0"/>
              <a:t>, </a:t>
            </a:r>
            <a:r>
              <a:rPr lang="en-IN" sz="2200" dirty="0" err="1"/>
              <a:t>Shadowfax</a:t>
            </a:r>
            <a:r>
              <a:rPr lang="en-IN" sz="2200" dirty="0"/>
              <a:t> for partner assignment.</a:t>
            </a:r>
          </a:p>
          <a:p>
            <a:pPr>
              <a:buFont typeface="Arial" panose="020B0604020202020204" pitchFamily="34" charset="0"/>
              <a:buChar char="•"/>
            </a:pPr>
            <a:r>
              <a:rPr lang="en-IN" sz="2200" b="1" dirty="0"/>
              <a:t>Tracking System</a:t>
            </a:r>
            <a:r>
              <a:rPr lang="en-IN" sz="2200" dirty="0"/>
              <a:t>: Monitors delivery progress.</a:t>
            </a:r>
          </a:p>
          <a:p>
            <a:pPr>
              <a:buFont typeface="Arial" panose="020B0604020202020204" pitchFamily="34" charset="0"/>
              <a:buChar char="•"/>
            </a:pPr>
            <a:r>
              <a:rPr lang="en-IN" sz="2200" b="1" dirty="0"/>
              <a:t>UI</a:t>
            </a:r>
            <a:r>
              <a:rPr lang="en-IN" sz="2200" dirty="0"/>
              <a:t>: Shows order and delivery status updates.</a:t>
            </a:r>
          </a:p>
          <a:p>
            <a:pPr eaLnBrk="0" fontAlgn="base" hangingPunct="0">
              <a:lnSpc>
                <a:spcPct val="100000"/>
              </a:lnSpc>
              <a:spcBef>
                <a:spcPct val="0"/>
              </a:spcBef>
              <a:spcAft>
                <a:spcPct val="0"/>
              </a:spcAft>
              <a:buClrTx/>
              <a:buSzTx/>
              <a:buFontTx/>
              <a:buNone/>
            </a:pPr>
            <a:endParaRPr lang="en-US" altLang="en-US" cap="none" dirty="0">
              <a:solidFill>
                <a:schemeClr val="tx1"/>
              </a:solidFill>
              <a:latin typeface="Arial" panose="020B0604020202020204" pitchFamily="34" charset="0"/>
            </a:endParaRPr>
          </a:p>
        </p:txBody>
      </p:sp>
      <p:pic>
        <p:nvPicPr>
          <p:cNvPr id="6" name="Picture 5">
            <a:extLst>
              <a:ext uri="{FF2B5EF4-FFF2-40B4-BE49-F238E27FC236}">
                <a16:creationId xmlns:a16="http://schemas.microsoft.com/office/drawing/2014/main" id="{7F34D7EA-5BA7-0249-9EBD-77163D7D1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116" y="1946786"/>
            <a:ext cx="4993571" cy="4281949"/>
          </a:xfrm>
          <a:prstGeom prst="rect">
            <a:avLst/>
          </a:prstGeom>
        </p:spPr>
      </p:pic>
    </p:spTree>
    <p:extLst>
      <p:ext uri="{BB962C8B-B14F-4D97-AF65-F5344CB8AC3E}">
        <p14:creationId xmlns:p14="http://schemas.microsoft.com/office/powerpoint/2010/main" val="188580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09568631-3815-A73C-5F8D-4FA9824CEF01}"/>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User Interface (UI)</a:t>
            </a:r>
          </a:p>
        </p:txBody>
      </p:sp>
      <p:pic>
        <p:nvPicPr>
          <p:cNvPr id="7" name="Picture 6">
            <a:extLst>
              <a:ext uri="{FF2B5EF4-FFF2-40B4-BE49-F238E27FC236}">
                <a16:creationId xmlns:a16="http://schemas.microsoft.com/office/drawing/2014/main" id="{1FAFCCDD-B911-37E1-9EA1-052CC5E6A75A}"/>
              </a:ext>
            </a:extLst>
          </p:cNvPr>
          <p:cNvPicPr>
            <a:picLocks noChangeAspect="1"/>
          </p:cNvPicPr>
          <p:nvPr/>
        </p:nvPicPr>
        <p:blipFill>
          <a:blip r:embed="rId3"/>
          <a:stretch>
            <a:fillRect/>
          </a:stretch>
        </p:blipFill>
        <p:spPr>
          <a:xfrm>
            <a:off x="794162" y="1816357"/>
            <a:ext cx="4908548" cy="2606645"/>
          </a:xfrm>
          <a:prstGeom prst="rect">
            <a:avLst/>
          </a:prstGeom>
        </p:spPr>
      </p:pic>
      <p:pic>
        <p:nvPicPr>
          <p:cNvPr id="10" name="Picture 9">
            <a:extLst>
              <a:ext uri="{FF2B5EF4-FFF2-40B4-BE49-F238E27FC236}">
                <a16:creationId xmlns:a16="http://schemas.microsoft.com/office/drawing/2014/main" id="{7946AC57-0490-FF69-7505-7EFC22F8DABD}"/>
              </a:ext>
            </a:extLst>
          </p:cNvPr>
          <p:cNvPicPr>
            <a:picLocks noChangeAspect="1"/>
          </p:cNvPicPr>
          <p:nvPr/>
        </p:nvPicPr>
        <p:blipFill>
          <a:blip r:embed="rId4"/>
          <a:stretch>
            <a:fillRect/>
          </a:stretch>
        </p:blipFill>
        <p:spPr>
          <a:xfrm>
            <a:off x="6624691" y="1816357"/>
            <a:ext cx="4908548" cy="2606645"/>
          </a:xfrm>
          <a:prstGeom prst="rect">
            <a:avLst/>
          </a:prstGeom>
        </p:spPr>
      </p:pic>
      <p:sp>
        <p:nvSpPr>
          <p:cNvPr id="4" name="TextBox 3">
            <a:extLst>
              <a:ext uri="{FF2B5EF4-FFF2-40B4-BE49-F238E27FC236}">
                <a16:creationId xmlns:a16="http://schemas.microsoft.com/office/drawing/2014/main" id="{1AB38267-4C39-6692-7BA4-01DC67FE01CD}"/>
              </a:ext>
            </a:extLst>
          </p:cNvPr>
          <p:cNvSpPr txBox="1"/>
          <p:nvPr/>
        </p:nvSpPr>
        <p:spPr>
          <a:xfrm>
            <a:off x="639097" y="4503174"/>
            <a:ext cx="11150272" cy="1415845"/>
          </a:xfrm>
          <a:prstGeom prst="rect">
            <a:avLst/>
          </a:prstGeom>
          <a:noFill/>
        </p:spPr>
        <p:txBody>
          <a:bodyPr wrap="square">
            <a:noAutofit/>
          </a:bodyPr>
          <a:lstStyle/>
          <a:p>
            <a:pPr marL="285750" indent="-285750">
              <a:buFont typeface="Arial" panose="020B0604020202020204" pitchFamily="34" charset="0"/>
              <a:buChar char="•"/>
            </a:pPr>
            <a:r>
              <a:rPr lang="en-US" dirty="0">
                <a:latin typeface="+mj-lt"/>
              </a:rPr>
              <a:t>Configurable user interface allows managing stores, delivery partners, and orders. </a:t>
            </a:r>
          </a:p>
          <a:p>
            <a:pPr marL="285750" indent="-285750">
              <a:buFont typeface="Arial" panose="020B0604020202020204" pitchFamily="34" charset="0"/>
              <a:buChar char="•"/>
            </a:pPr>
            <a:r>
              <a:rPr lang="en-US" dirty="0">
                <a:latin typeface="+mj-lt"/>
              </a:rPr>
              <a:t>Customizable for operational flexibility. Manage stores and delivery partners, view/edit order details and statuses, and customize UI to meet business needs.</a:t>
            </a:r>
          </a:p>
          <a:p>
            <a:pPr marL="285750" indent="-285750">
              <a:buFont typeface="Arial" panose="020B0604020202020204" pitchFamily="34" charset="0"/>
              <a:buChar char="•"/>
            </a:pPr>
            <a:r>
              <a:rPr lang="en-US" dirty="0">
                <a:latin typeface="+mj-lt"/>
              </a:rPr>
              <a:t>Easily add, delete, and edit stores/partners. Track orders with comprehensive details. Flexible UI adapts to operational requirements.</a:t>
            </a:r>
          </a:p>
          <a:p>
            <a:br>
              <a:rPr lang="en-IN" dirty="0"/>
            </a:br>
            <a:endParaRPr lang="en-IN" dirty="0"/>
          </a:p>
        </p:txBody>
      </p:sp>
    </p:spTree>
    <p:extLst>
      <p:ext uri="{BB962C8B-B14F-4D97-AF65-F5344CB8AC3E}">
        <p14:creationId xmlns:p14="http://schemas.microsoft.com/office/powerpoint/2010/main" val="150288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7C95ADFB-B6FC-9668-0E1E-7403CEC80EBF}"/>
              </a:ext>
            </a:extLst>
          </p:cNvPr>
          <p:cNvSpPr txBox="1">
            <a:spLocks/>
          </p:cNvSpPr>
          <p:nvPr/>
        </p:nvSpPr>
        <p:spPr>
          <a:xfrm>
            <a:off x="1097280" y="286603"/>
            <a:ext cx="10058400" cy="1450757"/>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Order Data Management</a:t>
            </a:r>
          </a:p>
        </p:txBody>
      </p:sp>
      <p:pic>
        <p:nvPicPr>
          <p:cNvPr id="4" name="Picture 3">
            <a:extLst>
              <a:ext uri="{FF2B5EF4-FFF2-40B4-BE49-F238E27FC236}">
                <a16:creationId xmlns:a16="http://schemas.microsoft.com/office/drawing/2014/main" id="{A0A34A35-B652-FB41-954A-7EF84DB7E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602" y="1731187"/>
            <a:ext cx="9146796" cy="3579044"/>
          </a:xfrm>
          <a:prstGeom prst="rect">
            <a:avLst/>
          </a:prstGeom>
        </p:spPr>
      </p:pic>
      <p:sp>
        <p:nvSpPr>
          <p:cNvPr id="6" name="TextBox 5">
            <a:extLst>
              <a:ext uri="{FF2B5EF4-FFF2-40B4-BE49-F238E27FC236}">
                <a16:creationId xmlns:a16="http://schemas.microsoft.com/office/drawing/2014/main" id="{630C3FC0-2373-4043-2C8B-91AE46F0101E}"/>
              </a:ext>
            </a:extLst>
          </p:cNvPr>
          <p:cNvSpPr txBox="1"/>
          <p:nvPr/>
        </p:nvSpPr>
        <p:spPr>
          <a:xfrm>
            <a:off x="1518184" y="4904395"/>
            <a:ext cx="9051944" cy="1200329"/>
          </a:xfrm>
          <a:prstGeom prst="rect">
            <a:avLst/>
          </a:prstGeom>
          <a:noFill/>
        </p:spPr>
        <p:txBody>
          <a:bodyPr wrap="square">
            <a:spAutoFit/>
          </a:bodyPr>
          <a:lstStyle/>
          <a:p>
            <a:r>
              <a:rPr lang="en-US" dirty="0">
                <a:latin typeface="+mj-lt"/>
              </a:rPr>
              <a:t>Orders are received via API, processed for relevant customer info, and evaluated for store delivery partners. If none, orders are assigned to A2B, </a:t>
            </a:r>
            <a:r>
              <a:rPr lang="en-US" dirty="0" err="1">
                <a:latin typeface="+mj-lt"/>
              </a:rPr>
              <a:t>Adloggs</a:t>
            </a:r>
            <a:r>
              <a:rPr lang="en-US" dirty="0">
                <a:latin typeface="+mj-lt"/>
              </a:rPr>
              <a:t>, </a:t>
            </a:r>
            <a:r>
              <a:rPr lang="en-US" dirty="0" err="1">
                <a:latin typeface="+mj-lt"/>
              </a:rPr>
              <a:t>Dunzo</a:t>
            </a:r>
            <a:r>
              <a:rPr lang="en-US" dirty="0">
                <a:latin typeface="+mj-lt"/>
              </a:rPr>
              <a:t>, or </a:t>
            </a:r>
            <a:r>
              <a:rPr lang="en-US" dirty="0" err="1">
                <a:latin typeface="+mj-lt"/>
              </a:rPr>
              <a:t>Shadowfax</a:t>
            </a:r>
            <a:r>
              <a:rPr lang="en-US" dirty="0">
                <a:latin typeface="+mj-lt"/>
              </a:rPr>
              <a:t> based on priority. Data is stored in a database, tracked, and displayed in real-time in the UI, with reassignment if a driver cancels.</a:t>
            </a:r>
            <a:endParaRPr lang="en-IN" dirty="0">
              <a:latin typeface="+mj-lt"/>
            </a:endParaRPr>
          </a:p>
        </p:txBody>
      </p:sp>
    </p:spTree>
    <p:extLst>
      <p:ext uri="{BB962C8B-B14F-4D97-AF65-F5344CB8AC3E}">
        <p14:creationId xmlns:p14="http://schemas.microsoft.com/office/powerpoint/2010/main" val="213693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03DD1F0C-47EC-35A5-F9E1-B304F4E36ED5}"/>
              </a:ext>
            </a:extLst>
          </p:cNvPr>
          <p:cNvSpPr txBox="1">
            <a:spLocks/>
          </p:cNvSpPr>
          <p:nvPr/>
        </p:nvSpPr>
        <p:spPr>
          <a:xfrm>
            <a:off x="1097280" y="286603"/>
            <a:ext cx="10058400" cy="1450757"/>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dirty="0"/>
              <a:t>Delivery Partner Integration</a:t>
            </a:r>
          </a:p>
        </p:txBody>
      </p:sp>
      <p:pic>
        <p:nvPicPr>
          <p:cNvPr id="6" name="Content Placeholder 5">
            <a:extLst>
              <a:ext uri="{FF2B5EF4-FFF2-40B4-BE49-F238E27FC236}">
                <a16:creationId xmlns:a16="http://schemas.microsoft.com/office/drawing/2014/main" id="{E2448901-9CA8-AC8A-2C33-AC1107C9175E}"/>
              </a:ext>
            </a:extLst>
          </p:cNvPr>
          <p:cNvPicPr>
            <a:picLocks noChangeAspect="1"/>
          </p:cNvPicPr>
          <p:nvPr/>
        </p:nvPicPr>
        <p:blipFill>
          <a:blip r:embed="rId3"/>
          <a:stretch>
            <a:fillRect/>
          </a:stretch>
        </p:blipFill>
        <p:spPr>
          <a:xfrm>
            <a:off x="1012731" y="1875465"/>
            <a:ext cx="2509730" cy="4022725"/>
          </a:xfrm>
          <a:prstGeom prst="rect">
            <a:avLst/>
          </a:prstGeom>
        </p:spPr>
      </p:pic>
      <p:sp>
        <p:nvSpPr>
          <p:cNvPr id="15" name="Rectangle 3">
            <a:extLst>
              <a:ext uri="{FF2B5EF4-FFF2-40B4-BE49-F238E27FC236}">
                <a16:creationId xmlns:a16="http://schemas.microsoft.com/office/drawing/2014/main" id="{8CA2805A-380C-CE74-3B24-66AF349FD8B4}"/>
              </a:ext>
            </a:extLst>
          </p:cNvPr>
          <p:cNvSpPr>
            <a:spLocks noChangeArrowheads="1"/>
          </p:cNvSpPr>
          <p:nvPr/>
        </p:nvSpPr>
        <p:spPr bwMode="auto">
          <a:xfrm>
            <a:off x="3522462" y="1875463"/>
            <a:ext cx="5229654"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API Integration</a:t>
            </a:r>
            <a:r>
              <a:rPr kumimoji="0" lang="en-US" altLang="en-US" sz="1800" b="0" i="0" u="none" strike="noStrike" cap="none" normalizeH="0" baseline="0" dirty="0">
                <a:ln>
                  <a:noFill/>
                </a:ln>
                <a:solidFill>
                  <a:schemeClr val="tx1"/>
                </a:solidFill>
                <a:effectLst/>
                <a:latin typeface="+mj-lt"/>
              </a:rPr>
              <a:t>: Seamless integration with multiple delivery partners' APIs for real-time order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Partner Assignment Logic</a:t>
            </a:r>
            <a:r>
              <a:rPr kumimoji="0" lang="en-US" altLang="en-US" sz="1800" b="0" i="0" u="none" strike="noStrike" cap="none" normalizeH="0" baseline="0" dirty="0">
                <a:ln>
                  <a:noFill/>
                </a:ln>
                <a:solidFill>
                  <a:schemeClr val="tx1"/>
                </a:solidFill>
                <a:effectLst/>
                <a:latin typeface="+mj-lt"/>
              </a:rPr>
              <a:t>: Utilizing a robust regression list algorithm to dynamically assign the optimal delivery partner based on availability and efficiency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Implementation Details</a:t>
            </a:r>
            <a:r>
              <a:rPr kumimoji="0" lang="en-US" altLang="en-US" sz="1800" b="0" i="0" u="none" strike="noStrike" cap="none" normalizeH="0" baseline="0" dirty="0">
                <a:ln>
                  <a:noFill/>
                </a:ln>
                <a:solidFill>
                  <a:schemeClr val="tx1"/>
                </a:solidFill>
                <a:effectLst/>
                <a:latin typeface="+mj-lt"/>
              </a:rPr>
              <a:t>: Demonstrating how API endpoints are configured and managed within the system, ensuring reliable order routing and tracking.</a:t>
            </a:r>
          </a:p>
        </p:txBody>
      </p:sp>
      <p:pic>
        <p:nvPicPr>
          <p:cNvPr id="10" name="Picture 9">
            <a:extLst>
              <a:ext uri="{FF2B5EF4-FFF2-40B4-BE49-F238E27FC236}">
                <a16:creationId xmlns:a16="http://schemas.microsoft.com/office/drawing/2014/main" id="{40B2E988-A54A-1E19-3F57-E8876855A381}"/>
              </a:ext>
            </a:extLst>
          </p:cNvPr>
          <p:cNvPicPr>
            <a:picLocks noChangeAspect="1"/>
          </p:cNvPicPr>
          <p:nvPr/>
        </p:nvPicPr>
        <p:blipFill>
          <a:blip r:embed="rId4"/>
          <a:stretch>
            <a:fillRect/>
          </a:stretch>
        </p:blipFill>
        <p:spPr>
          <a:xfrm>
            <a:off x="8830349" y="1875464"/>
            <a:ext cx="2509730" cy="4022725"/>
          </a:xfrm>
          <a:prstGeom prst="rect">
            <a:avLst/>
          </a:prstGeom>
        </p:spPr>
      </p:pic>
    </p:spTree>
    <p:extLst>
      <p:ext uri="{BB962C8B-B14F-4D97-AF65-F5344CB8AC3E}">
        <p14:creationId xmlns:p14="http://schemas.microsoft.com/office/powerpoint/2010/main" val="96301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FD644BED-FD43-2BC2-0597-F701334DB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Box 18">
            <a:extLst>
              <a:ext uri="{FF2B5EF4-FFF2-40B4-BE49-F238E27FC236}">
                <a16:creationId xmlns:a16="http://schemas.microsoft.com/office/drawing/2014/main" id="{FF611BC4-EE05-4A7D-B36D-9BD0E47934B6}"/>
              </a:ext>
            </a:extLst>
          </p:cNvPr>
          <p:cNvSpPr txBox="1"/>
          <p:nvPr/>
        </p:nvSpPr>
        <p:spPr>
          <a:xfrm>
            <a:off x="8787837" y="5643059"/>
            <a:ext cx="2296224"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dirty="0"/>
          </a:p>
          <a:p>
            <a:pPr algn="ctr"/>
            <a:endParaRPr lang="en-IN" sz="1600" dirty="0"/>
          </a:p>
        </p:txBody>
      </p:sp>
      <p:sp>
        <p:nvSpPr>
          <p:cNvPr id="2" name="Title 1">
            <a:extLst>
              <a:ext uri="{FF2B5EF4-FFF2-40B4-BE49-F238E27FC236}">
                <a16:creationId xmlns:a16="http://schemas.microsoft.com/office/drawing/2014/main" id="{524969E5-B874-3558-24BB-C9B9DECC3372}"/>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IN"/>
              <a:t>Order Tracking System</a:t>
            </a:r>
            <a:endParaRPr lang="en-IN" dirty="0"/>
          </a:p>
        </p:txBody>
      </p:sp>
      <p:pic>
        <p:nvPicPr>
          <p:cNvPr id="5" name="Content Placeholder 4">
            <a:extLst>
              <a:ext uri="{FF2B5EF4-FFF2-40B4-BE49-F238E27FC236}">
                <a16:creationId xmlns:a16="http://schemas.microsoft.com/office/drawing/2014/main" id="{0A81E9D4-D04D-A660-C407-986840C460C2}"/>
              </a:ext>
            </a:extLst>
          </p:cNvPr>
          <p:cNvPicPr>
            <a:picLocks noChangeAspect="1"/>
          </p:cNvPicPr>
          <p:nvPr/>
        </p:nvPicPr>
        <p:blipFill>
          <a:blip r:embed="rId3"/>
          <a:stretch>
            <a:fillRect/>
          </a:stretch>
        </p:blipFill>
        <p:spPr>
          <a:xfrm>
            <a:off x="373625" y="1845514"/>
            <a:ext cx="6583169" cy="3945685"/>
          </a:xfrm>
          <a:prstGeom prst="rect">
            <a:avLst/>
          </a:prstGeom>
        </p:spPr>
      </p:pic>
      <p:sp>
        <p:nvSpPr>
          <p:cNvPr id="3" name="Rectangle 1">
            <a:extLst>
              <a:ext uri="{FF2B5EF4-FFF2-40B4-BE49-F238E27FC236}">
                <a16:creationId xmlns:a16="http://schemas.microsoft.com/office/drawing/2014/main" id="{8CCA7308-B09B-0E15-5388-B3309335F3FE}"/>
              </a:ext>
            </a:extLst>
          </p:cNvPr>
          <p:cNvSpPr>
            <a:spLocks noChangeArrowheads="1"/>
          </p:cNvSpPr>
          <p:nvPr/>
        </p:nvSpPr>
        <p:spPr bwMode="auto">
          <a:xfrm>
            <a:off x="6956795" y="1845514"/>
            <a:ext cx="4861579" cy="394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Real-time Tracking</a:t>
            </a:r>
            <a:r>
              <a:rPr kumimoji="0" lang="en-US" altLang="en-US" sz="1800" b="0" i="0" u="none" strike="noStrike" cap="none" normalizeH="0" baseline="0" dirty="0">
                <a:ln>
                  <a:noFill/>
                </a:ln>
                <a:solidFill>
                  <a:schemeClr val="tx1"/>
                </a:solidFill>
                <a:effectLst/>
                <a:latin typeface="+mj-lt"/>
              </a:rPr>
              <a:t>: Provides live updates on order statuses directly within the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Integration with Delivery Partners</a:t>
            </a:r>
            <a:r>
              <a:rPr kumimoji="0" lang="en-US" altLang="en-US" sz="1800" b="0" i="0" u="none" strike="noStrike" cap="none" normalizeH="0" baseline="0" dirty="0">
                <a:ln>
                  <a:noFill/>
                </a:ln>
                <a:solidFill>
                  <a:schemeClr val="tx1"/>
                </a:solidFill>
                <a:effectLst/>
                <a:latin typeface="+mj-lt"/>
              </a:rPr>
              <a:t>: Displays tracking details fetched from delivery partners'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User Interface</a:t>
            </a:r>
            <a:r>
              <a:rPr kumimoji="0" lang="en-US" altLang="en-US" sz="1800" b="0" i="0" u="none" strike="noStrike" cap="none" normalizeH="0" baseline="0" dirty="0">
                <a:ln>
                  <a:noFill/>
                </a:ln>
                <a:solidFill>
                  <a:schemeClr val="tx1"/>
                </a:solidFill>
                <a:effectLst/>
                <a:latin typeface="+mj-lt"/>
              </a:rPr>
              <a:t>: Features a user-friendly interface showing order progress and links to original delivery partner apps for detailed tracking.</a:t>
            </a:r>
          </a:p>
        </p:txBody>
      </p:sp>
    </p:spTree>
    <p:extLst>
      <p:ext uri="{BB962C8B-B14F-4D97-AF65-F5344CB8AC3E}">
        <p14:creationId xmlns:p14="http://schemas.microsoft.com/office/powerpoint/2010/main" val="21127499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Theme1</Template>
  <TotalTime>421</TotalTime>
  <Words>935</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Kumar</dc:creator>
  <cp:lastModifiedBy>Sanjaykumar M</cp:lastModifiedBy>
  <cp:revision>4</cp:revision>
  <dcterms:created xsi:type="dcterms:W3CDTF">2024-07-11T16:02:42Z</dcterms:created>
  <dcterms:modified xsi:type="dcterms:W3CDTF">2024-07-13T05:46:11Z</dcterms:modified>
</cp:coreProperties>
</file>