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9" r:id="rId11"/>
    <p:sldId id="263" r:id="rId12"/>
    <p:sldId id="264" r:id="rId13"/>
    <p:sldId id="265" r:id="rId14"/>
    <p:sldId id="268" r:id="rId15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6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59" d="100"/>
          <a:sy n="59" d="100"/>
        </p:scale>
        <p:origin x="940" y="52"/>
      </p:cViewPr>
      <p:guideLst>
        <p:guide orient="horz" pos="2886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LENOVO\Desktop\employee_data%20(1).csv%20SANJAY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[employee_data (1).csv SANJAY.xlsx]Sheet2!PivotTable1</c:name>
    <c:fmtId val="-1"/>
  </c:pivotSource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'[employee_data (1).csv SANJAY.xlsx]Sheet2'!$B$3:$B$4</c:f>
              <c:strCache>
                <c:ptCount val="1"/>
                <c:pt idx="0">
                  <c:v>Contract</c:v>
                </c:pt>
              </c:strCache>
            </c:strRef>
          </c:tx>
          <c:spPr>
            <a:gradFill>
              <a:gsLst>
                <a:gs pos="100000">
                  <a:schemeClr val="accent1"/>
                </a:gs>
                <a:gs pos="0">
                  <a:schemeClr val="accent1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1">
                      <a:lumMod val="75000"/>
                    </a:schemeClr>
                  </a:gs>
                  <a:gs pos="0">
                    <a:schemeClr val="accent1">
                      <a:lumMod val="75000"/>
                      <a:hueOff val="-1670000"/>
                    </a:schemeClr>
                  </a:gs>
                </a:gsLst>
                <a:lin ang="528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(1).csv SANJAY.xlsx]Sheet2'!$A$5:$A$9</c:f>
              <c:strCache>
                <c:ptCount val="4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  <c:pt idx="3">
                  <c:v>(blank)</c:v>
                </c:pt>
              </c:strCache>
            </c:strRef>
          </c:cat>
          <c:val>
            <c:numRef>
              <c:f>'[employee_data (1).csv SANJAY.xlsx]Sheet2'!$B$5:$B$9</c:f>
              <c:numCache>
                <c:formatCode>General</c:formatCode>
                <c:ptCount val="4"/>
                <c:pt idx="0">
                  <c:v>504</c:v>
                </c:pt>
                <c:pt idx="1">
                  <c:v>538</c:v>
                </c:pt>
                <c:pt idx="2">
                  <c:v>495</c:v>
                </c:pt>
              </c:numCache>
            </c:numRef>
          </c:val>
        </c:ser>
        <c:ser>
          <c:idx val="1"/>
          <c:order val="1"/>
          <c:tx>
            <c:strRef>
              <c:f>'[employee_data (1).csv SANJAY.xlsx]Sheet2'!$C$3:$C$4</c:f>
              <c:strCache>
                <c:ptCount val="1"/>
                <c:pt idx="0">
                  <c:v>Full-Time</c:v>
                </c:pt>
              </c:strCache>
            </c:strRef>
          </c:tx>
          <c:spPr>
            <a:gradFill>
              <a:gsLst>
                <a:gs pos="100000">
                  <a:schemeClr val="accent2"/>
                </a:gs>
                <a:gs pos="0">
                  <a:schemeClr val="accent2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2">
                      <a:lumMod val="75000"/>
                    </a:schemeClr>
                  </a:gs>
                  <a:gs pos="0">
                    <a:schemeClr val="accent2">
                      <a:lumMod val="75000"/>
                      <a:hueOff val="-1670000"/>
                    </a:schemeClr>
                  </a:gs>
                </a:gsLst>
                <a:lin ang="528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(1).csv SANJAY.xlsx]Sheet2'!$A$5:$A$9</c:f>
              <c:strCache>
                <c:ptCount val="4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  <c:pt idx="3">
                  <c:v>(blank)</c:v>
                </c:pt>
              </c:strCache>
            </c:strRef>
          </c:cat>
          <c:val>
            <c:numRef>
              <c:f>'[employee_data (1).csv SANJAY.xlsx]Sheet2'!$C$5:$C$9</c:f>
              <c:numCache>
                <c:formatCode>General</c:formatCode>
                <c:ptCount val="4"/>
                <c:pt idx="0">
                  <c:v>602</c:v>
                </c:pt>
                <c:pt idx="1">
                  <c:v>472</c:v>
                </c:pt>
                <c:pt idx="2">
                  <c:v>502</c:v>
                </c:pt>
              </c:numCache>
            </c:numRef>
          </c:val>
        </c:ser>
        <c:ser>
          <c:idx val="2"/>
          <c:order val="2"/>
          <c:tx>
            <c:strRef>
              <c:f>'[employee_data (1).csv SANJAY.xlsx]Sheet2'!$D$3:$D$4</c:f>
              <c:strCache>
                <c:ptCount val="1"/>
                <c:pt idx="0">
                  <c:v>Part-Time</c:v>
                </c:pt>
              </c:strCache>
            </c:strRef>
          </c:tx>
          <c:spPr>
            <a:gradFill>
              <a:gsLst>
                <a:gs pos="100000">
                  <a:schemeClr val="accent3"/>
                </a:gs>
                <a:gs pos="0">
                  <a:schemeClr val="accent3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3">
                      <a:lumMod val="75000"/>
                    </a:schemeClr>
                  </a:gs>
                  <a:gs pos="0">
                    <a:schemeClr val="accent3">
                      <a:lumMod val="75000"/>
                      <a:hueOff val="-1670000"/>
                    </a:schemeClr>
                  </a:gs>
                </a:gsLst>
                <a:lin ang="528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(1).csv SANJAY.xlsx]Sheet2'!$A$5:$A$9</c:f>
              <c:strCache>
                <c:ptCount val="4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  <c:pt idx="3">
                  <c:v>(blank)</c:v>
                </c:pt>
              </c:strCache>
            </c:strRef>
          </c:cat>
          <c:val>
            <c:numRef>
              <c:f>'[employee_data (1).csv SANJAY.xlsx]Sheet2'!$D$5:$D$9</c:f>
              <c:numCache>
                <c:formatCode>General</c:formatCode>
                <c:ptCount val="4"/>
                <c:pt idx="0">
                  <c:v>496</c:v>
                </c:pt>
                <c:pt idx="1">
                  <c:v>521</c:v>
                </c:pt>
                <c:pt idx="2">
                  <c:v>433</c:v>
                </c:pt>
              </c:numCache>
            </c:numRef>
          </c:val>
        </c:ser>
        <c:ser>
          <c:idx val="3"/>
          <c:order val="3"/>
          <c:tx>
            <c:strRef>
              <c:f>'[employee_data (1).csv SANJAY.xlsx]Sheet2'!$E$3:$E$4</c:f>
              <c:strCache>
                <c:ptCount val="1"/>
                <c:pt idx="0">
                  <c:v>(blank)</c:v>
                </c:pt>
              </c:strCache>
            </c:strRef>
          </c:tx>
          <c:spPr>
            <a:gradFill>
              <a:gsLst>
                <a:gs pos="100000">
                  <a:schemeClr val="accent4"/>
                </a:gs>
                <a:gs pos="0">
                  <a:schemeClr val="accent4">
                    <a:hueOff val="-1670000"/>
                  </a:schemeClr>
                </a:gs>
              </a:gsLst>
              <a:lin ang="5400000" scaled="0"/>
            </a:gradFill>
            <a:ln>
              <a:gradFill>
                <a:gsLst>
                  <a:gs pos="100000">
                    <a:schemeClr val="accent4">
                      <a:lumMod val="75000"/>
                    </a:schemeClr>
                  </a:gs>
                  <a:gs pos="0">
                    <a:schemeClr val="accent4">
                      <a:lumMod val="75000"/>
                      <a:hueOff val="-1670000"/>
                    </a:schemeClr>
                  </a:gs>
                </a:gsLst>
                <a:lin ang="5280000" scaled="0"/>
              </a:gradFill>
            </a:ln>
            <a:effectLst/>
          </c:spPr>
          <c:invertIfNegative val="0"/>
          <c:dLbls>
            <c:delete val="1"/>
          </c:dLbls>
          <c:cat>
            <c:strRef>
              <c:f>'[employee_data (1).csv SANJAY.xlsx]Sheet2'!$A$5:$A$9</c:f>
              <c:strCache>
                <c:ptCount val="4"/>
                <c:pt idx="0">
                  <c:v>Zone A</c:v>
                </c:pt>
                <c:pt idx="1">
                  <c:v>Zone B</c:v>
                </c:pt>
                <c:pt idx="2">
                  <c:v>Zone C</c:v>
                </c:pt>
                <c:pt idx="3">
                  <c:v>(blank)</c:v>
                </c:pt>
              </c:strCache>
            </c:strRef>
          </c:cat>
          <c:val>
            <c:numRef>
              <c:f>'[employee_data (1).csv SANJAY.xlsx]Sheet2'!$E$5:$E$9</c:f>
              <c:numCache>
                <c:formatCode>General</c:formatCode>
                <c:ptCount val="4"/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500"/>
        <c:overlap val="-50"/>
        <c:axId val="506290183"/>
        <c:axId val="332622110"/>
      </c:barChart>
      <c:catAx>
        <c:axId val="506290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2622110"/>
        <c:crosses val="autoZero"/>
        <c:auto val="1"/>
        <c:lblAlgn val="ctr"/>
        <c:lblOffset val="100"/>
        <c:noMultiLvlLbl val="0"/>
      </c:catAx>
      <c:valAx>
        <c:axId val="33262211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title>
          <c:layout/>
          <c:overlay val="0"/>
          <c:spPr>
            <a:noFill/>
            <a:ln>
              <a:noFill/>
            </a:ln>
            <a:effectLst/>
          </c:spPr>
          <c:txPr>
            <a:bodyPr rot="-5400000" spcFirstLastPara="0" vertOverflow="ellipsis" vert="horz" wrap="square" anchor="ctr" anchorCtr="1"/>
            <a:lstStyle/>
            <a:p>
              <a:pPr>
                <a:defRPr lang="en-US" sz="1000" b="0" i="0" u="none" strike="noStrike" kern="1200" baseline="0">
                  <a:solidFill>
                    <a:schemeClr val="dk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06290183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0" vertOverflow="ellipsis" vert="horz" wrap="square" anchor="ctr" anchorCtr="1"/>
          <a:lstStyle/>
          <a:p>
            <a:pPr>
              <a:defRPr lang="en-US" sz="900" b="0" i="0" u="none" strike="noStrike" kern="1200" baseline="0">
                <a:solidFill>
                  <a:schemeClr val="dk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</c:dTable>
      <c:spPr>
        <a:noFill/>
        <a:ln>
          <a:noFill/>
        </a:ln>
        <a:effectLst/>
      </c:spPr>
    </c:plotArea>
    <c:plotVisOnly val="1"/>
    <c:dispBlanksAs val="gap"/>
    <c:showDLblsOverMax val="0"/>
  </c:chart>
  <c:spPr>
    <a:solidFill>
      <a:schemeClr val="lt1">
        <a:lumMod val="96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en-US"/>
      </a:pPr>
    </a:p>
  </c:txPr>
  <c:externalData r:id="rId1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09">
  <cs:axisTitle>
    <cs:lnRef idx="0"/>
    <cs:fillRef idx="0"/>
    <cs:effectRef idx="0"/>
    <cs:fontRef idx="minor">
      <a:schemeClr val="dk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dk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lt1">
          <a:lumMod val="96000"/>
        </a:schemeClr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dk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0">
      <cs:styleClr val="auto"/>
    </cs:fillRef>
    <cs:effectRef idx="0"/>
    <cs:fontRef idx="minor">
      <a:schemeClr val="dk1"/>
    </cs:fontRef>
    <cs:spPr>
      <a:gradFill>
        <a:gsLst>
          <a:gs pos="100000">
            <a:schemeClr val="phClr"/>
          </a:gs>
          <a:gs pos="0">
            <a:schemeClr val="phClr">
              <a:hueOff val="-1670000"/>
            </a:schemeClr>
          </a:gs>
        </a:gsLst>
        <a:lin ang="5400000" scaled="0"/>
      </a:gradFill>
      <a:ln>
        <a:gradFill>
          <a:gsLst>
            <a:gs pos="100000">
              <a:schemeClr val="phClr">
                <a:lumMod val="75000"/>
              </a:schemeClr>
            </a:gs>
            <a:gs pos="0">
              <a:schemeClr val="phClr">
                <a:lumMod val="75000"/>
                <a:hueOff val="-1670000"/>
              </a:schemeClr>
            </a:gs>
          </a:gsLst>
          <a:lin ang="5280000" scaled="0"/>
        </a:gra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65000"/>
        <a:lumOff val="35000"/>
      </a:schemeClr>
    </cs:fontRef>
    <cs:spPr>
      <a:noFill/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75000"/>
            <a:lumOff val="25000"/>
          </a:schemeClr>
        </a:solidFill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>
        <a:solidFill>
          <a:schemeClr val="dk1">
            <a:lumMod val="35000"/>
            <a:lumOff val="65000"/>
          </a:schemeClr>
        </a:solidFill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dk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1" Type="http://schemas.openxmlformats.org/officeDocument/2006/relationships/chart" Target="../charts/char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4.jpeg"/><Relationship Id="rId2" Type="http://schemas.openxmlformats.org/officeDocument/2006/relationships/image" Target="../media/image2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1" Type="http://schemas.openxmlformats.org/officeDocument/2006/relationships/image" Target="../media/image8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-828675" y="19665"/>
            <a:ext cx="9982200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Data Analysis using Excel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4" name="TextBox 13"/>
          <p:cNvSpPr txBox="1"/>
          <p:nvPr/>
        </p:nvSpPr>
        <p:spPr>
          <a:xfrm>
            <a:off x="1752537" y="2798530"/>
            <a:ext cx="86106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STUDENT NAME:</a:t>
            </a:r>
            <a:r>
              <a:rPr lang="en-IN" altLang="en-US" sz="2400"/>
              <a:t>M.SANJAY KUMARA SWAMY</a:t>
            </a:r>
            <a:endParaRPr lang="en-US" sz="2400" dirty="0"/>
          </a:p>
          <a:p>
            <a:r>
              <a:rPr lang="en-US" sz="2400" dirty="0"/>
              <a:t>REGISTER NO:</a:t>
            </a:r>
            <a:r>
              <a:rPr lang="en-IN" altLang="en-US" sz="2400" dirty="0"/>
              <a:t>122204373</a:t>
            </a:r>
            <a:endParaRPr lang="en-US" sz="2400" dirty="0"/>
          </a:p>
          <a:p>
            <a:r>
              <a:rPr lang="en-US" sz="2400" dirty="0"/>
              <a:t>DEPARTMENT:</a:t>
            </a:r>
            <a:r>
              <a:rPr lang="en-IN" altLang="en-US" sz="2400" dirty="0"/>
              <a:t>B.COM CS</a:t>
            </a:r>
            <a:endParaRPr lang="en-US" sz="2400" dirty="0"/>
          </a:p>
          <a:p>
            <a:r>
              <a:rPr lang="en-US" sz="2400" dirty="0"/>
              <a:t>COLLEGE</a:t>
            </a:r>
            <a:r>
              <a:rPr lang="en-IN" altLang="en-US" sz="2400" dirty="0"/>
              <a:t>:GOVERMENT ARTS AND SCIENCE COLLEGE PERUMBAKKAM.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3303904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b="1" spc="15" dirty="0">
                <a:latin typeface="Trebuchet MS" panose="020B0603020202020204"/>
                <a:cs typeface="Trebuchet MS" panose="020B0603020202020204"/>
              </a:rPr>
              <a:t>M</a:t>
            </a:r>
            <a:r>
              <a:rPr sz="4800" b="1" dirty="0">
                <a:latin typeface="Trebuchet MS" panose="020B0603020202020204"/>
                <a:cs typeface="Trebuchet MS" panose="020B0603020202020204"/>
              </a:rPr>
              <a:t>O</a:t>
            </a:r>
            <a:r>
              <a:rPr sz="4800" b="1" spc="-15" dirty="0">
                <a:latin typeface="Trebuchet MS" panose="020B0603020202020204"/>
                <a:cs typeface="Trebuchet MS" panose="020B0603020202020204"/>
              </a:rPr>
              <a:t>D</a:t>
            </a:r>
            <a:r>
              <a:rPr sz="4800" b="1" spc="-35" dirty="0">
                <a:latin typeface="Trebuchet MS" panose="020B0603020202020204"/>
                <a:cs typeface="Trebuchet MS" panose="020B0603020202020204"/>
              </a:rPr>
              <a:t>E</a:t>
            </a:r>
            <a:r>
              <a:rPr sz="4800" b="1" spc="-30" dirty="0">
                <a:latin typeface="Trebuchet MS" panose="020B0603020202020204"/>
                <a:cs typeface="Trebuchet MS" panose="020B0603020202020204"/>
              </a:rPr>
              <a:t>LL</a:t>
            </a:r>
            <a:r>
              <a:rPr sz="4800" b="1" spc="-5" dirty="0">
                <a:latin typeface="Trebuchet MS" panose="020B0603020202020204"/>
                <a:cs typeface="Trebuchet MS" panose="020B0603020202020204"/>
              </a:rPr>
              <a:t>I</a:t>
            </a:r>
            <a:r>
              <a:rPr sz="4800" b="1" spc="30" dirty="0">
                <a:latin typeface="Trebuchet MS" panose="020B0603020202020204"/>
                <a:cs typeface="Trebuchet MS" panose="020B0603020202020204"/>
              </a:rPr>
              <a:t>N</a:t>
            </a:r>
            <a:r>
              <a:rPr sz="4800" b="1" spc="5" dirty="0">
                <a:latin typeface="Trebuchet MS" panose="020B0603020202020204"/>
                <a:cs typeface="Trebuchet MS" panose="020B0603020202020204"/>
              </a:rPr>
              <a:t>G</a:t>
            </a:r>
            <a:endParaRPr sz="4800" dirty="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Text Box 1"/>
          <p:cNvSpPr txBox="1"/>
          <p:nvPr/>
        </p:nvSpPr>
        <p:spPr>
          <a:xfrm>
            <a:off x="1348740" y="1327785"/>
            <a:ext cx="4498340" cy="5226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/>
              <a:t>MEANING</a:t>
            </a:r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3" name="Text Box 2"/>
          <p:cNvSpPr txBox="1"/>
          <p:nvPr/>
        </p:nvSpPr>
        <p:spPr>
          <a:xfrm>
            <a:off x="1905000" y="185039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Modeling involves making a representation of something. Creating a tiny, functioning volcano is an example of modeling. Teachers use modeling when they have a class election that represents a larger one, like a presidential election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295400" y="3657600"/>
            <a:ext cx="43821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model definition and types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10" name="Text Box 9"/>
          <p:cNvSpPr txBox="1"/>
          <p:nvPr/>
        </p:nvSpPr>
        <p:spPr>
          <a:xfrm>
            <a:off x="1905000" y="4079875"/>
            <a:ext cx="406400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Modeling can mean to create a representation or simulation of something, often on a smaller scale. For example, a computer model can be used to represent a problem. </a:t>
            </a:r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243713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</a:t>
            </a:r>
            <a:r>
              <a:rPr spc="-40" dirty="0"/>
              <a:t>E</a:t>
            </a:r>
            <a:r>
              <a:rPr spc="15" dirty="0"/>
              <a:t>S</a:t>
            </a:r>
            <a:r>
              <a:rPr spc="-30" dirty="0"/>
              <a:t>U</a:t>
            </a:r>
            <a:r>
              <a:rPr spc="-405" dirty="0"/>
              <a:t>L</a:t>
            </a:r>
            <a:r>
              <a:rPr dirty="0"/>
              <a:t>TS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2133600" y="1663700"/>
            <a:ext cx="5080000" cy="429895"/>
          </a:xfrm>
          <a:prstGeom prst="rect">
            <a:avLst/>
          </a:prstGeom>
        </p:spPr>
        <p:txBody>
          <a:bodyPr>
            <a:spAutoFit/>
          </a:bodyPr>
          <a:p>
            <a:pPr marL="0" indent="0" algn="l">
              <a:lnSpc>
                <a:spcPts val="1320"/>
              </a:lnSpc>
            </a:pPr>
            <a:r>
              <a:rPr sz="1600" b="0" i="0">
                <a:solidFill>
                  <a:srgbClr val="EEF0FF"/>
                </a:solidFill>
                <a:latin typeface="Google Sans"/>
                <a:ea typeface="Google Sans"/>
              </a:rPr>
              <a:t>Analyze Data</a:t>
            </a:r>
            <a:endParaRPr sz="1600" b="0" i="0">
              <a:solidFill>
                <a:srgbClr val="EEF0FF"/>
              </a:solidFill>
              <a:latin typeface="Google Sans"/>
              <a:ea typeface="Google Sans"/>
            </a:endParaRPr>
          </a:p>
          <a:p>
            <a:pPr marL="0" indent="0" algn="l">
              <a:lnSpc>
                <a:spcPts val="1320"/>
              </a:lnSpc>
            </a:pPr>
            <a:endParaRPr b="0" i="0">
              <a:ea typeface="Google Sans"/>
              <a:cs typeface="+mn-lt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1524635" y="2613660"/>
            <a:ext cx="4735195" cy="2235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  <p:graphicFrame>
        <p:nvGraphicFramePr>
          <p:cNvPr id="15" name="Chart 14"/>
          <p:cNvGraphicFramePr/>
          <p:nvPr/>
        </p:nvGraphicFramePr>
        <p:xfrm>
          <a:off x="3683000" y="2057400"/>
          <a:ext cx="4826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62000" y="1295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MEANING OF CONCLUSION:</a:t>
            </a:r>
            <a:endParaRPr lang="en-IN" altLang="en-US" b="1" u="sng"/>
          </a:p>
        </p:txBody>
      </p:sp>
      <p:sp>
        <p:nvSpPr>
          <p:cNvPr id="4" name="Text Box 3"/>
          <p:cNvSpPr txBox="1"/>
          <p:nvPr/>
        </p:nvSpPr>
        <p:spPr>
          <a:xfrm>
            <a:off x="3352800" y="1600517"/>
            <a:ext cx="5080000" cy="922020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b="0" i="0">
                <a:solidFill>
                  <a:schemeClr val="tx1"/>
                </a:solidFill>
                <a:ea typeface="Google Sans"/>
                <a:cs typeface="+mn-lt"/>
              </a:rPr>
              <a:t>A project's conclusion is </a:t>
            </a:r>
            <a:r>
              <a:t>a report that summarizes the final phases of a project and describes how it achieved its goals</a:t>
            </a:r>
          </a:p>
        </p:txBody>
      </p:sp>
      <p:sp>
        <p:nvSpPr>
          <p:cNvPr id="5" name="Text Box 4"/>
          <p:cNvSpPr txBox="1"/>
          <p:nvPr/>
        </p:nvSpPr>
        <p:spPr>
          <a:xfrm>
            <a:off x="1160145" y="268859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DEFINITION:</a:t>
            </a:r>
            <a:endParaRPr lang="en-IN" altLang="en-US" b="1" u="sng"/>
          </a:p>
        </p:txBody>
      </p:sp>
      <p:sp>
        <p:nvSpPr>
          <p:cNvPr id="6" name="Text Box 5"/>
          <p:cNvSpPr txBox="1"/>
          <p:nvPr/>
        </p:nvSpPr>
        <p:spPr>
          <a:xfrm>
            <a:off x="3429000" y="2978785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conclusion is the final part of a project and summarizes the main points, ideas, and findings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160145" y="40386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COMPONENTS OF CONCLUSION:</a:t>
            </a:r>
            <a:endParaRPr lang="en-IN" altLang="en-US" b="1" u="sng"/>
          </a:p>
        </p:txBody>
      </p:sp>
      <p:sp>
        <p:nvSpPr>
          <p:cNvPr id="8" name="Text Box 7"/>
          <p:cNvSpPr txBox="1"/>
          <p:nvPr/>
        </p:nvSpPr>
        <p:spPr>
          <a:xfrm>
            <a:off x="3505200" y="452755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Restate the thesis: Remind the reader of the main idea of the project</a:t>
            </a:r>
            <a:endParaRPr lang="en-US"/>
          </a:p>
          <a:p>
            <a:r>
              <a:rPr lang="en-US"/>
              <a:t>Summarize the main points: Reiterate the key supporting ideas and arguments</a:t>
            </a:r>
            <a:endParaRPr lang="en-US"/>
          </a:p>
          <a:p>
            <a:r>
              <a:rPr lang="en-US"/>
              <a:t>Connect the main points: Explain the significance or results of the main points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1217522" y="2123271"/>
            <a:ext cx="859322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Employee Performance Analysis using Excel</a:t>
            </a:r>
            <a:endParaRPr lang="en-IN" sz="2800" dirty="0">
              <a:solidFill>
                <a:srgbClr val="7030A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7" name="object 17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  <a:endParaRPr dirty="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23" name="TextBox 22"/>
          <p:cNvSpPr txBox="1"/>
          <p:nvPr/>
        </p:nvSpPr>
        <p:spPr>
          <a:xfrm>
            <a:off x="2509807" y="1041533"/>
            <a:ext cx="502920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Our Solution and Proposition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Modelling Approach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704840" y="3581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457200" y="14478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/>
              <a:t>:</a:t>
            </a:r>
            <a:endParaRPr lang="en-IN" altLang="en-US"/>
          </a:p>
        </p:txBody>
      </p:sp>
      <p:sp>
        <p:nvSpPr>
          <p:cNvPr id="13" name="Text Box 12"/>
          <p:cNvSpPr txBox="1"/>
          <p:nvPr/>
        </p:nvSpPr>
        <p:spPr>
          <a:xfrm>
            <a:off x="1517650" y="16002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Problem statements summarize a challenge you want to resolve, its causes, who it impacts, and why that’s important. They often read like a concise overview managers can share with stakeholders and their teams.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381000" y="336931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u="sng"/>
              <a:t>E</a:t>
            </a:r>
            <a:r>
              <a:rPr lang="en-IN" altLang="en-US" b="1" u="sng"/>
              <a:t>LEMENTS OF PROBLEM STATEMEN</a:t>
            </a:r>
            <a:r>
              <a:rPr lang="en-IN" altLang="en-US" u="sng"/>
              <a:t>T:</a:t>
            </a:r>
            <a:endParaRPr lang="en-IN" altLang="en-US" u="sng"/>
          </a:p>
        </p:txBody>
      </p:sp>
      <p:sp>
        <p:nvSpPr>
          <p:cNvPr id="15" name="Text Box 14"/>
          <p:cNvSpPr txBox="1"/>
          <p:nvPr/>
        </p:nvSpPr>
        <p:spPr>
          <a:xfrm>
            <a:off x="3657600" y="3753485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lvl="0" indent="-285750">
              <a:buFont typeface="Wingdings" panose="05000000000000000000" charset="0"/>
              <a:buChar char="v"/>
            </a:pPr>
            <a:r>
              <a:rPr lang="en-US"/>
              <a:t>Gap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Orientation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r>
              <a:rPr lang="en-US"/>
              <a:t>Impact</a:t>
            </a:r>
            <a:endParaRPr lang="en-US"/>
          </a:p>
          <a:p>
            <a:pPr marL="285750" indent="-285750">
              <a:buFont typeface="Wingdings" panose="05000000000000000000" charset="0"/>
              <a:buChar char="v"/>
            </a:pP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3200400" y="53340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1. Identify the problem</a:t>
            </a:r>
            <a:endParaRPr lang="en-US"/>
          </a:p>
          <a:p>
            <a:r>
              <a:rPr lang="en-US"/>
              <a:t>2. Put the problem into context</a:t>
            </a:r>
            <a:endParaRPr lang="en-US"/>
          </a:p>
          <a:p>
            <a:r>
              <a:rPr lang="en-US"/>
              <a:t>3. Find the root cause</a:t>
            </a:r>
            <a:endParaRPr lang="en-US"/>
          </a:p>
          <a:p>
            <a:r>
              <a:rPr lang="en-US"/>
              <a:t>4. Describe your ideal outcome</a:t>
            </a:r>
            <a:endParaRPr lang="en-US"/>
          </a:p>
          <a:p>
            <a:endParaRPr lang="en-US"/>
          </a:p>
          <a:p>
            <a:endParaRPr lang="en-US"/>
          </a:p>
        </p:txBody>
      </p:sp>
      <p:sp>
        <p:nvSpPr>
          <p:cNvPr id="21" name="Text Box 20"/>
          <p:cNvSpPr txBox="1"/>
          <p:nvPr/>
        </p:nvSpPr>
        <p:spPr>
          <a:xfrm>
            <a:off x="381000" y="4954905"/>
            <a:ext cx="6337935" cy="4521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 i="1" u="sng">
                <a:sym typeface="+mn-ea"/>
              </a:rPr>
              <a:t>HOW TO WRITE A PROBLEM STATEMENT</a:t>
            </a:r>
            <a:r>
              <a:rPr lang="en-IN" altLang="en-US" b="1" u="sng">
                <a:sym typeface="+mn-ea"/>
              </a:rPr>
              <a:t>:</a:t>
            </a:r>
            <a:endParaRPr lang="en-IN" altLang="en-US" b="1" u="sng"/>
          </a:p>
        </p:txBody>
      </p:sp>
      <p:sp>
        <p:nvSpPr>
          <p:cNvPr id="9" name="Text Box 8"/>
          <p:cNvSpPr txBox="1"/>
          <p:nvPr/>
        </p:nvSpPr>
        <p:spPr>
          <a:xfrm>
            <a:off x="546735" y="1325880"/>
            <a:ext cx="5625465" cy="38163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 u="sng">
                <a:sym typeface="+mn-ea"/>
              </a:rPr>
              <a:t>MEANING:</a:t>
            </a:r>
            <a:endParaRPr lang="en-IN" altLang="en-US" b="1" u="sng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Box 10"/>
          <p:cNvSpPr txBox="1"/>
          <p:nvPr/>
        </p:nvSpPr>
        <p:spPr>
          <a:xfrm>
            <a:off x="381000" y="1695450"/>
            <a:ext cx="79248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0" algn="l">
              <a:buFont typeface="Arial" panose="020B0604020202020204" pitchFamily="34" charset="0"/>
              <a:buNone/>
            </a:pPr>
            <a:r>
              <a:rPr lang="en-IN" altLang="en-US" b="1" i="0" u="sng" dirty="0">
                <a:solidFill>
                  <a:srgbClr val="0D0D0D"/>
                </a:solidFill>
                <a:effectLst/>
                <a:latin typeface="+mj-lt"/>
                <a:cs typeface="+mj-lt"/>
              </a:rPr>
              <a:t>MEANING OF PROJECT OVERVIEW:</a:t>
            </a:r>
            <a:endParaRPr lang="en-US" b="1" i="0" u="sng" dirty="0">
              <a:solidFill>
                <a:srgbClr val="0D0D0D"/>
              </a:solidFill>
              <a:effectLst/>
              <a:latin typeface="+mj-lt"/>
              <a:cs typeface="+mj-lt"/>
            </a:endParaRPr>
          </a:p>
          <a:p>
            <a:endParaRPr lang="en-IN" b="1" u="sng" dirty="0">
              <a:latin typeface="+mj-lt"/>
              <a:cs typeface="+mj-lt"/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3505200" y="213360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 A project overview is a detailed description of a project's goals and objectives, the steps to achieve these goals, and the expected outcomes. In addition, a project overview enables you to outline the project schedule, budget, necessary resources, and status.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381000" y="4191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HOW TO WRITE AN PROJECT OVERVIEW:</a:t>
            </a:r>
            <a:endParaRPr lang="en-IN" altLang="en-US" b="1" u="sng"/>
          </a:p>
        </p:txBody>
      </p:sp>
      <p:sp>
        <p:nvSpPr>
          <p:cNvPr id="14" name="Text Box 13"/>
          <p:cNvSpPr txBox="1"/>
          <p:nvPr/>
        </p:nvSpPr>
        <p:spPr>
          <a:xfrm>
            <a:off x="4241800" y="4551045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Define the Project Scope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State the Objectives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Identify Key Stakeholders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Outline the Methodology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Allocate Roles and Responsibilities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Establish Milestones and Deadlines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Prepare for Risks</a:t>
            </a:r>
            <a:endParaRPr 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en-US"/>
              <a:t>Summarise the Budget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1" name="Text Box 10"/>
          <p:cNvSpPr txBox="1"/>
          <p:nvPr/>
        </p:nvSpPr>
        <p:spPr>
          <a:xfrm>
            <a:off x="330835" y="16783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MEANING IF THE END USERS:</a:t>
            </a:r>
            <a:endParaRPr lang="en-IN" altLang="en-US" b="1" u="sng"/>
          </a:p>
        </p:txBody>
      </p:sp>
      <p:sp>
        <p:nvSpPr>
          <p:cNvPr id="13" name="Text Box 12"/>
          <p:cNvSpPr txBox="1"/>
          <p:nvPr/>
        </p:nvSpPr>
        <p:spPr>
          <a:xfrm>
            <a:off x="2971800" y="1981200"/>
            <a:ext cx="4064000" cy="1753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cs typeface="+mn-lt"/>
              </a:rPr>
              <a:t>In the context of information technology and software development, end users are the people who use a product or service, often as part of their regular work. They can be employees of the customer who purchased the product or service. </a:t>
            </a:r>
            <a:endParaRPr lang="en-US">
              <a:cs typeface="+mn-lt"/>
            </a:endParaRPr>
          </a:p>
        </p:txBody>
      </p:sp>
      <p:sp>
        <p:nvSpPr>
          <p:cNvPr id="17" name="Text Box 16"/>
          <p:cNvSpPr txBox="1"/>
          <p:nvPr/>
        </p:nvSpPr>
        <p:spPr>
          <a:xfrm>
            <a:off x="381000" y="38100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Participate in user groups</a:t>
            </a:r>
            <a:r>
              <a:rPr lang="en-IN" altLang="en-US" b="1" u="sng"/>
              <a:t>:</a:t>
            </a:r>
            <a:endParaRPr lang="en-IN" altLang="en-US" b="1" u="sng"/>
          </a:p>
        </p:txBody>
      </p:sp>
      <p:sp>
        <p:nvSpPr>
          <p:cNvPr id="18" name="Text Box 17"/>
          <p:cNvSpPr txBox="1"/>
          <p:nvPr/>
        </p:nvSpPr>
        <p:spPr>
          <a:xfrm>
            <a:off x="2743200" y="41148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End users can help steer the direction of future product deliveries by participating in user group meetings. </a:t>
            </a:r>
            <a:endParaRPr lang="en-US"/>
          </a:p>
        </p:txBody>
      </p:sp>
      <p:sp>
        <p:nvSpPr>
          <p:cNvPr id="19" name="Text Box 18"/>
          <p:cNvSpPr txBox="1"/>
          <p:nvPr/>
        </p:nvSpPr>
        <p:spPr>
          <a:xfrm>
            <a:off x="457200" y="49911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 u="sng"/>
              <a:t>Work with delivery teams</a:t>
            </a:r>
            <a:r>
              <a:rPr lang="en-IN" altLang="en-US" b="1" u="sng"/>
              <a:t>:</a:t>
            </a:r>
            <a:endParaRPr lang="en-IN" altLang="en-US" b="1" u="sng"/>
          </a:p>
        </p:txBody>
      </p:sp>
      <p:sp>
        <p:nvSpPr>
          <p:cNvPr id="21" name="Text Box 20"/>
          <p:cNvSpPr txBox="1"/>
          <p:nvPr/>
        </p:nvSpPr>
        <p:spPr>
          <a:xfrm>
            <a:off x="2946400" y="5334000"/>
            <a:ext cx="406400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End users can work directly with delivery teams to help move a product from development to final delivery.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3556000" y="326040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 marL="0" indent="0" algn="l"/>
            <a:r>
              <a:rPr sz="1600" b="0" i="0">
                <a:solidFill>
                  <a:srgbClr val="EEF0FF"/>
                </a:solidFill>
                <a:ea typeface="Google Sans"/>
                <a:cs typeface="+mn-lt"/>
              </a:rPr>
              <a:t>Influence requirements</a:t>
            </a:r>
            <a:endParaRPr sz="1600" b="0" i="0">
              <a:solidFill>
                <a:srgbClr val="EEF0FF"/>
              </a:solidFill>
              <a:ea typeface="Google Sans"/>
              <a:cs typeface="+mn-l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600" spc="10" dirty="0"/>
              <a:t>O</a:t>
            </a:r>
            <a:r>
              <a:rPr sz="3600" spc="25" dirty="0"/>
              <a:t>U</a:t>
            </a:r>
            <a:r>
              <a:rPr sz="3600" dirty="0"/>
              <a:t>R</a:t>
            </a:r>
            <a:r>
              <a:rPr sz="3600" spc="5" dirty="0"/>
              <a:t> </a:t>
            </a:r>
            <a:r>
              <a:rPr sz="3600" spc="25" dirty="0"/>
              <a:t>S</a:t>
            </a:r>
            <a:r>
              <a:rPr sz="3600" spc="10" dirty="0"/>
              <a:t>O</a:t>
            </a:r>
            <a:r>
              <a:rPr sz="3600" spc="25" dirty="0"/>
              <a:t>LU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r>
              <a:rPr sz="3600" spc="-345" dirty="0"/>
              <a:t> </a:t>
            </a:r>
            <a:r>
              <a:rPr sz="3600" spc="-35" dirty="0"/>
              <a:t>A</a:t>
            </a:r>
            <a:r>
              <a:rPr sz="3600" spc="-5" dirty="0"/>
              <a:t>N</a:t>
            </a:r>
            <a:r>
              <a:rPr sz="3600" dirty="0"/>
              <a:t>D</a:t>
            </a:r>
            <a:r>
              <a:rPr sz="3600" spc="35" dirty="0"/>
              <a:t> 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dirty="0"/>
              <a:t>S</a:t>
            </a:r>
            <a:r>
              <a:rPr sz="3600" spc="60" dirty="0"/>
              <a:t> </a:t>
            </a:r>
            <a:r>
              <a:rPr sz="3600" spc="-295" dirty="0"/>
              <a:t>V</a:t>
            </a:r>
            <a:r>
              <a:rPr sz="3600" spc="-35" dirty="0"/>
              <a:t>A</a:t>
            </a:r>
            <a:r>
              <a:rPr sz="3600" spc="25" dirty="0"/>
              <a:t>LU</a:t>
            </a:r>
            <a:r>
              <a:rPr sz="3600" dirty="0"/>
              <a:t>E</a:t>
            </a:r>
            <a:r>
              <a:rPr sz="3600" spc="-65" dirty="0"/>
              <a:t> </a:t>
            </a:r>
            <a:r>
              <a:rPr sz="3600" spc="-15" dirty="0"/>
              <a:t>P</a:t>
            </a:r>
            <a:r>
              <a:rPr sz="3600" spc="-30" dirty="0"/>
              <a:t>R</a:t>
            </a:r>
            <a:r>
              <a:rPr sz="3600" spc="10" dirty="0"/>
              <a:t>O</a:t>
            </a:r>
            <a:r>
              <a:rPr sz="3600" spc="-15" dirty="0"/>
              <a:t>P</a:t>
            </a:r>
            <a:r>
              <a:rPr sz="3600" spc="10" dirty="0"/>
              <a:t>O</a:t>
            </a:r>
            <a:r>
              <a:rPr sz="3600" spc="25" dirty="0"/>
              <a:t>S</a:t>
            </a:r>
            <a:r>
              <a:rPr sz="3600" spc="-30" dirty="0"/>
              <a:t>I</a:t>
            </a:r>
            <a:r>
              <a:rPr sz="3600" spc="-35" dirty="0"/>
              <a:t>T</a:t>
            </a:r>
            <a:r>
              <a:rPr sz="3600" spc="-30" dirty="0"/>
              <a:t>I</a:t>
            </a:r>
            <a:r>
              <a:rPr sz="3600" spc="10" dirty="0"/>
              <a:t>O</a:t>
            </a:r>
            <a:r>
              <a:rPr sz="3600" dirty="0"/>
              <a:t>N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</a:fld>
            <a:endParaRPr spc="10" dirty="0"/>
          </a:p>
        </p:txBody>
      </p:sp>
      <p:sp>
        <p:nvSpPr>
          <p:cNvPr id="12" name="Text Box 11"/>
          <p:cNvSpPr txBox="1"/>
          <p:nvPr/>
        </p:nvSpPr>
        <p:spPr>
          <a:xfrm>
            <a:off x="2853055" y="16065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MEANINGS:</a:t>
            </a:r>
            <a:endParaRPr lang="en-IN" altLang="en-US" b="1"/>
          </a:p>
        </p:txBody>
      </p:sp>
      <p:sp>
        <p:nvSpPr>
          <p:cNvPr id="14" name="Text Box 13"/>
          <p:cNvSpPr txBox="1"/>
          <p:nvPr/>
        </p:nvSpPr>
        <p:spPr>
          <a:xfrm>
            <a:off x="3886200" y="2057400"/>
            <a:ext cx="4459605" cy="5664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/>
              <a:t>A value proposition is a statement that explains why a customer should choose a company's product or service over competitors.</a:t>
            </a:r>
            <a:endParaRPr lang="en-IN" altLang="en-US"/>
          </a:p>
        </p:txBody>
      </p:sp>
      <p:sp>
        <p:nvSpPr>
          <p:cNvPr id="18" name="Text Box 17"/>
          <p:cNvSpPr txBox="1"/>
          <p:nvPr/>
        </p:nvSpPr>
        <p:spPr>
          <a:xfrm>
            <a:off x="2895600" y="3276600"/>
            <a:ext cx="424434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proposition</a:t>
            </a:r>
            <a:r>
              <a:rPr lang="en-IN" altLang="en-US" b="1"/>
              <a:t>:</a:t>
            </a:r>
            <a:endParaRPr lang="en-IN" altLang="en-US" b="1"/>
          </a:p>
        </p:txBody>
      </p:sp>
      <p:sp>
        <p:nvSpPr>
          <p:cNvPr id="22" name="Text Box 21"/>
          <p:cNvSpPr txBox="1"/>
          <p:nvPr/>
        </p:nvSpPr>
        <p:spPr>
          <a:xfrm>
            <a:off x="3810000" y="3752850"/>
            <a:ext cx="406400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The election will be a tough proposition for the mayor.</a:t>
            </a:r>
            <a:endParaRPr lang="en-US"/>
          </a:p>
          <a:p>
            <a:r>
              <a:rPr lang="en-US"/>
              <a:t>Her theory rejects the basic proposition that humans evolved from apes.</a:t>
            </a:r>
            <a:endParaRPr lang="en-US"/>
          </a:p>
        </p:txBody>
      </p:sp>
      <p:sp>
        <p:nvSpPr>
          <p:cNvPr id="23" name="Text Box 22"/>
          <p:cNvSpPr txBox="1"/>
          <p:nvPr/>
        </p:nvSpPr>
        <p:spPr>
          <a:xfrm>
            <a:off x="2895600" y="49955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b="1"/>
              <a:t>Value</a:t>
            </a:r>
            <a:r>
              <a:rPr lang="en-IN" altLang="en-US" b="1"/>
              <a:t> </a:t>
            </a:r>
            <a:r>
              <a:rPr lang="en-US" b="1">
                <a:sym typeface="+mn-ea"/>
              </a:rPr>
              <a:t>Proposition</a:t>
            </a:r>
            <a:r>
              <a:rPr lang="en-IN" altLang="en-US" b="1">
                <a:sym typeface="+mn-ea"/>
              </a:rPr>
              <a:t> :</a:t>
            </a:r>
            <a:endParaRPr lang="en-IN" altLang="en-US" b="1">
              <a:sym typeface="+mn-ea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3886200" y="5446395"/>
            <a:ext cx="4942205" cy="15551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Productivity.</a:t>
            </a:r>
            <a:endParaRPr lang="en-US"/>
          </a:p>
          <a:p>
            <a:r>
              <a:rPr lang="en-US"/>
              <a:t>Profitability.</a:t>
            </a:r>
            <a:endParaRPr lang="en-US"/>
          </a:p>
          <a:p>
            <a:r>
              <a:rPr lang="en-US"/>
              <a:t>Image.</a:t>
            </a:r>
            <a:endParaRPr lang="en-US"/>
          </a:p>
          <a:p>
            <a:r>
              <a:rPr lang="en-US"/>
              <a:t>Experience.</a:t>
            </a: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717" y="457199"/>
            <a:ext cx="10681335" cy="758190"/>
          </a:xfrm>
        </p:spPr>
        <p:txBody>
          <a:bodyPr/>
          <a:lstStyle/>
          <a:p>
            <a:r>
              <a:rPr lang="en-IN" dirty="0"/>
              <a:t>Dataset Description</a:t>
            </a:r>
            <a:endParaRPr lang="en-IN" dirty="0"/>
          </a:p>
        </p:txBody>
      </p:sp>
      <p:sp>
        <p:nvSpPr>
          <p:cNvPr id="5" name="Text Box 4"/>
          <p:cNvSpPr txBox="1"/>
          <p:nvPr/>
        </p:nvSpPr>
        <p:spPr>
          <a:xfrm>
            <a:off x="1828800" y="129540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MEANING:</a:t>
            </a:r>
            <a:endParaRPr lang="en-IN" altLang="en-US" b="1" u="sng"/>
          </a:p>
        </p:txBody>
      </p:sp>
      <p:sp>
        <p:nvSpPr>
          <p:cNvPr id="6" name="Text Box 5"/>
          <p:cNvSpPr txBox="1"/>
          <p:nvPr/>
        </p:nvSpPr>
        <p:spPr>
          <a:xfrm>
            <a:off x="2895600" y="1600200"/>
            <a:ext cx="40640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 Dataset is a set or collection of data. This set is normally presented in a tabular pattern. Every column describes a particular variable. And each row corresponds to a given member of the data set, as per the given question. This is a part of data management.</a:t>
            </a:r>
            <a:endParaRPr lang="en-US"/>
          </a:p>
        </p:txBody>
      </p:sp>
      <p:sp>
        <p:nvSpPr>
          <p:cNvPr id="7" name="Text Box 6"/>
          <p:cNvSpPr txBox="1"/>
          <p:nvPr/>
        </p:nvSpPr>
        <p:spPr>
          <a:xfrm>
            <a:off x="1524000" y="370268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THERE ARE SOME WAYS DATASETS ARE USED:</a:t>
            </a:r>
            <a:endParaRPr lang="en-IN" altLang="en-US" b="1" u="sng"/>
          </a:p>
        </p:txBody>
      </p:sp>
      <p:sp>
        <p:nvSpPr>
          <p:cNvPr id="12" name="Text Box 11"/>
          <p:cNvSpPr txBox="1"/>
          <p:nvPr/>
        </p:nvSpPr>
        <p:spPr>
          <a:xfrm>
            <a:off x="3048000" y="44196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Market research: Datasets can be used to conduct market research 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Competitor analysis: Datasets can be used to analyze competitors </a:t>
            </a:r>
            <a:endParaRPr lang="en-US"/>
          </a:p>
          <a:p>
            <a:r>
              <a:rPr lang="en-US"/>
              <a:t> </a:t>
            </a:r>
            <a:endParaRPr lang="en-US"/>
          </a:p>
          <a:p>
            <a:r>
              <a:rPr lang="en-US"/>
              <a:t>Price comparison: Datasets can be used to compare prices</a:t>
            </a:r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 panose="020B0603020202020204"/>
                <a:cs typeface="Trebuchet MS" panose="020B0603020202020204"/>
              </a:rPr>
              <a:t>w</a:t>
            </a:r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15" dirty="0"/>
              <a:t>THE</a:t>
            </a:r>
            <a:r>
              <a:rPr sz="4250" spc="20" dirty="0"/>
              <a:t> </a:t>
            </a:r>
            <a:r>
              <a:rPr lang="en-US" sz="4250" spc="20" dirty="0"/>
              <a:t>"</a:t>
            </a:r>
            <a:r>
              <a:rPr sz="4250" spc="10" dirty="0"/>
              <a:t>WOW</a:t>
            </a:r>
            <a:r>
              <a:rPr lang="en-US" sz="4250" spc="10" dirty="0"/>
              <a:t>"</a:t>
            </a:r>
            <a:r>
              <a:rPr sz="4250" spc="85" dirty="0"/>
              <a:t> </a:t>
            </a:r>
            <a:r>
              <a:rPr sz="4250" spc="10" dirty="0"/>
              <a:t>IN</a:t>
            </a:r>
            <a:r>
              <a:rPr sz="4250" spc="-5" dirty="0"/>
              <a:t> </a:t>
            </a:r>
            <a:r>
              <a:rPr sz="4250" spc="15" dirty="0"/>
              <a:t>OUR</a:t>
            </a:r>
            <a:r>
              <a:rPr sz="4250" spc="-10" dirty="0"/>
              <a:t> </a:t>
            </a:r>
            <a:r>
              <a:rPr sz="4250" spc="20" dirty="0"/>
              <a:t>SOLUTION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 panose="020B0603020202020204"/>
                <a:cs typeface="Trebuchet MS" panose="020B0603020202020204"/>
              </a:rPr>
            </a:fld>
            <a:endParaRPr sz="1100">
              <a:latin typeface="Trebuchet MS" panose="020B0603020202020204"/>
              <a:cs typeface="Trebuchet MS" panose="020B060302020202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2354703"/>
            <a:ext cx="8534018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cs typeface="+mn-lt"/>
              </a:rPr>
              <a:t>Week over Week or WOW means that a report or data for a specific week range of 7 days is being compared to the previous week's data</a:t>
            </a:r>
            <a:endParaRPr lang="en-IN" dirty="0">
              <a:cs typeface="+mn-lt"/>
            </a:endParaRPr>
          </a:p>
        </p:txBody>
      </p:sp>
      <p:sp>
        <p:nvSpPr>
          <p:cNvPr id="10" name="Text Box 9"/>
          <p:cNvSpPr txBox="1"/>
          <p:nvPr/>
        </p:nvSpPr>
        <p:spPr>
          <a:xfrm>
            <a:off x="1899920" y="199136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MEANING:</a:t>
            </a:r>
            <a:endParaRPr lang="en-IN" altLang="en-US" b="1" u="sng"/>
          </a:p>
        </p:txBody>
      </p:sp>
      <p:sp>
        <p:nvSpPr>
          <p:cNvPr id="11" name="Text Box 10"/>
          <p:cNvSpPr txBox="1"/>
          <p:nvPr/>
        </p:nvSpPr>
        <p:spPr>
          <a:xfrm>
            <a:off x="2057400" y="31483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PURPOSE OF WOW:</a:t>
            </a:r>
            <a:endParaRPr lang="en-IN" altLang="en-US" b="1" u="sng"/>
          </a:p>
        </p:txBody>
      </p:sp>
      <p:sp>
        <p:nvSpPr>
          <p:cNvPr id="12" name="Text Box 11"/>
          <p:cNvSpPr txBox="1"/>
          <p:nvPr/>
        </p:nvSpPr>
        <p:spPr>
          <a:xfrm>
            <a:off x="4064000" y="3429000"/>
            <a:ext cx="406400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Similar to other MMORPGs, the game allows players to create a character avatar and explore an open game world in third- or first-person view, exploring the landscape, fighting various monsters, completing quests, and interacting with non-player characters (NPCs) or other players</a:t>
            </a:r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2362200" y="573595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 u="sng"/>
              <a:t>WHAT IS WOW BASIS:</a:t>
            </a:r>
            <a:endParaRPr lang="en-IN" altLang="en-US" b="1" u="sng"/>
          </a:p>
        </p:txBody>
      </p:sp>
      <p:sp>
        <p:nvSpPr>
          <p:cNvPr id="14" name="Text Box 13"/>
          <p:cNvSpPr txBox="1"/>
          <p:nvPr/>
        </p:nvSpPr>
        <p:spPr>
          <a:xfrm>
            <a:off x="3962400" y="6104255"/>
            <a:ext cx="5318760" cy="10198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/>
              <a:t>describes how individuals work with each other, communicate, make decisions within a team</a:t>
            </a:r>
            <a:endParaRPr lang="en-US"/>
          </a:p>
        </p:txBody>
      </p:sp>
      <p:sp>
        <p:nvSpPr>
          <p:cNvPr id="17" name="Text Box 16"/>
          <p:cNvSpPr txBox="1"/>
          <p:nvPr/>
        </p:nvSpPr>
        <p:spPr>
          <a:xfrm>
            <a:off x="3999865" y="5895975"/>
            <a:ext cx="3916045" cy="6451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4385</Words>
  <Application>WPS Presentation</Application>
  <PresentationFormat>Widescreen</PresentationFormat>
  <Paragraphs>184</Paragraphs>
  <Slides>12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5" baseType="lpstr">
      <vt:lpstr>Arial</vt:lpstr>
      <vt:lpstr>SimSun</vt:lpstr>
      <vt:lpstr>Wingdings</vt:lpstr>
      <vt:lpstr>Trebuchet MS</vt:lpstr>
      <vt:lpstr>Times New Roman</vt:lpstr>
      <vt:lpstr>Roboto</vt:lpstr>
      <vt:lpstr>Wingdings</vt:lpstr>
      <vt:lpstr>Google Sans</vt:lpstr>
      <vt:lpstr>Segoe Print</vt:lpstr>
      <vt:lpstr>Calibri</vt:lpstr>
      <vt:lpstr>Microsoft YaHei</vt:lpstr>
      <vt:lpstr>Arial Unicode MS</vt:lpstr>
      <vt:lpstr>Office Theme</vt:lpstr>
      <vt:lpstr>Employee Data Analysis using Excel  </vt:lpstr>
      <vt:lpstr>PROJECT TITLE</vt:lpstr>
      <vt:lpstr>AGENDA</vt:lpstr>
      <vt:lpstr>PROBLEM	STATEMENT</vt:lpstr>
      <vt:lpstr>PROJECT	OVERVIEW</vt:lpstr>
      <vt:lpstr>WHO ARE THE END USERS?</vt:lpstr>
      <vt:lpstr>OUR SOLUTION AND ITS VALUE PROPOSITION</vt:lpstr>
      <vt:lpstr>Dataset Description</vt:lpstr>
      <vt:lpstr>THE "WOW" IN OUR SOLUTION</vt:lpstr>
      <vt:lpstr>PowerPoint 演示文稿</vt:lpstr>
      <vt:lpstr>RESULTS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LENOVO</cp:lastModifiedBy>
  <cp:revision>20</cp:revision>
  <dcterms:created xsi:type="dcterms:W3CDTF">2024-03-29T15:07:00Z</dcterms:created>
  <dcterms:modified xsi:type="dcterms:W3CDTF">2024-09-06T06:39:03Z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2024-03-22T09:00:00Z</vt:filetime>
  </property>
  <property fmtid="{D5CDD505-2E9C-101B-9397-08002B2CF9AE}" pid="3" name="LastSaved">
    <vt:filetime>2024-03-30T09:00:00Z</vt:filetime>
  </property>
  <property fmtid="{D5CDD505-2E9C-101B-9397-08002B2CF9AE}" pid="4" name="ICV">
    <vt:lpwstr>438FC9ED858444F8BE30593E08C5E43D_13</vt:lpwstr>
  </property>
  <property fmtid="{D5CDD505-2E9C-101B-9397-08002B2CF9AE}" pid="5" name="KSOProductBuildVer">
    <vt:lpwstr>1033-12.2.0.17562</vt:lpwstr>
  </property>
</Properties>
</file>