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hQntZY8eRCaRx/j2TRaRBTy7l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7" d="100"/>
          <a:sy n="117" d="100"/>
        </p:scale>
        <p:origin x="-318" y="19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71155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1"/>
          <p:cNvSpPr txBox="1"/>
          <p:nvPr/>
        </p:nvSpPr>
        <p:spPr>
          <a:xfrm>
            <a:off x="6396735" y="2067305"/>
            <a:ext cx="2599800" cy="1109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900">
                <a:latin typeface="Trebuchet MS"/>
                <a:ea typeface="Trebuchet MS"/>
                <a:cs typeface="Trebuchet MS"/>
                <a:sym typeface="Trebuchet MS"/>
              </a:rPr>
              <a:t>Sanjay.R.R</a:t>
            </a:r>
            <a:endParaRPr sz="3900">
              <a:latin typeface="Trebuchet MS"/>
              <a:ea typeface="Trebuchet MS"/>
              <a:cs typeface="Trebuchet MS"/>
              <a:sym typeface="Trebuchet MS"/>
            </a:endParaRPr>
          </a:p>
          <a:p>
            <a:pPr marL="0" lvl="0" indent="0" algn="l" rtl="0">
              <a:lnSpc>
                <a:spcPct val="100000"/>
              </a:lnSpc>
              <a:spcBef>
                <a:spcPts val="0"/>
              </a:spcBef>
              <a:spcAft>
                <a:spcPts val="0"/>
              </a:spcAft>
              <a:buNone/>
            </a:pPr>
            <a:endParaRPr sz="3200">
              <a:latin typeface="Trebuchet MS"/>
              <a:ea typeface="Trebuchet MS"/>
              <a:cs typeface="Trebuchet MS"/>
              <a:sym typeface="Trebuchet MS"/>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1" name="Google Shape;181;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2" name="Google Shape;18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3" name="Google Shape;18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4" name="Google Shape;184;p9"/>
          <p:cNvSpPr txBox="1"/>
          <p:nvPr/>
        </p:nvSpPr>
        <p:spPr>
          <a:xfrm>
            <a:off x="739775" y="1367850"/>
            <a:ext cx="9364800" cy="5000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Modeling for Image Caption Generation:</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Data Collection: Gather diverse image-caption pairs from datasets like COCO or Flickr30k.</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Model Architecture: Use a CNN to extract image features and an RNN with attention mechanism to generate captions.</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Training: Train the model to minimize captioning loss using optimization algorithms like Adam.</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Evaluation: Assess caption quality using metrics like BLEU, METEOR, and CIDEr.</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Fine-Tuning and Deployment: Fine-tune on specific data if needed and deploy for real-world use, ensuring scalability and efficiency.</a:t>
            </a: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1270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Continuous Improvement: Gather feedback, evaluate performance, and update the model for ongoing enhancement.</a:t>
            </a:r>
            <a:endParaRPr sz="1800">
              <a:latin typeface="Trebuchet MS"/>
              <a:ea typeface="Trebuchet MS"/>
              <a:cs typeface="Trebuchet MS"/>
              <a:sym typeface="Trebuchet MS"/>
            </a:endParaRPr>
          </a:p>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85" name="Google Shape;185;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86" name="Google Shape;186;p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Tree>
    <p:extLst>
      <p:ext uri="{BB962C8B-B14F-4D97-AF65-F5344CB8AC3E}">
        <p14:creationId xmlns:p14="http://schemas.microsoft.com/office/powerpoint/2010/main" val="224674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2" name="Google Shape;192;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3" name="Google Shape;193;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94" name="Google Shape;194;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5" name="Google Shape;195;p10"/>
          <p:cNvSpPr txBox="1">
            <a:spLocks noGrp="1"/>
          </p:cNvSpPr>
          <p:nvPr>
            <p:ph type="title"/>
          </p:nvPr>
        </p:nvSpPr>
        <p:spPr>
          <a:xfrm>
            <a:off x="169115" y="197619"/>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196" name="Google Shape;196;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197" name="Google Shape;197;p10"/>
          <p:cNvSpPr txBox="1"/>
          <p:nvPr/>
        </p:nvSpPr>
        <p:spPr>
          <a:xfrm>
            <a:off x="566150" y="950025"/>
            <a:ext cx="9764400" cy="600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Accuracy: The model consistently generates descriptive captions that accurately depict the content of diverse images.</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Evaluation Metrics: High scores in standard metrics like BLEU, METEOR, and CIDEr indicate the quality of generated captions.</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Qualitative Assessment: Visual inspection confirms fluent, contextually relevant descriptions closely resembling human-generated captions.</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Quantitative Analysis: Compared to baseline models, our approach demonstrates significant improvements in caption quality.</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Generalization: The model's robustness across diverse datasets and image categories showcases its adaptability to different contexts.</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User Feedback: Positive user feedback underscores the system's effectiveness in enhancing accessibility and comprehension of visual content.</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Scalability: Efficient handling of large volumes of data ensures suitability for deployment in real-world scenarios.</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2"/>
          <p:cNvSpPr txBox="1">
            <a:spLocks noGrp="1"/>
          </p:cNvSpPr>
          <p:nvPr>
            <p:ph type="title"/>
          </p:nvPr>
        </p:nvSpPr>
        <p:spPr>
          <a:xfrm>
            <a:off x="558165" y="385444"/>
            <a:ext cx="9764400" cy="17736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IMAGE CAPTION GENERATOR USING GENERATIVE AI</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289515" y="447669"/>
            <a:ext cx="9764400" cy="81270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2" name="Google Shape;112;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3"/>
          <p:cNvSpPr txBox="1"/>
          <p:nvPr/>
        </p:nvSpPr>
        <p:spPr>
          <a:xfrm>
            <a:off x="1402700" y="1688350"/>
            <a:ext cx="8144700" cy="1847100"/>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Font typeface="Trebuchet MS"/>
              <a:buAutoNum type="arabicParenR"/>
            </a:pPr>
            <a:r>
              <a:rPr lang="en-US" sz="2700">
                <a:latin typeface="Trebuchet MS"/>
                <a:ea typeface="Trebuchet MS"/>
                <a:cs typeface="Trebuchet MS"/>
                <a:sym typeface="Trebuchet MS"/>
              </a:rPr>
              <a:t>Understanding image caption generation</a:t>
            </a:r>
            <a:endParaRPr sz="2700">
              <a:latin typeface="Trebuchet MS"/>
              <a:ea typeface="Trebuchet MS"/>
              <a:cs typeface="Trebuchet MS"/>
              <a:sym typeface="Trebuchet MS"/>
            </a:endParaRPr>
          </a:p>
          <a:p>
            <a:pPr marL="457200" lvl="0" indent="-400050" algn="l" rtl="0">
              <a:spcBef>
                <a:spcPts val="0"/>
              </a:spcBef>
              <a:spcAft>
                <a:spcPts val="0"/>
              </a:spcAft>
              <a:buSzPts val="2700"/>
              <a:buFont typeface="Trebuchet MS"/>
              <a:buAutoNum type="arabicParenR"/>
            </a:pPr>
            <a:r>
              <a:rPr lang="en-US" sz="2700">
                <a:latin typeface="Trebuchet MS"/>
                <a:ea typeface="Trebuchet MS"/>
                <a:cs typeface="Trebuchet MS"/>
                <a:sym typeface="Trebuchet MS"/>
              </a:rPr>
              <a:t>Architecture and working mechanism</a:t>
            </a:r>
            <a:endParaRPr sz="2700">
              <a:latin typeface="Trebuchet MS"/>
              <a:ea typeface="Trebuchet MS"/>
              <a:cs typeface="Trebuchet MS"/>
              <a:sym typeface="Trebuchet MS"/>
            </a:endParaRPr>
          </a:p>
          <a:p>
            <a:pPr marL="457200" lvl="0" indent="-400050" algn="l" rtl="0">
              <a:spcBef>
                <a:spcPts val="0"/>
              </a:spcBef>
              <a:spcAft>
                <a:spcPts val="0"/>
              </a:spcAft>
              <a:buSzPts val="2700"/>
              <a:buFont typeface="Trebuchet MS"/>
              <a:buAutoNum type="arabicParenR"/>
            </a:pPr>
            <a:r>
              <a:rPr lang="en-US" sz="2700">
                <a:latin typeface="Trebuchet MS"/>
                <a:ea typeface="Trebuchet MS"/>
                <a:cs typeface="Trebuchet MS"/>
                <a:sym typeface="Trebuchet MS"/>
              </a:rPr>
              <a:t>Application and use cases</a:t>
            </a:r>
            <a:endParaRPr sz="2700">
              <a:latin typeface="Trebuchet MS"/>
              <a:ea typeface="Trebuchet MS"/>
              <a:cs typeface="Trebuchet MS"/>
              <a:sym typeface="Trebuchet MS"/>
            </a:endParaRPr>
          </a:p>
          <a:p>
            <a:pPr marL="457200" lvl="0" indent="-400050" algn="l" rtl="0">
              <a:spcBef>
                <a:spcPts val="0"/>
              </a:spcBef>
              <a:spcAft>
                <a:spcPts val="0"/>
              </a:spcAft>
              <a:buSzPts val="2700"/>
              <a:buFont typeface="Trebuchet MS"/>
              <a:buAutoNum type="arabicParenR"/>
            </a:pPr>
            <a:r>
              <a:rPr lang="en-US" sz="2700">
                <a:latin typeface="Trebuchet MS"/>
                <a:ea typeface="Trebuchet MS"/>
                <a:cs typeface="Trebuchet MS"/>
                <a:sym typeface="Trebuchet MS"/>
              </a:rPr>
              <a:t>Challenges and future direction</a:t>
            </a:r>
            <a:endParaRPr sz="27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4"/>
          <p:cNvSpPr txBox="1">
            <a:spLocks noGrp="1"/>
          </p:cNvSpPr>
          <p:nvPr>
            <p:ph type="title"/>
          </p:nvPr>
        </p:nvSpPr>
        <p:spPr>
          <a:xfrm>
            <a:off x="834072" y="575055"/>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342200" y="1893900"/>
            <a:ext cx="81447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Trebuchet MS"/>
                <a:ea typeface="Trebuchet MS"/>
                <a:cs typeface="Trebuchet MS"/>
                <a:sym typeface="Trebuchet MS"/>
              </a:rPr>
              <a:t>In today's digital age, the vast amount of visual content shared online presents a significant accessibility challenge for individuals with visual impairments or those seeking efficient content comprehension. While images convey rich information, they often lack accompanying textual descriptions, hindering accessibility and understanding for a diverse audience. Manual captioning is time-consuming and impractical for large datasets, necessitating automated solutions. Therefore, there is a pressing need to develop and refine image caption generation systems that can accurately describe visual content, enhancing accessibility and user experience across various digital platforms and applications.</a:t>
            </a:r>
            <a:endParaRPr sz="21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6936450"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7" name="Google Shape;137;p5"/>
          <p:cNvSpPr txBox="1">
            <a:spLocks noGrp="1"/>
          </p:cNvSpPr>
          <p:nvPr>
            <p:ph type="title"/>
          </p:nvPr>
        </p:nvSpPr>
        <p:spPr>
          <a:xfrm>
            <a:off x="376425" y="262425"/>
            <a:ext cx="5202600" cy="563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50"/>
              <a:t>PROJECT	OVERVIEW</a:t>
            </a:r>
            <a:endParaRPr sz="355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5"/>
          <p:cNvSpPr txBox="1"/>
          <p:nvPr/>
        </p:nvSpPr>
        <p:spPr>
          <a:xfrm>
            <a:off x="286175" y="1233750"/>
            <a:ext cx="74253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The primary objective of this project is to design and implement an image caption generator capable of accurately describing images across various domains. Specifically, we aim to:</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Develop a deep learning model architecture integrating convolutional neural networks (CNNs) for image understanding and recurrent neural networks (RNNs) or transformer models for text generation.</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Train the model on large datasets of paired images and captions to learn the relationship between visual features and textual descriptions.</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Evaluate the performance of the model using standard evaluation metrics such as BLEU, METEOR, and CIDEr to ensure the quality of generated captions.</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Explore applications and use cases of the image caption generator across different domains, including social media, content creation, e-commerce, healthcare, and accessibility.</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49" name="Google Shape;149;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0" name="Google Shape;150;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1" name="Google Shape;151;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2" name="Google Shape;152;p6"/>
          <p:cNvSpPr txBox="1"/>
          <p:nvPr/>
        </p:nvSpPr>
        <p:spPr>
          <a:xfrm>
            <a:off x="596550" y="162525"/>
            <a:ext cx="8757000" cy="631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b="1">
                <a:latin typeface="Trebuchet MS"/>
                <a:ea typeface="Trebuchet MS"/>
                <a:cs typeface="Trebuchet MS"/>
                <a:sym typeface="Trebuchet MS"/>
              </a:rPr>
              <a:t>Methodology:</a:t>
            </a:r>
            <a:endParaRPr sz="2000" b="1">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Data Collection and Preprocessing:</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Collect and preprocess large datasets of paired images and captions suitable for training the image caption generator.</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Perform data augmentation and cleaning to ensure the quality and diversity of the training data.</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Model Architecture Design:</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Design a deep learning model architecture that integrates CNNs for image feature extraction and RNNs or transformer models for text generation.</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Experiment with different architectures and hyperparameters to optimize the performance of the model.</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Model Training:</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Train the image caption generator model using the prepared dataset and the designed architecture.</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Utilize techniques such as transfer learning and fine-tuning to leverage pre-trained models for improved performance.</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Model Evaluation:</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Evaluate the performance of the trained model using standard evaluation metrics such as BLEU, METEOR, and CIDEr.</a:t>
            </a:r>
            <a:endParaRPr sz="180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800">
                <a:latin typeface="Trebuchet MS"/>
                <a:ea typeface="Trebuchet MS"/>
                <a:cs typeface="Trebuchet MS"/>
                <a:sym typeface="Trebuchet MS"/>
              </a:rPr>
              <a:t>Conduct qualitative analysis by visually inspecting the generated captions to assess their coherence and relevance.</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8" name="Google Shape;158;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9" name="Google Shape;159;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60" name="Google Shape;1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1" name="Google Shape;1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2" name="Google Shape;1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3" name="Google Shape;163;p7"/>
          <p:cNvSpPr txBox="1"/>
          <p:nvPr/>
        </p:nvSpPr>
        <p:spPr>
          <a:xfrm>
            <a:off x="260400" y="228800"/>
            <a:ext cx="7438200" cy="954300"/>
          </a:xfrm>
          <a:prstGeom prst="rect">
            <a:avLst/>
          </a:prstGeom>
          <a:noFill/>
          <a:ln>
            <a:noFill/>
          </a:ln>
        </p:spPr>
        <p:txBody>
          <a:bodyPr spcFirstLastPara="1" wrap="square" lIns="91425" tIns="91425" rIns="91425" bIns="91425" anchor="t" anchorCtr="0">
            <a:spAutoFit/>
          </a:bodyPr>
          <a:lstStyle/>
          <a:p>
            <a:pPr marL="153670" lvl="0" indent="0" algn="l" rtl="0">
              <a:spcBef>
                <a:spcPts val="0"/>
              </a:spcBef>
              <a:spcAft>
                <a:spcPts val="0"/>
              </a:spcAft>
              <a:buClr>
                <a:schemeClr val="dk1"/>
              </a:buClr>
              <a:buFont typeface="Arial"/>
              <a:buNone/>
            </a:pPr>
            <a:r>
              <a:rPr lang="en-US" sz="3200" b="1">
                <a:solidFill>
                  <a:schemeClr val="dk1"/>
                </a:solidFill>
                <a:latin typeface="Trebuchet MS"/>
                <a:ea typeface="Trebuchet MS"/>
                <a:cs typeface="Trebuchet MS"/>
                <a:sym typeface="Trebuchet MS"/>
              </a:rPr>
              <a:t>WHO ARE THE END USERS?</a:t>
            </a:r>
            <a:endParaRPr sz="3200" b="1">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800">
              <a:latin typeface="Calibri"/>
              <a:ea typeface="Calibri"/>
              <a:cs typeface="Calibri"/>
              <a:sym typeface="Calibri"/>
            </a:endParaRPr>
          </a:p>
        </p:txBody>
      </p:sp>
      <p:sp>
        <p:nvSpPr>
          <p:cNvPr id="164" name="Google Shape;164;p7"/>
          <p:cNvSpPr txBox="1"/>
          <p:nvPr/>
        </p:nvSpPr>
        <p:spPr>
          <a:xfrm>
            <a:off x="609175" y="962725"/>
            <a:ext cx="8059800" cy="600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rebuchet MS"/>
              <a:buAutoNum type="arabicParenR"/>
            </a:pPr>
            <a:r>
              <a:rPr lang="en-US" sz="1800" dirty="0">
                <a:latin typeface="Trebuchet MS"/>
                <a:ea typeface="Trebuchet MS"/>
                <a:cs typeface="Trebuchet MS"/>
                <a:sym typeface="Trebuchet MS"/>
              </a:rPr>
              <a:t>Social Media Users: Individuals who share and consume visual content on social media platforms such as Facebook, </a:t>
            </a:r>
            <a:r>
              <a:rPr lang="en-US" sz="1800" dirty="0" err="1">
                <a:latin typeface="Trebuchet MS"/>
                <a:ea typeface="Trebuchet MS"/>
                <a:cs typeface="Trebuchet MS"/>
                <a:sym typeface="Trebuchet MS"/>
              </a:rPr>
              <a:t>Instagram</a:t>
            </a:r>
            <a:r>
              <a:rPr lang="en-US" sz="1800" dirty="0">
                <a:latin typeface="Trebuchet MS"/>
                <a:ea typeface="Trebuchet MS"/>
                <a:cs typeface="Trebuchet MS"/>
                <a:sym typeface="Trebuchet MS"/>
              </a:rPr>
              <a:t>, and Twitter, benefit from image caption generation for improved accessibility and </a:t>
            </a:r>
            <a:r>
              <a:rPr lang="en-US" sz="1800" dirty="0" err="1">
                <a:latin typeface="Trebuchet MS"/>
                <a:ea typeface="Trebuchet MS"/>
                <a:cs typeface="Trebuchet MS"/>
                <a:sym typeface="Trebuchet MS"/>
              </a:rPr>
              <a:t>searchability</a:t>
            </a:r>
            <a:r>
              <a:rPr lang="en-US" sz="1800" dirty="0">
                <a:latin typeface="Trebuchet MS"/>
                <a:ea typeface="Trebuchet MS"/>
                <a:cs typeface="Trebuchet MS"/>
                <a:sym typeface="Trebuchet MS"/>
              </a:rPr>
              <a:t> of images.</a:t>
            </a:r>
            <a:endParaRPr sz="1800" dirty="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dirty="0">
                <a:latin typeface="Trebuchet MS"/>
                <a:ea typeface="Trebuchet MS"/>
                <a:cs typeface="Trebuchet MS"/>
                <a:sym typeface="Trebuchet MS"/>
              </a:rPr>
              <a:t>Content Creators: Bloggers, journalists, marketers, and other content creators can utilize image caption generators to efficiently add descriptions to their visual content, enhancing engagement and accessibility for their audience.</a:t>
            </a:r>
            <a:endParaRPr sz="1800" dirty="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dirty="0">
                <a:latin typeface="Trebuchet MS"/>
                <a:ea typeface="Trebuchet MS"/>
                <a:cs typeface="Trebuchet MS"/>
                <a:sym typeface="Trebuchet MS"/>
              </a:rPr>
              <a:t>Visually Impaired Individuals: People with visual impairments rely on image caption generation technology to access and understand visual content across the web, enabling greater inclusivity and participation in digital environments.</a:t>
            </a:r>
            <a:endParaRPr sz="1800" dirty="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dirty="0">
                <a:latin typeface="Trebuchet MS"/>
                <a:ea typeface="Trebuchet MS"/>
                <a:cs typeface="Trebuchet MS"/>
                <a:sym typeface="Trebuchet MS"/>
              </a:rPr>
              <a:t>E-commerce Platforms: Online shoppers and e-commerce businesses benefit from image caption generators to enhance product descriptions, leading to better customer engagement, conversion rates, and improved shopping experiences.</a:t>
            </a:r>
            <a:endParaRPr sz="1800" dirty="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dirty="0">
                <a:latin typeface="Trebuchet MS"/>
                <a:ea typeface="Trebuchet MS"/>
                <a:cs typeface="Trebuchet MS"/>
                <a:sym typeface="Trebuchet MS"/>
              </a:rPr>
              <a:t>Educators and Students: Teachers and students can leverage image caption generation tools for educational purposes, creating accessible materials and aiding comprehension of visual content in learning materials and presentations.</a:t>
            </a:r>
            <a:endParaRPr sz="1800" dirty="0">
              <a:latin typeface="Trebuchet MS"/>
              <a:ea typeface="Trebuchet MS"/>
              <a:cs typeface="Trebuchet MS"/>
              <a:sym typeface="Trebuchet MS"/>
            </a:endParaRPr>
          </a:p>
          <a:p>
            <a:pPr marL="0" lvl="0" indent="0" algn="l" rtl="0">
              <a:spcBef>
                <a:spcPts val="0"/>
              </a:spcBef>
              <a:spcAft>
                <a:spcPts val="0"/>
              </a:spcAft>
              <a:buNone/>
            </a:pPr>
            <a:endParaRPr sz="1800" dirty="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0" name="Google Shape;17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1" name="Google Shape;17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2" name="Google Shape;172;p8"/>
          <p:cNvSpPr txBox="1">
            <a:spLocks noGrp="1"/>
          </p:cNvSpPr>
          <p:nvPr>
            <p:ph type="title"/>
          </p:nvPr>
        </p:nvSpPr>
        <p:spPr>
          <a:xfrm>
            <a:off x="558165" y="385444"/>
            <a:ext cx="9764400" cy="14124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3650"/>
              <a:t>YOUR SOLUTION AND ITS VALUE PROPOSITION</a:t>
            </a:r>
            <a:endParaRPr sz="3650"/>
          </a:p>
        </p:txBody>
      </p:sp>
      <p:sp>
        <p:nvSpPr>
          <p:cNvPr id="173" name="Google Shape;173;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4" name="Google Shape;174;p8"/>
          <p:cNvSpPr txBox="1"/>
          <p:nvPr/>
        </p:nvSpPr>
        <p:spPr>
          <a:xfrm>
            <a:off x="834425" y="1896975"/>
            <a:ext cx="8263800" cy="517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Solution: Our solution is an advanced image caption generation system powered by state-of-the-art deep learning algorithms, combining computer vision and natural language processing techniques to automatically generate descriptive captions for images.</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Value Proposition:</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Accessibility: Our image caption generation system enhances accessibility by providing descriptive text for visual content, making it accessible to individuals with visual impairments and improving comprehension for all users.</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Efficiency: By automating the captioning process, our solution saves time and effort for content creators, social media users, and educators, enabling them to efficiently add captions to large volumes of images without manual intervention.</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AutoNum type="arabicParenR"/>
            </a:pPr>
            <a:r>
              <a:rPr lang="en-US" sz="1800">
                <a:latin typeface="Trebuchet MS"/>
                <a:ea typeface="Trebuchet MS"/>
                <a:cs typeface="Trebuchet MS"/>
                <a:sym typeface="Trebuchet MS"/>
              </a:rPr>
              <a:t>Enhanced User Experience: With descriptive captions, users can better understand and engage with visual content, leading to a more immersive and satisfying user experience across various digital platforms and applications.</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1" name="Google Shape;181;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2" name="Google Shape;18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3" name="Google Shape;18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4" name="Google Shape;184;p9"/>
          <p:cNvSpPr txBox="1"/>
          <p:nvPr/>
        </p:nvSpPr>
        <p:spPr>
          <a:xfrm>
            <a:off x="617311" y="1030121"/>
            <a:ext cx="9364800" cy="5275803"/>
          </a:xfrm>
          <a:prstGeom prst="rect">
            <a:avLst/>
          </a:prstGeom>
          <a:noFill/>
          <a:ln>
            <a:noFill/>
          </a:ln>
        </p:spPr>
        <p:txBody>
          <a:bodyPr spcFirstLastPara="1" wrap="square" lIns="0" tIns="12700" rIns="0" bIns="0" anchor="t" anchorCtr="0">
            <a:spAutoFit/>
          </a:bodyPr>
          <a:lstStyle/>
          <a:p>
            <a:r>
              <a:rPr lang="en-IN" sz="1800" b="1" dirty="0">
                <a:latin typeface="Trebuchet MS" pitchFamily="34" charset="0"/>
              </a:rPr>
              <a:t>Human-Like Understanding:</a:t>
            </a:r>
            <a:r>
              <a:rPr lang="en-IN" sz="1800" dirty="0">
                <a:latin typeface="Trebuchet MS" pitchFamily="34" charset="0"/>
              </a:rPr>
              <a:t> Our model doesn't just describe images; it understands them. It captures nuanced details and context, delivering captions that resonate with human-like insight</a:t>
            </a:r>
            <a:r>
              <a:rPr lang="en-IN" sz="1800" dirty="0" smtClean="0">
                <a:latin typeface="Trebuchet MS" pitchFamily="34" charset="0"/>
              </a:rPr>
              <a:t>.</a:t>
            </a:r>
          </a:p>
          <a:p>
            <a:endParaRPr lang="en-IN" sz="1800" b="1" dirty="0">
              <a:latin typeface="Trebuchet MS" pitchFamily="34" charset="0"/>
            </a:endParaRPr>
          </a:p>
          <a:p>
            <a:r>
              <a:rPr lang="en-IN" sz="1800" b="1" dirty="0" smtClean="0">
                <a:latin typeface="Trebuchet MS" pitchFamily="34" charset="0"/>
              </a:rPr>
              <a:t>Natural </a:t>
            </a:r>
            <a:r>
              <a:rPr lang="en-IN" sz="1800" b="1" dirty="0">
                <a:latin typeface="Trebuchet MS" pitchFamily="34" charset="0"/>
              </a:rPr>
              <a:t>Integration:</a:t>
            </a:r>
            <a:r>
              <a:rPr lang="en-IN" sz="1800" dirty="0">
                <a:latin typeface="Trebuchet MS" pitchFamily="34" charset="0"/>
              </a:rPr>
              <a:t> Seamlessly integrated into existing platforms, our solution augments user experiences without disruption. Whether it's social media, e-commerce, or education, users enjoy enhanced accessibility and engagement effortlessly.</a:t>
            </a:r>
          </a:p>
          <a:p>
            <a:endParaRPr lang="en-IN" sz="1800" b="1" dirty="0" smtClean="0">
              <a:latin typeface="Trebuchet MS" pitchFamily="34" charset="0"/>
            </a:endParaRPr>
          </a:p>
          <a:p>
            <a:r>
              <a:rPr lang="en-IN" sz="1800" b="1" dirty="0" smtClean="0">
                <a:latin typeface="Trebuchet MS" pitchFamily="34" charset="0"/>
              </a:rPr>
              <a:t>Inclusive </a:t>
            </a:r>
            <a:r>
              <a:rPr lang="en-IN" sz="1800" b="1" dirty="0">
                <a:latin typeface="Trebuchet MS" pitchFamily="34" charset="0"/>
              </a:rPr>
              <a:t>Accessibility:</a:t>
            </a:r>
            <a:r>
              <a:rPr lang="en-IN" sz="1800" dirty="0">
                <a:latin typeface="Trebuchet MS" pitchFamily="34" charset="0"/>
              </a:rPr>
              <a:t> We're breaking barriers by making visual content universally accessible. From visually impaired individuals gaining newfound independence to content creators reaching wider audiences, our solution fosters inclusivity at its core.</a:t>
            </a:r>
          </a:p>
          <a:p>
            <a:endParaRPr lang="en-IN" sz="1800" b="1" dirty="0" smtClean="0">
              <a:latin typeface="Trebuchet MS" pitchFamily="34" charset="0"/>
            </a:endParaRPr>
          </a:p>
          <a:p>
            <a:r>
              <a:rPr lang="en-IN" sz="1800" b="1" dirty="0" smtClean="0">
                <a:latin typeface="Trebuchet MS" pitchFamily="34" charset="0"/>
              </a:rPr>
              <a:t>Continuous </a:t>
            </a:r>
            <a:r>
              <a:rPr lang="en-IN" sz="1800" b="1" dirty="0">
                <a:latin typeface="Trebuchet MS" pitchFamily="34" charset="0"/>
              </a:rPr>
              <a:t>Evolution:</a:t>
            </a:r>
            <a:r>
              <a:rPr lang="en-IN" sz="1800" dirty="0">
                <a:latin typeface="Trebuchet MS" pitchFamily="34" charset="0"/>
              </a:rPr>
              <a:t> Our commitment to excellence doesn't end with deployment. Through continuous refinement and innovation, our solution evolves alongside user needs, ensuring it remains at the forefront of image captioning technology.</a:t>
            </a:r>
          </a:p>
          <a:p>
            <a:endParaRPr lang="en-IN" sz="1800" b="1" dirty="0" smtClean="0">
              <a:latin typeface="Trebuchet MS" pitchFamily="34" charset="0"/>
            </a:endParaRPr>
          </a:p>
          <a:p>
            <a:r>
              <a:rPr lang="en-IN" sz="1800" b="1" dirty="0" smtClean="0">
                <a:latin typeface="Trebuchet MS" pitchFamily="34" charset="0"/>
              </a:rPr>
              <a:t>Transformative </a:t>
            </a:r>
            <a:r>
              <a:rPr lang="en-IN" sz="1800" b="1" dirty="0">
                <a:latin typeface="Trebuchet MS" pitchFamily="34" charset="0"/>
              </a:rPr>
              <a:t>Impact:</a:t>
            </a:r>
            <a:r>
              <a:rPr lang="en-IN" sz="1800" dirty="0">
                <a:latin typeface="Trebuchet MS" pitchFamily="34" charset="0"/>
              </a:rPr>
              <a:t> Beyond convenience, our solution heralds a new era of digital communication. It enriches interactions, fosters understanding, and empowers individuals to connect with the world in unprecedented ways.</a:t>
            </a:r>
          </a:p>
        </p:txBody>
      </p:sp>
      <p:sp>
        <p:nvSpPr>
          <p:cNvPr id="185" name="Google Shape;185;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6" name="Google Shape;186;p9"/>
          <p:cNvSpPr txBox="1">
            <a:spLocks noGrp="1"/>
          </p:cNvSpPr>
          <p:nvPr>
            <p:ph type="ctrTitle"/>
          </p:nvPr>
        </p:nvSpPr>
        <p:spPr>
          <a:xfrm>
            <a:off x="739774" y="291147"/>
            <a:ext cx="9253311"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dirty="0" smtClean="0"/>
              <a:t>THE WOW IN YOUR SOLUTION</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1191</Words>
  <Application>Microsoft Office PowerPoint</Application>
  <PresentationFormat>Custom</PresentationFormat>
  <Paragraphs>100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IMAGE CAPTION GENERATOR USING GENERATIVE AI</vt:lpstr>
      <vt:lpstr>AGENDA</vt:lpstr>
      <vt:lpstr>PROBLEM STATEMENT</vt:lpstr>
      <vt:lpstr>PROJECT OVERVIEW</vt:lpstr>
      <vt:lpstr>PowerPoint Presentation</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2021PITAI249</dc:creator>
  <cp:lastModifiedBy>2021PITAI249</cp:lastModifiedBy>
  <cp:revision>3</cp:revision>
  <dcterms:created xsi:type="dcterms:W3CDTF">2024-03-30T09:19:09Z</dcterms:created>
  <dcterms:modified xsi:type="dcterms:W3CDTF">2024-04-01T05:36:54Z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