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63" r:id="rId9"/>
    <p:sldId id="268" r:id="rId10"/>
    <p:sldId id="260" r:id="rId11"/>
    <p:sldId id="270" r:id="rId12"/>
    <p:sldId id="269" r:id="rId13"/>
    <p:sldId id="25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33B"/>
    <a:srgbClr val="2B2B2B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KPMG%20data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dataset.xlsx]Sheet17!PivotTable2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Age Distribution of Old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Sheet17!$A$4:$A$12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Sheet17!$B$4:$B$12</c:f>
              <c:numCache>
                <c:formatCode>General</c:formatCode>
                <c:ptCount val="8"/>
                <c:pt idx="0">
                  <c:v>539</c:v>
                </c:pt>
                <c:pt idx="1">
                  <c:v>701</c:v>
                </c:pt>
                <c:pt idx="2">
                  <c:v>1254</c:v>
                </c:pt>
                <c:pt idx="3">
                  <c:v>748</c:v>
                </c:pt>
                <c:pt idx="4">
                  <c:v>653</c:v>
                </c:pt>
                <c:pt idx="5">
                  <c:v>13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7-4528-9AE6-FCB516B330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31310207"/>
        <c:axId val="1831311455"/>
      </c:barChart>
      <c:catAx>
        <c:axId val="183131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311455"/>
        <c:crosses val="autoZero"/>
        <c:auto val="1"/>
        <c:lblAlgn val="ctr"/>
        <c:lblOffset val="100"/>
        <c:noMultiLvlLbl val="0"/>
      </c:catAx>
      <c:valAx>
        <c:axId val="183131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31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dataset.xlsx]Sheet3!PivotTable1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New</a:t>
            </a:r>
            <a:r>
              <a:rPr lang="en-IN" baseline="0" dirty="0"/>
              <a:t> Customers Owning Cars in each State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235</c:v>
                </c:pt>
                <c:pt idx="1">
                  <c:v>93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B-41D6-AF02-BF0D37C54922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203</c:v>
                </c:pt>
                <c:pt idx="1">
                  <c:v>112</c:v>
                </c:pt>
                <c:pt idx="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8B-41D6-AF02-BF0D37C549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5539904"/>
        <c:axId val="1765540320"/>
      </c:barChart>
      <c:catAx>
        <c:axId val="176553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540320"/>
        <c:crosses val="autoZero"/>
        <c:auto val="1"/>
        <c:lblAlgn val="ctr"/>
        <c:lblOffset val="100"/>
        <c:noMultiLvlLbl val="0"/>
      </c:catAx>
      <c:valAx>
        <c:axId val="176554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53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Recency against Monetary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Sheet5!$W$2:$W$3493</c:f>
              <c:numCache>
                <c:formatCode>General</c:formatCode>
                <c:ptCount val="3492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xVal>
          <c:yVal>
            <c:numRef>
              <c:f>Sheet5!$X$2:$X$3493</c:f>
              <c:numCache>
                <c:formatCode>General</c:formatCode>
                <c:ptCount val="3492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  <c:pt idx="3491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7-4684-9A73-9E235C7F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168991"/>
        <c:axId val="552175231"/>
      </c:scatterChart>
      <c:valAx>
        <c:axId val="552168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75231"/>
        <c:crosses val="autoZero"/>
        <c:crossBetween val="midCat"/>
      </c:valAx>
      <c:valAx>
        <c:axId val="55217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Monetary Value (AU$)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68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Frequency against Monetary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Sheet5!$X$1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Sheet5!$V$2:$V$3496</c:f>
              <c:numCache>
                <c:formatCode>General</c:formatCode>
                <c:ptCount val="3495"/>
                <c:pt idx="0">
                  <c:v>11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7</c:v>
                </c:pt>
                <c:pt idx="24">
                  <c:v>12</c:v>
                </c:pt>
                <c:pt idx="25">
                  <c:v>2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5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4</c:v>
                </c:pt>
                <c:pt idx="49">
                  <c:v>7</c:v>
                </c:pt>
                <c:pt idx="50">
                  <c:v>8</c:v>
                </c:pt>
                <c:pt idx="51">
                  <c:v>6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6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4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5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3</c:v>
                </c:pt>
                <c:pt idx="96">
                  <c:v>8</c:v>
                </c:pt>
                <c:pt idx="97">
                  <c:v>4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4</c:v>
                </c:pt>
                <c:pt idx="103">
                  <c:v>7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4</c:v>
                </c:pt>
                <c:pt idx="149">
                  <c:v>4</c:v>
                </c:pt>
                <c:pt idx="150">
                  <c:v>7</c:v>
                </c:pt>
                <c:pt idx="151">
                  <c:v>2</c:v>
                </c:pt>
                <c:pt idx="152">
                  <c:v>7</c:v>
                </c:pt>
                <c:pt idx="153">
                  <c:v>5</c:v>
                </c:pt>
                <c:pt idx="154">
                  <c:v>3</c:v>
                </c:pt>
                <c:pt idx="155">
                  <c:v>5</c:v>
                </c:pt>
                <c:pt idx="156">
                  <c:v>3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8</c:v>
                </c:pt>
                <c:pt idx="165">
                  <c:v>7</c:v>
                </c:pt>
                <c:pt idx="166">
                  <c:v>9</c:v>
                </c:pt>
                <c:pt idx="167">
                  <c:v>8</c:v>
                </c:pt>
                <c:pt idx="168">
                  <c:v>3</c:v>
                </c:pt>
                <c:pt idx="169">
                  <c:v>3</c:v>
                </c:pt>
                <c:pt idx="170">
                  <c:v>8</c:v>
                </c:pt>
                <c:pt idx="171">
                  <c:v>7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4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5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2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10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4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6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9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5</c:v>
                </c:pt>
                <c:pt idx="243">
                  <c:v>3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6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11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6</c:v>
                </c:pt>
                <c:pt idx="275">
                  <c:v>6</c:v>
                </c:pt>
                <c:pt idx="276">
                  <c:v>3</c:v>
                </c:pt>
                <c:pt idx="277">
                  <c:v>1</c:v>
                </c:pt>
                <c:pt idx="278">
                  <c:v>6</c:v>
                </c:pt>
                <c:pt idx="279">
                  <c:v>10</c:v>
                </c:pt>
                <c:pt idx="280">
                  <c:v>4</c:v>
                </c:pt>
                <c:pt idx="281">
                  <c:v>2</c:v>
                </c:pt>
                <c:pt idx="282">
                  <c:v>5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9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9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1</c:v>
                </c:pt>
                <c:pt idx="302">
                  <c:v>3</c:v>
                </c:pt>
                <c:pt idx="303">
                  <c:v>9</c:v>
                </c:pt>
                <c:pt idx="304">
                  <c:v>6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5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4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11</c:v>
                </c:pt>
                <c:pt idx="322">
                  <c:v>6</c:v>
                </c:pt>
                <c:pt idx="323">
                  <c:v>5</c:v>
                </c:pt>
                <c:pt idx="324">
                  <c:v>6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2</c:v>
                </c:pt>
                <c:pt idx="332">
                  <c:v>6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3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4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5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11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6</c:v>
                </c:pt>
                <c:pt idx="395">
                  <c:v>6</c:v>
                </c:pt>
                <c:pt idx="396">
                  <c:v>5</c:v>
                </c:pt>
                <c:pt idx="397">
                  <c:v>6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5</c:v>
                </c:pt>
                <c:pt idx="403">
                  <c:v>8</c:v>
                </c:pt>
                <c:pt idx="404">
                  <c:v>6</c:v>
                </c:pt>
                <c:pt idx="405">
                  <c:v>5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8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1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5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6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5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3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3</c:v>
                </c:pt>
                <c:pt idx="501">
                  <c:v>4</c:v>
                </c:pt>
                <c:pt idx="502">
                  <c:v>3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7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8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5</c:v>
                </c:pt>
                <c:pt idx="531">
                  <c:v>5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3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6</c:v>
                </c:pt>
                <c:pt idx="585">
                  <c:v>3</c:v>
                </c:pt>
                <c:pt idx="586">
                  <c:v>6</c:v>
                </c:pt>
                <c:pt idx="587">
                  <c:v>5</c:v>
                </c:pt>
                <c:pt idx="588">
                  <c:v>3</c:v>
                </c:pt>
                <c:pt idx="589">
                  <c:v>11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4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7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3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4</c:v>
                </c:pt>
                <c:pt idx="664">
                  <c:v>7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3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5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6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4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6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9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8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9</c:v>
                </c:pt>
                <c:pt idx="729">
                  <c:v>7</c:v>
                </c:pt>
                <c:pt idx="730">
                  <c:v>4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5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8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3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3</c:v>
                </c:pt>
                <c:pt idx="778">
                  <c:v>4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5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3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9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6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11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3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4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5</c:v>
                </c:pt>
                <c:pt idx="866">
                  <c:v>6</c:v>
                </c:pt>
                <c:pt idx="867">
                  <c:v>7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6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3</c:v>
                </c:pt>
                <c:pt idx="911">
                  <c:v>5</c:v>
                </c:pt>
                <c:pt idx="912">
                  <c:v>5</c:v>
                </c:pt>
                <c:pt idx="913">
                  <c:v>4</c:v>
                </c:pt>
                <c:pt idx="914">
                  <c:v>8</c:v>
                </c:pt>
                <c:pt idx="915">
                  <c:v>5</c:v>
                </c:pt>
                <c:pt idx="916">
                  <c:v>9</c:v>
                </c:pt>
                <c:pt idx="917">
                  <c:v>6</c:v>
                </c:pt>
                <c:pt idx="918">
                  <c:v>7</c:v>
                </c:pt>
                <c:pt idx="919">
                  <c:v>1</c:v>
                </c:pt>
                <c:pt idx="920">
                  <c:v>7</c:v>
                </c:pt>
                <c:pt idx="921">
                  <c:v>8</c:v>
                </c:pt>
                <c:pt idx="922">
                  <c:v>9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2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7</c:v>
                </c:pt>
                <c:pt idx="932">
                  <c:v>7</c:v>
                </c:pt>
                <c:pt idx="933">
                  <c:v>11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2</c:v>
                </c:pt>
                <c:pt idx="940">
                  <c:v>6</c:v>
                </c:pt>
                <c:pt idx="941">
                  <c:v>7</c:v>
                </c:pt>
                <c:pt idx="942">
                  <c:v>7</c:v>
                </c:pt>
                <c:pt idx="943">
                  <c:v>8</c:v>
                </c:pt>
                <c:pt idx="944">
                  <c:v>5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3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6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8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4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4</c:v>
                </c:pt>
                <c:pt idx="987">
                  <c:v>7</c:v>
                </c:pt>
                <c:pt idx="988">
                  <c:v>6</c:v>
                </c:pt>
                <c:pt idx="989">
                  <c:v>1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5</c:v>
                </c:pt>
                <c:pt idx="994">
                  <c:v>7</c:v>
                </c:pt>
                <c:pt idx="995">
                  <c:v>2</c:v>
                </c:pt>
                <c:pt idx="996">
                  <c:v>9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6</c:v>
                </c:pt>
                <c:pt idx="1005">
                  <c:v>4</c:v>
                </c:pt>
                <c:pt idx="1006">
                  <c:v>4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8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8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7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3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6</c:v>
                </c:pt>
                <c:pt idx="1073">
                  <c:v>12</c:v>
                </c:pt>
                <c:pt idx="1074">
                  <c:v>6</c:v>
                </c:pt>
                <c:pt idx="1075">
                  <c:v>5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10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3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5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6</c:v>
                </c:pt>
                <c:pt idx="1117">
                  <c:v>5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7</c:v>
                </c:pt>
                <c:pt idx="1129">
                  <c:v>8</c:v>
                </c:pt>
                <c:pt idx="1130">
                  <c:v>5</c:v>
                </c:pt>
                <c:pt idx="1131">
                  <c:v>7</c:v>
                </c:pt>
                <c:pt idx="1132">
                  <c:v>3</c:v>
                </c:pt>
                <c:pt idx="1133">
                  <c:v>5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11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5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6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3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8</c:v>
                </c:pt>
                <c:pt idx="1198">
                  <c:v>3</c:v>
                </c:pt>
                <c:pt idx="1199">
                  <c:v>2</c:v>
                </c:pt>
                <c:pt idx="1200">
                  <c:v>1</c:v>
                </c:pt>
                <c:pt idx="1201">
                  <c:v>1</c:v>
                </c:pt>
                <c:pt idx="1202">
                  <c:v>7</c:v>
                </c:pt>
                <c:pt idx="1203">
                  <c:v>2</c:v>
                </c:pt>
                <c:pt idx="1204">
                  <c:v>6</c:v>
                </c:pt>
                <c:pt idx="1205">
                  <c:v>5</c:v>
                </c:pt>
                <c:pt idx="1206">
                  <c:v>2</c:v>
                </c:pt>
                <c:pt idx="1207">
                  <c:v>8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7</c:v>
                </c:pt>
                <c:pt idx="1221">
                  <c:v>7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7</c:v>
                </c:pt>
                <c:pt idx="1232">
                  <c:v>3</c:v>
                </c:pt>
                <c:pt idx="1233">
                  <c:v>5</c:v>
                </c:pt>
                <c:pt idx="1234">
                  <c:v>10</c:v>
                </c:pt>
                <c:pt idx="1235">
                  <c:v>4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2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9</c:v>
                </c:pt>
                <c:pt idx="1270">
                  <c:v>3</c:v>
                </c:pt>
                <c:pt idx="1271">
                  <c:v>9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7</c:v>
                </c:pt>
                <c:pt idx="1283">
                  <c:v>7</c:v>
                </c:pt>
                <c:pt idx="1284">
                  <c:v>7</c:v>
                </c:pt>
                <c:pt idx="1285">
                  <c:v>4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6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5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3</c:v>
                </c:pt>
                <c:pt idx="1309">
                  <c:v>4</c:v>
                </c:pt>
                <c:pt idx="1310">
                  <c:v>7</c:v>
                </c:pt>
                <c:pt idx="1311">
                  <c:v>5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3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7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4</c:v>
                </c:pt>
                <c:pt idx="1340">
                  <c:v>3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8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9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6</c:v>
                </c:pt>
                <c:pt idx="1359">
                  <c:v>2</c:v>
                </c:pt>
                <c:pt idx="1360">
                  <c:v>7</c:v>
                </c:pt>
                <c:pt idx="1361">
                  <c:v>4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3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8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4</c:v>
                </c:pt>
                <c:pt idx="1391">
                  <c:v>2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4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4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7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5</c:v>
                </c:pt>
                <c:pt idx="1424">
                  <c:v>10</c:v>
                </c:pt>
                <c:pt idx="1425">
                  <c:v>6</c:v>
                </c:pt>
                <c:pt idx="1426">
                  <c:v>5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10</c:v>
                </c:pt>
                <c:pt idx="1435">
                  <c:v>3</c:v>
                </c:pt>
                <c:pt idx="1436">
                  <c:v>6</c:v>
                </c:pt>
                <c:pt idx="1437">
                  <c:v>2</c:v>
                </c:pt>
                <c:pt idx="1438">
                  <c:v>2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6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4</c:v>
                </c:pt>
                <c:pt idx="1453">
                  <c:v>6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  <c:pt idx="1460">
                  <c:v>6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6</c:v>
                </c:pt>
                <c:pt idx="1465">
                  <c:v>6</c:v>
                </c:pt>
                <c:pt idx="1466">
                  <c:v>7</c:v>
                </c:pt>
                <c:pt idx="1467">
                  <c:v>4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7</c:v>
                </c:pt>
                <c:pt idx="1472">
                  <c:v>2</c:v>
                </c:pt>
                <c:pt idx="1473">
                  <c:v>9</c:v>
                </c:pt>
                <c:pt idx="1474">
                  <c:v>7</c:v>
                </c:pt>
                <c:pt idx="1475">
                  <c:v>5</c:v>
                </c:pt>
                <c:pt idx="1476">
                  <c:v>9</c:v>
                </c:pt>
                <c:pt idx="1477">
                  <c:v>8</c:v>
                </c:pt>
                <c:pt idx="1478">
                  <c:v>12</c:v>
                </c:pt>
                <c:pt idx="1479">
                  <c:v>8</c:v>
                </c:pt>
                <c:pt idx="1480">
                  <c:v>4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1</c:v>
                </c:pt>
                <c:pt idx="1485">
                  <c:v>4</c:v>
                </c:pt>
                <c:pt idx="1486">
                  <c:v>4</c:v>
                </c:pt>
                <c:pt idx="1487">
                  <c:v>3</c:v>
                </c:pt>
                <c:pt idx="1488">
                  <c:v>7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8</c:v>
                </c:pt>
                <c:pt idx="1500">
                  <c:v>5</c:v>
                </c:pt>
                <c:pt idx="1501">
                  <c:v>4</c:v>
                </c:pt>
                <c:pt idx="1502">
                  <c:v>10</c:v>
                </c:pt>
                <c:pt idx="1503">
                  <c:v>3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3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4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5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5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5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6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6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4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11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3</c:v>
                </c:pt>
                <c:pt idx="1593">
                  <c:v>11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4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6</c:v>
                </c:pt>
                <c:pt idx="1611">
                  <c:v>5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4</c:v>
                </c:pt>
                <c:pt idx="1628">
                  <c:v>1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7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4</c:v>
                </c:pt>
                <c:pt idx="1650">
                  <c:v>4</c:v>
                </c:pt>
                <c:pt idx="1651">
                  <c:v>3</c:v>
                </c:pt>
                <c:pt idx="1652">
                  <c:v>6</c:v>
                </c:pt>
                <c:pt idx="1653">
                  <c:v>5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7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11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4</c:v>
                </c:pt>
                <c:pt idx="1689">
                  <c:v>6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7</c:v>
                </c:pt>
                <c:pt idx="1696">
                  <c:v>6</c:v>
                </c:pt>
                <c:pt idx="1697">
                  <c:v>5</c:v>
                </c:pt>
                <c:pt idx="1698">
                  <c:v>6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8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8</c:v>
                </c:pt>
                <c:pt idx="1719">
                  <c:v>5</c:v>
                </c:pt>
                <c:pt idx="1720">
                  <c:v>4</c:v>
                </c:pt>
                <c:pt idx="1721">
                  <c:v>7</c:v>
                </c:pt>
                <c:pt idx="1722">
                  <c:v>6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4</c:v>
                </c:pt>
                <c:pt idx="1732">
                  <c:v>6</c:v>
                </c:pt>
                <c:pt idx="1733">
                  <c:v>3</c:v>
                </c:pt>
                <c:pt idx="1734">
                  <c:v>4</c:v>
                </c:pt>
                <c:pt idx="1735">
                  <c:v>4</c:v>
                </c:pt>
                <c:pt idx="1736">
                  <c:v>8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6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1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10</c:v>
                </c:pt>
                <c:pt idx="1770">
                  <c:v>4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4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3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9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7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3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4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5</c:v>
                </c:pt>
                <c:pt idx="1860">
                  <c:v>10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5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10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5</c:v>
                </c:pt>
                <c:pt idx="1889">
                  <c:v>7</c:v>
                </c:pt>
                <c:pt idx="1890">
                  <c:v>4</c:v>
                </c:pt>
                <c:pt idx="1891">
                  <c:v>5</c:v>
                </c:pt>
                <c:pt idx="1892">
                  <c:v>3</c:v>
                </c:pt>
                <c:pt idx="1893">
                  <c:v>7</c:v>
                </c:pt>
                <c:pt idx="1894">
                  <c:v>6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5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1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8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6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5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8</c:v>
                </c:pt>
                <c:pt idx="1951">
                  <c:v>3</c:v>
                </c:pt>
                <c:pt idx="1952">
                  <c:v>4</c:v>
                </c:pt>
                <c:pt idx="1953">
                  <c:v>10</c:v>
                </c:pt>
                <c:pt idx="1954">
                  <c:v>4</c:v>
                </c:pt>
                <c:pt idx="1955">
                  <c:v>8</c:v>
                </c:pt>
                <c:pt idx="1956">
                  <c:v>3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5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8</c:v>
                </c:pt>
                <c:pt idx="1987">
                  <c:v>10</c:v>
                </c:pt>
                <c:pt idx="1988">
                  <c:v>10</c:v>
                </c:pt>
                <c:pt idx="1989">
                  <c:v>8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3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9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5</c:v>
                </c:pt>
                <c:pt idx="2014">
                  <c:v>7</c:v>
                </c:pt>
                <c:pt idx="2015">
                  <c:v>8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6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1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8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2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9</c:v>
                </c:pt>
                <c:pt idx="2117">
                  <c:v>3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5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1</c:v>
                </c:pt>
                <c:pt idx="2131">
                  <c:v>4</c:v>
                </c:pt>
                <c:pt idx="2132">
                  <c:v>4</c:v>
                </c:pt>
                <c:pt idx="2133">
                  <c:v>7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4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6</c:v>
                </c:pt>
                <c:pt idx="2147">
                  <c:v>9</c:v>
                </c:pt>
                <c:pt idx="2148">
                  <c:v>7</c:v>
                </c:pt>
                <c:pt idx="2149">
                  <c:v>6</c:v>
                </c:pt>
                <c:pt idx="2150">
                  <c:v>11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4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5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5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4</c:v>
                </c:pt>
                <c:pt idx="2188">
                  <c:v>4</c:v>
                </c:pt>
                <c:pt idx="2189">
                  <c:v>8</c:v>
                </c:pt>
                <c:pt idx="2190">
                  <c:v>5</c:v>
                </c:pt>
                <c:pt idx="2191">
                  <c:v>5</c:v>
                </c:pt>
                <c:pt idx="2192">
                  <c:v>3</c:v>
                </c:pt>
                <c:pt idx="2193">
                  <c:v>3</c:v>
                </c:pt>
                <c:pt idx="2194">
                  <c:v>4</c:v>
                </c:pt>
                <c:pt idx="2195">
                  <c:v>2</c:v>
                </c:pt>
                <c:pt idx="2196">
                  <c:v>7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3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7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7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6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4</c:v>
                </c:pt>
                <c:pt idx="2248">
                  <c:v>6</c:v>
                </c:pt>
                <c:pt idx="2249">
                  <c:v>5</c:v>
                </c:pt>
                <c:pt idx="2250">
                  <c:v>2</c:v>
                </c:pt>
                <c:pt idx="2251">
                  <c:v>3</c:v>
                </c:pt>
                <c:pt idx="2252">
                  <c:v>5</c:v>
                </c:pt>
                <c:pt idx="2253">
                  <c:v>6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8</c:v>
                </c:pt>
                <c:pt idx="2275">
                  <c:v>5</c:v>
                </c:pt>
                <c:pt idx="2276">
                  <c:v>6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4</c:v>
                </c:pt>
                <c:pt idx="2285">
                  <c:v>5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6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6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4</c:v>
                </c:pt>
                <c:pt idx="2320">
                  <c:v>5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8</c:v>
                </c:pt>
                <c:pt idx="2335">
                  <c:v>9</c:v>
                </c:pt>
                <c:pt idx="2336">
                  <c:v>7</c:v>
                </c:pt>
                <c:pt idx="2337">
                  <c:v>2</c:v>
                </c:pt>
                <c:pt idx="2338">
                  <c:v>3</c:v>
                </c:pt>
                <c:pt idx="2339">
                  <c:v>6</c:v>
                </c:pt>
                <c:pt idx="2340">
                  <c:v>4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4</c:v>
                </c:pt>
                <c:pt idx="2346">
                  <c:v>7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6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3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6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6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4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5</c:v>
                </c:pt>
                <c:pt idx="2400">
                  <c:v>5</c:v>
                </c:pt>
                <c:pt idx="2401">
                  <c:v>4</c:v>
                </c:pt>
                <c:pt idx="2402">
                  <c:v>5</c:v>
                </c:pt>
                <c:pt idx="2403">
                  <c:v>3</c:v>
                </c:pt>
                <c:pt idx="2404">
                  <c:v>7</c:v>
                </c:pt>
                <c:pt idx="2405">
                  <c:v>6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3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6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8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5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5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10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9</c:v>
                </c:pt>
                <c:pt idx="2461">
                  <c:v>5</c:v>
                </c:pt>
                <c:pt idx="2462">
                  <c:v>5</c:v>
                </c:pt>
                <c:pt idx="2463">
                  <c:v>9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7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6</c:v>
                </c:pt>
                <c:pt idx="2474">
                  <c:v>6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5</c:v>
                </c:pt>
                <c:pt idx="2480">
                  <c:v>5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4</c:v>
                </c:pt>
                <c:pt idx="2486">
                  <c:v>5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7</c:v>
                </c:pt>
                <c:pt idx="2518">
                  <c:v>9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6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4</c:v>
                </c:pt>
                <c:pt idx="2549">
                  <c:v>5</c:v>
                </c:pt>
                <c:pt idx="2550">
                  <c:v>5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6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9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5</c:v>
                </c:pt>
                <c:pt idx="2594">
                  <c:v>6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7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4</c:v>
                </c:pt>
                <c:pt idx="2619">
                  <c:v>4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8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9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8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8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8</c:v>
                </c:pt>
                <c:pt idx="2697">
                  <c:v>7</c:v>
                </c:pt>
                <c:pt idx="2698">
                  <c:v>3</c:v>
                </c:pt>
                <c:pt idx="2699">
                  <c:v>8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2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9</c:v>
                </c:pt>
                <c:pt idx="2712">
                  <c:v>7</c:v>
                </c:pt>
                <c:pt idx="2713">
                  <c:v>3</c:v>
                </c:pt>
                <c:pt idx="2714">
                  <c:v>4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9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9</c:v>
                </c:pt>
                <c:pt idx="2727">
                  <c:v>9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8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11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5</c:v>
                </c:pt>
                <c:pt idx="2754">
                  <c:v>4</c:v>
                </c:pt>
                <c:pt idx="2755">
                  <c:v>9</c:v>
                </c:pt>
                <c:pt idx="2756">
                  <c:v>9</c:v>
                </c:pt>
                <c:pt idx="2757">
                  <c:v>9</c:v>
                </c:pt>
                <c:pt idx="2758">
                  <c:v>3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3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6</c:v>
                </c:pt>
                <c:pt idx="2786">
                  <c:v>3</c:v>
                </c:pt>
                <c:pt idx="2787">
                  <c:v>7</c:v>
                </c:pt>
                <c:pt idx="2788">
                  <c:v>7</c:v>
                </c:pt>
                <c:pt idx="2789">
                  <c:v>2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4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8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8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9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6</c:v>
                </c:pt>
                <c:pt idx="2839">
                  <c:v>8</c:v>
                </c:pt>
                <c:pt idx="2840">
                  <c:v>3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3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4</c:v>
                </c:pt>
                <c:pt idx="2853">
                  <c:v>8</c:v>
                </c:pt>
                <c:pt idx="2854">
                  <c:v>9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7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6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6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5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5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6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4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6</c:v>
                </c:pt>
                <c:pt idx="2975">
                  <c:v>7</c:v>
                </c:pt>
                <c:pt idx="2976">
                  <c:v>5</c:v>
                </c:pt>
                <c:pt idx="2977">
                  <c:v>4</c:v>
                </c:pt>
                <c:pt idx="2978">
                  <c:v>10</c:v>
                </c:pt>
                <c:pt idx="2979">
                  <c:v>8</c:v>
                </c:pt>
                <c:pt idx="2980">
                  <c:v>4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6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5</c:v>
                </c:pt>
                <c:pt idx="3010">
                  <c:v>4</c:v>
                </c:pt>
                <c:pt idx="3011">
                  <c:v>5</c:v>
                </c:pt>
                <c:pt idx="3012">
                  <c:v>3</c:v>
                </c:pt>
                <c:pt idx="3013">
                  <c:v>11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1</c:v>
                </c:pt>
                <c:pt idx="3018">
                  <c:v>2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1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5</c:v>
                </c:pt>
                <c:pt idx="3039">
                  <c:v>4</c:v>
                </c:pt>
                <c:pt idx="3040">
                  <c:v>5</c:v>
                </c:pt>
                <c:pt idx="3041">
                  <c:v>12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4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4</c:v>
                </c:pt>
                <c:pt idx="3079">
                  <c:v>9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3</c:v>
                </c:pt>
                <c:pt idx="3095">
                  <c:v>4</c:v>
                </c:pt>
                <c:pt idx="3096">
                  <c:v>8</c:v>
                </c:pt>
                <c:pt idx="3097">
                  <c:v>5</c:v>
                </c:pt>
                <c:pt idx="3098">
                  <c:v>6</c:v>
                </c:pt>
                <c:pt idx="3099">
                  <c:v>4</c:v>
                </c:pt>
                <c:pt idx="3100">
                  <c:v>3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4</c:v>
                </c:pt>
                <c:pt idx="3105">
                  <c:v>8</c:v>
                </c:pt>
                <c:pt idx="3106">
                  <c:v>8</c:v>
                </c:pt>
                <c:pt idx="3107">
                  <c:v>4</c:v>
                </c:pt>
                <c:pt idx="3108">
                  <c:v>5</c:v>
                </c:pt>
                <c:pt idx="3109">
                  <c:v>5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6</c:v>
                </c:pt>
                <c:pt idx="3131">
                  <c:v>4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6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7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4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3</c:v>
                </c:pt>
                <c:pt idx="3161">
                  <c:v>4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6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8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7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9</c:v>
                </c:pt>
                <c:pt idx="3215">
                  <c:v>2</c:v>
                </c:pt>
                <c:pt idx="3216">
                  <c:v>7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6</c:v>
                </c:pt>
                <c:pt idx="3233">
                  <c:v>7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7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6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6</c:v>
                </c:pt>
                <c:pt idx="3253">
                  <c:v>10</c:v>
                </c:pt>
                <c:pt idx="3254">
                  <c:v>5</c:v>
                </c:pt>
                <c:pt idx="3255">
                  <c:v>8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4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6</c:v>
                </c:pt>
                <c:pt idx="3292">
                  <c:v>5</c:v>
                </c:pt>
                <c:pt idx="3293">
                  <c:v>4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7</c:v>
                </c:pt>
                <c:pt idx="3319">
                  <c:v>4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6</c:v>
                </c:pt>
                <c:pt idx="3327">
                  <c:v>6</c:v>
                </c:pt>
                <c:pt idx="3328">
                  <c:v>8</c:v>
                </c:pt>
                <c:pt idx="3329">
                  <c:v>3</c:v>
                </c:pt>
                <c:pt idx="3330">
                  <c:v>5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5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2</c:v>
                </c:pt>
                <c:pt idx="3346">
                  <c:v>5</c:v>
                </c:pt>
                <c:pt idx="3347">
                  <c:v>5</c:v>
                </c:pt>
                <c:pt idx="3348">
                  <c:v>4</c:v>
                </c:pt>
                <c:pt idx="3349">
                  <c:v>6</c:v>
                </c:pt>
                <c:pt idx="3350">
                  <c:v>4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6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5</c:v>
                </c:pt>
                <c:pt idx="3375">
                  <c:v>5</c:v>
                </c:pt>
                <c:pt idx="3376">
                  <c:v>3</c:v>
                </c:pt>
                <c:pt idx="3377">
                  <c:v>4</c:v>
                </c:pt>
                <c:pt idx="3378">
                  <c:v>8</c:v>
                </c:pt>
                <c:pt idx="3379">
                  <c:v>7</c:v>
                </c:pt>
                <c:pt idx="3380">
                  <c:v>6</c:v>
                </c:pt>
                <c:pt idx="3381">
                  <c:v>4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4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7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3</c:v>
                </c:pt>
                <c:pt idx="3404">
                  <c:v>4</c:v>
                </c:pt>
                <c:pt idx="3405">
                  <c:v>3</c:v>
                </c:pt>
                <c:pt idx="3406">
                  <c:v>5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9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10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6</c:v>
                </c:pt>
                <c:pt idx="3459">
                  <c:v>3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7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6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xVal>
          <c:yVal>
            <c:numRef>
              <c:f>Sheet5!$X$2:$X$3496</c:f>
              <c:numCache>
                <c:formatCode>General</c:formatCode>
                <c:ptCount val="3495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  <c:pt idx="3491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84-418A-9E98-EF42573E0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177311"/>
        <c:axId val="552156927"/>
      </c:scatterChart>
      <c:valAx>
        <c:axId val="55217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of Purchase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56927"/>
        <c:crosses val="autoZero"/>
        <c:crossBetween val="midCat"/>
      </c:valAx>
      <c:valAx>
        <c:axId val="55215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Monetary Value (AU$)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77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Frequency</a:t>
            </a:r>
            <a:r>
              <a:rPr lang="en-US" baseline="0" dirty="0" smtClean="0"/>
              <a:t> against</a:t>
            </a:r>
            <a:r>
              <a:rPr lang="en-US" dirty="0" smtClean="0"/>
              <a:t> </a:t>
            </a:r>
            <a:r>
              <a:rPr lang="en-US" dirty="0"/>
              <a:t>Recency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Sheet5!$W$1</c:f>
              <c:strCache>
                <c:ptCount val="1"/>
                <c:pt idx="0">
                  <c:v>Min of Recency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Sheet5!$V$2:$V$3496</c:f>
              <c:numCache>
                <c:formatCode>General</c:formatCode>
                <c:ptCount val="3495"/>
                <c:pt idx="0">
                  <c:v>11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7</c:v>
                </c:pt>
                <c:pt idx="24">
                  <c:v>12</c:v>
                </c:pt>
                <c:pt idx="25">
                  <c:v>2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5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4</c:v>
                </c:pt>
                <c:pt idx="49">
                  <c:v>7</c:v>
                </c:pt>
                <c:pt idx="50">
                  <c:v>8</c:v>
                </c:pt>
                <c:pt idx="51">
                  <c:v>6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6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4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5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3</c:v>
                </c:pt>
                <c:pt idx="96">
                  <c:v>8</c:v>
                </c:pt>
                <c:pt idx="97">
                  <c:v>4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4</c:v>
                </c:pt>
                <c:pt idx="103">
                  <c:v>7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4</c:v>
                </c:pt>
                <c:pt idx="149">
                  <c:v>4</c:v>
                </c:pt>
                <c:pt idx="150">
                  <c:v>7</c:v>
                </c:pt>
                <c:pt idx="151">
                  <c:v>2</c:v>
                </c:pt>
                <c:pt idx="152">
                  <c:v>7</c:v>
                </c:pt>
                <c:pt idx="153">
                  <c:v>5</c:v>
                </c:pt>
                <c:pt idx="154">
                  <c:v>3</c:v>
                </c:pt>
                <c:pt idx="155">
                  <c:v>5</c:v>
                </c:pt>
                <c:pt idx="156">
                  <c:v>3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8</c:v>
                </c:pt>
                <c:pt idx="165">
                  <c:v>7</c:v>
                </c:pt>
                <c:pt idx="166">
                  <c:v>9</c:v>
                </c:pt>
                <c:pt idx="167">
                  <c:v>8</c:v>
                </c:pt>
                <c:pt idx="168">
                  <c:v>3</c:v>
                </c:pt>
                <c:pt idx="169">
                  <c:v>3</c:v>
                </c:pt>
                <c:pt idx="170">
                  <c:v>8</c:v>
                </c:pt>
                <c:pt idx="171">
                  <c:v>7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4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5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2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10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4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6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9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5</c:v>
                </c:pt>
                <c:pt idx="243">
                  <c:v>3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6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11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6</c:v>
                </c:pt>
                <c:pt idx="275">
                  <c:v>6</c:v>
                </c:pt>
                <c:pt idx="276">
                  <c:v>3</c:v>
                </c:pt>
                <c:pt idx="277">
                  <c:v>1</c:v>
                </c:pt>
                <c:pt idx="278">
                  <c:v>6</c:v>
                </c:pt>
                <c:pt idx="279">
                  <c:v>10</c:v>
                </c:pt>
                <c:pt idx="280">
                  <c:v>4</c:v>
                </c:pt>
                <c:pt idx="281">
                  <c:v>2</c:v>
                </c:pt>
                <c:pt idx="282">
                  <c:v>5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9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9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1</c:v>
                </c:pt>
                <c:pt idx="302">
                  <c:v>3</c:v>
                </c:pt>
                <c:pt idx="303">
                  <c:v>9</c:v>
                </c:pt>
                <c:pt idx="304">
                  <c:v>6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5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4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11</c:v>
                </c:pt>
                <c:pt idx="322">
                  <c:v>6</c:v>
                </c:pt>
                <c:pt idx="323">
                  <c:v>5</c:v>
                </c:pt>
                <c:pt idx="324">
                  <c:v>6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2</c:v>
                </c:pt>
                <c:pt idx="332">
                  <c:v>6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3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4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5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11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6</c:v>
                </c:pt>
                <c:pt idx="395">
                  <c:v>6</c:v>
                </c:pt>
                <c:pt idx="396">
                  <c:v>5</c:v>
                </c:pt>
                <c:pt idx="397">
                  <c:v>6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5</c:v>
                </c:pt>
                <c:pt idx="403">
                  <c:v>8</c:v>
                </c:pt>
                <c:pt idx="404">
                  <c:v>6</c:v>
                </c:pt>
                <c:pt idx="405">
                  <c:v>5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8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1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5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6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5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3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3</c:v>
                </c:pt>
                <c:pt idx="501">
                  <c:v>4</c:v>
                </c:pt>
                <c:pt idx="502">
                  <c:v>3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7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8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5</c:v>
                </c:pt>
                <c:pt idx="531">
                  <c:v>5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3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6</c:v>
                </c:pt>
                <c:pt idx="585">
                  <c:v>3</c:v>
                </c:pt>
                <c:pt idx="586">
                  <c:v>6</c:v>
                </c:pt>
                <c:pt idx="587">
                  <c:v>5</c:v>
                </c:pt>
                <c:pt idx="588">
                  <c:v>3</c:v>
                </c:pt>
                <c:pt idx="589">
                  <c:v>11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4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7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3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4</c:v>
                </c:pt>
                <c:pt idx="664">
                  <c:v>7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3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5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6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4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6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9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8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9</c:v>
                </c:pt>
                <c:pt idx="729">
                  <c:v>7</c:v>
                </c:pt>
                <c:pt idx="730">
                  <c:v>4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5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8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3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3</c:v>
                </c:pt>
                <c:pt idx="778">
                  <c:v>4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5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3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9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6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11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3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4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5</c:v>
                </c:pt>
                <c:pt idx="866">
                  <c:v>6</c:v>
                </c:pt>
                <c:pt idx="867">
                  <c:v>7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6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3</c:v>
                </c:pt>
                <c:pt idx="911">
                  <c:v>5</c:v>
                </c:pt>
                <c:pt idx="912">
                  <c:v>5</c:v>
                </c:pt>
                <c:pt idx="913">
                  <c:v>4</c:v>
                </c:pt>
                <c:pt idx="914">
                  <c:v>8</c:v>
                </c:pt>
                <c:pt idx="915">
                  <c:v>5</c:v>
                </c:pt>
                <c:pt idx="916">
                  <c:v>9</c:v>
                </c:pt>
                <c:pt idx="917">
                  <c:v>6</c:v>
                </c:pt>
                <c:pt idx="918">
                  <c:v>7</c:v>
                </c:pt>
                <c:pt idx="919">
                  <c:v>1</c:v>
                </c:pt>
                <c:pt idx="920">
                  <c:v>7</c:v>
                </c:pt>
                <c:pt idx="921">
                  <c:v>8</c:v>
                </c:pt>
                <c:pt idx="922">
                  <c:v>9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2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7</c:v>
                </c:pt>
                <c:pt idx="932">
                  <c:v>7</c:v>
                </c:pt>
                <c:pt idx="933">
                  <c:v>11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2</c:v>
                </c:pt>
                <c:pt idx="940">
                  <c:v>6</c:v>
                </c:pt>
                <c:pt idx="941">
                  <c:v>7</c:v>
                </c:pt>
                <c:pt idx="942">
                  <c:v>7</c:v>
                </c:pt>
                <c:pt idx="943">
                  <c:v>8</c:v>
                </c:pt>
                <c:pt idx="944">
                  <c:v>5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3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6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8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4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4</c:v>
                </c:pt>
                <c:pt idx="987">
                  <c:v>7</c:v>
                </c:pt>
                <c:pt idx="988">
                  <c:v>6</c:v>
                </c:pt>
                <c:pt idx="989">
                  <c:v>1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5</c:v>
                </c:pt>
                <c:pt idx="994">
                  <c:v>7</c:v>
                </c:pt>
                <c:pt idx="995">
                  <c:v>2</c:v>
                </c:pt>
                <c:pt idx="996">
                  <c:v>9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6</c:v>
                </c:pt>
                <c:pt idx="1005">
                  <c:v>4</c:v>
                </c:pt>
                <c:pt idx="1006">
                  <c:v>4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8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8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7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3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6</c:v>
                </c:pt>
                <c:pt idx="1073">
                  <c:v>12</c:v>
                </c:pt>
                <c:pt idx="1074">
                  <c:v>6</c:v>
                </c:pt>
                <c:pt idx="1075">
                  <c:v>5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10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3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5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6</c:v>
                </c:pt>
                <c:pt idx="1117">
                  <c:v>5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7</c:v>
                </c:pt>
                <c:pt idx="1129">
                  <c:v>8</c:v>
                </c:pt>
                <c:pt idx="1130">
                  <c:v>5</c:v>
                </c:pt>
                <c:pt idx="1131">
                  <c:v>7</c:v>
                </c:pt>
                <c:pt idx="1132">
                  <c:v>3</c:v>
                </c:pt>
                <c:pt idx="1133">
                  <c:v>5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11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5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6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3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8</c:v>
                </c:pt>
                <c:pt idx="1198">
                  <c:v>3</c:v>
                </c:pt>
                <c:pt idx="1199">
                  <c:v>2</c:v>
                </c:pt>
                <c:pt idx="1200">
                  <c:v>1</c:v>
                </c:pt>
                <c:pt idx="1201">
                  <c:v>1</c:v>
                </c:pt>
                <c:pt idx="1202">
                  <c:v>7</c:v>
                </c:pt>
                <c:pt idx="1203">
                  <c:v>2</c:v>
                </c:pt>
                <c:pt idx="1204">
                  <c:v>6</c:v>
                </c:pt>
                <c:pt idx="1205">
                  <c:v>5</c:v>
                </c:pt>
                <c:pt idx="1206">
                  <c:v>2</c:v>
                </c:pt>
                <c:pt idx="1207">
                  <c:v>8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7</c:v>
                </c:pt>
                <c:pt idx="1221">
                  <c:v>7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7</c:v>
                </c:pt>
                <c:pt idx="1232">
                  <c:v>3</c:v>
                </c:pt>
                <c:pt idx="1233">
                  <c:v>5</c:v>
                </c:pt>
                <c:pt idx="1234">
                  <c:v>10</c:v>
                </c:pt>
                <c:pt idx="1235">
                  <c:v>4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2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9</c:v>
                </c:pt>
                <c:pt idx="1270">
                  <c:v>3</c:v>
                </c:pt>
                <c:pt idx="1271">
                  <c:v>9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7</c:v>
                </c:pt>
                <c:pt idx="1283">
                  <c:v>7</c:v>
                </c:pt>
                <c:pt idx="1284">
                  <c:v>7</c:v>
                </c:pt>
                <c:pt idx="1285">
                  <c:v>4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6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5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3</c:v>
                </c:pt>
                <c:pt idx="1309">
                  <c:v>4</c:v>
                </c:pt>
                <c:pt idx="1310">
                  <c:v>7</c:v>
                </c:pt>
                <c:pt idx="1311">
                  <c:v>5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3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7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4</c:v>
                </c:pt>
                <c:pt idx="1340">
                  <c:v>3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8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9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6</c:v>
                </c:pt>
                <c:pt idx="1359">
                  <c:v>2</c:v>
                </c:pt>
                <c:pt idx="1360">
                  <c:v>7</c:v>
                </c:pt>
                <c:pt idx="1361">
                  <c:v>4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3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8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4</c:v>
                </c:pt>
                <c:pt idx="1391">
                  <c:v>2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4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4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7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5</c:v>
                </c:pt>
                <c:pt idx="1424">
                  <c:v>10</c:v>
                </c:pt>
                <c:pt idx="1425">
                  <c:v>6</c:v>
                </c:pt>
                <c:pt idx="1426">
                  <c:v>5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10</c:v>
                </c:pt>
                <c:pt idx="1435">
                  <c:v>3</c:v>
                </c:pt>
                <c:pt idx="1436">
                  <c:v>6</c:v>
                </c:pt>
                <c:pt idx="1437">
                  <c:v>2</c:v>
                </c:pt>
                <c:pt idx="1438">
                  <c:v>2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6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4</c:v>
                </c:pt>
                <c:pt idx="1453">
                  <c:v>6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  <c:pt idx="1460">
                  <c:v>6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6</c:v>
                </c:pt>
                <c:pt idx="1465">
                  <c:v>6</c:v>
                </c:pt>
                <c:pt idx="1466">
                  <c:v>7</c:v>
                </c:pt>
                <c:pt idx="1467">
                  <c:v>4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7</c:v>
                </c:pt>
                <c:pt idx="1472">
                  <c:v>2</c:v>
                </c:pt>
                <c:pt idx="1473">
                  <c:v>9</c:v>
                </c:pt>
                <c:pt idx="1474">
                  <c:v>7</c:v>
                </c:pt>
                <c:pt idx="1475">
                  <c:v>5</c:v>
                </c:pt>
                <c:pt idx="1476">
                  <c:v>9</c:v>
                </c:pt>
                <c:pt idx="1477">
                  <c:v>8</c:v>
                </c:pt>
                <c:pt idx="1478">
                  <c:v>12</c:v>
                </c:pt>
                <c:pt idx="1479">
                  <c:v>8</c:v>
                </c:pt>
                <c:pt idx="1480">
                  <c:v>4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1</c:v>
                </c:pt>
                <c:pt idx="1485">
                  <c:v>4</c:v>
                </c:pt>
                <c:pt idx="1486">
                  <c:v>4</c:v>
                </c:pt>
                <c:pt idx="1487">
                  <c:v>3</c:v>
                </c:pt>
                <c:pt idx="1488">
                  <c:v>7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8</c:v>
                </c:pt>
                <c:pt idx="1500">
                  <c:v>5</c:v>
                </c:pt>
                <c:pt idx="1501">
                  <c:v>4</c:v>
                </c:pt>
                <c:pt idx="1502">
                  <c:v>10</c:v>
                </c:pt>
                <c:pt idx="1503">
                  <c:v>3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3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4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5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5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5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6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6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4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11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3</c:v>
                </c:pt>
                <c:pt idx="1593">
                  <c:v>11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4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6</c:v>
                </c:pt>
                <c:pt idx="1611">
                  <c:v>5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4</c:v>
                </c:pt>
                <c:pt idx="1628">
                  <c:v>1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7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4</c:v>
                </c:pt>
                <c:pt idx="1650">
                  <c:v>4</c:v>
                </c:pt>
                <c:pt idx="1651">
                  <c:v>3</c:v>
                </c:pt>
                <c:pt idx="1652">
                  <c:v>6</c:v>
                </c:pt>
                <c:pt idx="1653">
                  <c:v>5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7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11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4</c:v>
                </c:pt>
                <c:pt idx="1689">
                  <c:v>6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7</c:v>
                </c:pt>
                <c:pt idx="1696">
                  <c:v>6</c:v>
                </c:pt>
                <c:pt idx="1697">
                  <c:v>5</c:v>
                </c:pt>
                <c:pt idx="1698">
                  <c:v>6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8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8</c:v>
                </c:pt>
                <c:pt idx="1719">
                  <c:v>5</c:v>
                </c:pt>
                <c:pt idx="1720">
                  <c:v>4</c:v>
                </c:pt>
                <c:pt idx="1721">
                  <c:v>7</c:v>
                </c:pt>
                <c:pt idx="1722">
                  <c:v>6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4</c:v>
                </c:pt>
                <c:pt idx="1732">
                  <c:v>6</c:v>
                </c:pt>
                <c:pt idx="1733">
                  <c:v>3</c:v>
                </c:pt>
                <c:pt idx="1734">
                  <c:v>4</c:v>
                </c:pt>
                <c:pt idx="1735">
                  <c:v>4</c:v>
                </c:pt>
                <c:pt idx="1736">
                  <c:v>8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6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1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10</c:v>
                </c:pt>
                <c:pt idx="1770">
                  <c:v>4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4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3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9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7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3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4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5</c:v>
                </c:pt>
                <c:pt idx="1860">
                  <c:v>10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5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10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5</c:v>
                </c:pt>
                <c:pt idx="1889">
                  <c:v>7</c:v>
                </c:pt>
                <c:pt idx="1890">
                  <c:v>4</c:v>
                </c:pt>
                <c:pt idx="1891">
                  <c:v>5</c:v>
                </c:pt>
                <c:pt idx="1892">
                  <c:v>3</c:v>
                </c:pt>
                <c:pt idx="1893">
                  <c:v>7</c:v>
                </c:pt>
                <c:pt idx="1894">
                  <c:v>6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5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1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8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6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5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8</c:v>
                </c:pt>
                <c:pt idx="1951">
                  <c:v>3</c:v>
                </c:pt>
                <c:pt idx="1952">
                  <c:v>4</c:v>
                </c:pt>
                <c:pt idx="1953">
                  <c:v>10</c:v>
                </c:pt>
                <c:pt idx="1954">
                  <c:v>4</c:v>
                </c:pt>
                <c:pt idx="1955">
                  <c:v>8</c:v>
                </c:pt>
                <c:pt idx="1956">
                  <c:v>3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5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8</c:v>
                </c:pt>
                <c:pt idx="1987">
                  <c:v>10</c:v>
                </c:pt>
                <c:pt idx="1988">
                  <c:v>10</c:v>
                </c:pt>
                <c:pt idx="1989">
                  <c:v>8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3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9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5</c:v>
                </c:pt>
                <c:pt idx="2014">
                  <c:v>7</c:v>
                </c:pt>
                <c:pt idx="2015">
                  <c:v>8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6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1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8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2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9</c:v>
                </c:pt>
                <c:pt idx="2117">
                  <c:v>3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5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1</c:v>
                </c:pt>
                <c:pt idx="2131">
                  <c:v>4</c:v>
                </c:pt>
                <c:pt idx="2132">
                  <c:v>4</c:v>
                </c:pt>
                <c:pt idx="2133">
                  <c:v>7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4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6</c:v>
                </c:pt>
                <c:pt idx="2147">
                  <c:v>9</c:v>
                </c:pt>
                <c:pt idx="2148">
                  <c:v>7</c:v>
                </c:pt>
                <c:pt idx="2149">
                  <c:v>6</c:v>
                </c:pt>
                <c:pt idx="2150">
                  <c:v>11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4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5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5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4</c:v>
                </c:pt>
                <c:pt idx="2188">
                  <c:v>4</c:v>
                </c:pt>
                <c:pt idx="2189">
                  <c:v>8</c:v>
                </c:pt>
                <c:pt idx="2190">
                  <c:v>5</c:v>
                </c:pt>
                <c:pt idx="2191">
                  <c:v>5</c:v>
                </c:pt>
                <c:pt idx="2192">
                  <c:v>3</c:v>
                </c:pt>
                <c:pt idx="2193">
                  <c:v>3</c:v>
                </c:pt>
                <c:pt idx="2194">
                  <c:v>4</c:v>
                </c:pt>
                <c:pt idx="2195">
                  <c:v>2</c:v>
                </c:pt>
                <c:pt idx="2196">
                  <c:v>7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3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7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7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6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4</c:v>
                </c:pt>
                <c:pt idx="2248">
                  <c:v>6</c:v>
                </c:pt>
                <c:pt idx="2249">
                  <c:v>5</c:v>
                </c:pt>
                <c:pt idx="2250">
                  <c:v>2</c:v>
                </c:pt>
                <c:pt idx="2251">
                  <c:v>3</c:v>
                </c:pt>
                <c:pt idx="2252">
                  <c:v>5</c:v>
                </c:pt>
                <c:pt idx="2253">
                  <c:v>6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8</c:v>
                </c:pt>
                <c:pt idx="2275">
                  <c:v>5</c:v>
                </c:pt>
                <c:pt idx="2276">
                  <c:v>6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4</c:v>
                </c:pt>
                <c:pt idx="2285">
                  <c:v>5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6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6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4</c:v>
                </c:pt>
                <c:pt idx="2320">
                  <c:v>5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8</c:v>
                </c:pt>
                <c:pt idx="2335">
                  <c:v>9</c:v>
                </c:pt>
                <c:pt idx="2336">
                  <c:v>7</c:v>
                </c:pt>
                <c:pt idx="2337">
                  <c:v>2</c:v>
                </c:pt>
                <c:pt idx="2338">
                  <c:v>3</c:v>
                </c:pt>
                <c:pt idx="2339">
                  <c:v>6</c:v>
                </c:pt>
                <c:pt idx="2340">
                  <c:v>4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4</c:v>
                </c:pt>
                <c:pt idx="2346">
                  <c:v>7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6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3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6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6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4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5</c:v>
                </c:pt>
                <c:pt idx="2400">
                  <c:v>5</c:v>
                </c:pt>
                <c:pt idx="2401">
                  <c:v>4</c:v>
                </c:pt>
                <c:pt idx="2402">
                  <c:v>5</c:v>
                </c:pt>
                <c:pt idx="2403">
                  <c:v>3</c:v>
                </c:pt>
                <c:pt idx="2404">
                  <c:v>7</c:v>
                </c:pt>
                <c:pt idx="2405">
                  <c:v>6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3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6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8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5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5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10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9</c:v>
                </c:pt>
                <c:pt idx="2461">
                  <c:v>5</c:v>
                </c:pt>
                <c:pt idx="2462">
                  <c:v>5</c:v>
                </c:pt>
                <c:pt idx="2463">
                  <c:v>9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7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6</c:v>
                </c:pt>
                <c:pt idx="2474">
                  <c:v>6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5</c:v>
                </c:pt>
                <c:pt idx="2480">
                  <c:v>5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4</c:v>
                </c:pt>
                <c:pt idx="2486">
                  <c:v>5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7</c:v>
                </c:pt>
                <c:pt idx="2518">
                  <c:v>9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6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4</c:v>
                </c:pt>
                <c:pt idx="2549">
                  <c:v>5</c:v>
                </c:pt>
                <c:pt idx="2550">
                  <c:v>5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6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9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5</c:v>
                </c:pt>
                <c:pt idx="2594">
                  <c:v>6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7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4</c:v>
                </c:pt>
                <c:pt idx="2619">
                  <c:v>4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8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9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8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8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8</c:v>
                </c:pt>
                <c:pt idx="2697">
                  <c:v>7</c:v>
                </c:pt>
                <c:pt idx="2698">
                  <c:v>3</c:v>
                </c:pt>
                <c:pt idx="2699">
                  <c:v>8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2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9</c:v>
                </c:pt>
                <c:pt idx="2712">
                  <c:v>7</c:v>
                </c:pt>
                <c:pt idx="2713">
                  <c:v>3</c:v>
                </c:pt>
                <c:pt idx="2714">
                  <c:v>4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9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9</c:v>
                </c:pt>
                <c:pt idx="2727">
                  <c:v>9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8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11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5</c:v>
                </c:pt>
                <c:pt idx="2754">
                  <c:v>4</c:v>
                </c:pt>
                <c:pt idx="2755">
                  <c:v>9</c:v>
                </c:pt>
                <c:pt idx="2756">
                  <c:v>9</c:v>
                </c:pt>
                <c:pt idx="2757">
                  <c:v>9</c:v>
                </c:pt>
                <c:pt idx="2758">
                  <c:v>3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3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6</c:v>
                </c:pt>
                <c:pt idx="2786">
                  <c:v>3</c:v>
                </c:pt>
                <c:pt idx="2787">
                  <c:v>7</c:v>
                </c:pt>
                <c:pt idx="2788">
                  <c:v>7</c:v>
                </c:pt>
                <c:pt idx="2789">
                  <c:v>2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4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8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8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9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6</c:v>
                </c:pt>
                <c:pt idx="2839">
                  <c:v>8</c:v>
                </c:pt>
                <c:pt idx="2840">
                  <c:v>3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3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4</c:v>
                </c:pt>
                <c:pt idx="2853">
                  <c:v>8</c:v>
                </c:pt>
                <c:pt idx="2854">
                  <c:v>9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7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6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6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5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5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6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4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6</c:v>
                </c:pt>
                <c:pt idx="2975">
                  <c:v>7</c:v>
                </c:pt>
                <c:pt idx="2976">
                  <c:v>5</c:v>
                </c:pt>
                <c:pt idx="2977">
                  <c:v>4</c:v>
                </c:pt>
                <c:pt idx="2978">
                  <c:v>10</c:v>
                </c:pt>
                <c:pt idx="2979">
                  <c:v>8</c:v>
                </c:pt>
                <c:pt idx="2980">
                  <c:v>4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6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5</c:v>
                </c:pt>
                <c:pt idx="3010">
                  <c:v>4</c:v>
                </c:pt>
                <c:pt idx="3011">
                  <c:v>5</c:v>
                </c:pt>
                <c:pt idx="3012">
                  <c:v>3</c:v>
                </c:pt>
                <c:pt idx="3013">
                  <c:v>11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1</c:v>
                </c:pt>
                <c:pt idx="3018">
                  <c:v>2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1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5</c:v>
                </c:pt>
                <c:pt idx="3039">
                  <c:v>4</c:v>
                </c:pt>
                <c:pt idx="3040">
                  <c:v>5</c:v>
                </c:pt>
                <c:pt idx="3041">
                  <c:v>12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4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4</c:v>
                </c:pt>
                <c:pt idx="3079">
                  <c:v>9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3</c:v>
                </c:pt>
                <c:pt idx="3095">
                  <c:v>4</c:v>
                </c:pt>
                <c:pt idx="3096">
                  <c:v>8</c:v>
                </c:pt>
                <c:pt idx="3097">
                  <c:v>5</c:v>
                </c:pt>
                <c:pt idx="3098">
                  <c:v>6</c:v>
                </c:pt>
                <c:pt idx="3099">
                  <c:v>4</c:v>
                </c:pt>
                <c:pt idx="3100">
                  <c:v>3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4</c:v>
                </c:pt>
                <c:pt idx="3105">
                  <c:v>8</c:v>
                </c:pt>
                <c:pt idx="3106">
                  <c:v>8</c:v>
                </c:pt>
                <c:pt idx="3107">
                  <c:v>4</c:v>
                </c:pt>
                <c:pt idx="3108">
                  <c:v>5</c:v>
                </c:pt>
                <c:pt idx="3109">
                  <c:v>5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6</c:v>
                </c:pt>
                <c:pt idx="3131">
                  <c:v>4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6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7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4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3</c:v>
                </c:pt>
                <c:pt idx="3161">
                  <c:v>4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6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8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7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9</c:v>
                </c:pt>
                <c:pt idx="3215">
                  <c:v>2</c:v>
                </c:pt>
                <c:pt idx="3216">
                  <c:v>7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6</c:v>
                </c:pt>
                <c:pt idx="3233">
                  <c:v>7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7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6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6</c:v>
                </c:pt>
                <c:pt idx="3253">
                  <c:v>10</c:v>
                </c:pt>
                <c:pt idx="3254">
                  <c:v>5</c:v>
                </c:pt>
                <c:pt idx="3255">
                  <c:v>8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4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6</c:v>
                </c:pt>
                <c:pt idx="3292">
                  <c:v>5</c:v>
                </c:pt>
                <c:pt idx="3293">
                  <c:v>4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7</c:v>
                </c:pt>
                <c:pt idx="3319">
                  <c:v>4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6</c:v>
                </c:pt>
                <c:pt idx="3327">
                  <c:v>6</c:v>
                </c:pt>
                <c:pt idx="3328">
                  <c:v>8</c:v>
                </c:pt>
                <c:pt idx="3329">
                  <c:v>3</c:v>
                </c:pt>
                <c:pt idx="3330">
                  <c:v>5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5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2</c:v>
                </c:pt>
                <c:pt idx="3346">
                  <c:v>5</c:v>
                </c:pt>
                <c:pt idx="3347">
                  <c:v>5</c:v>
                </c:pt>
                <c:pt idx="3348">
                  <c:v>4</c:v>
                </c:pt>
                <c:pt idx="3349">
                  <c:v>6</c:v>
                </c:pt>
                <c:pt idx="3350">
                  <c:v>4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6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5</c:v>
                </c:pt>
                <c:pt idx="3375">
                  <c:v>5</c:v>
                </c:pt>
                <c:pt idx="3376">
                  <c:v>3</c:v>
                </c:pt>
                <c:pt idx="3377">
                  <c:v>4</c:v>
                </c:pt>
                <c:pt idx="3378">
                  <c:v>8</c:v>
                </c:pt>
                <c:pt idx="3379">
                  <c:v>7</c:v>
                </c:pt>
                <c:pt idx="3380">
                  <c:v>6</c:v>
                </c:pt>
                <c:pt idx="3381">
                  <c:v>4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4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7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3</c:v>
                </c:pt>
                <c:pt idx="3404">
                  <c:v>4</c:v>
                </c:pt>
                <c:pt idx="3405">
                  <c:v>3</c:v>
                </c:pt>
                <c:pt idx="3406">
                  <c:v>5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9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10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6</c:v>
                </c:pt>
                <c:pt idx="3459">
                  <c:v>3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7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6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xVal>
          <c:yVal>
            <c:numRef>
              <c:f>Sheet5!$W$2:$W$3496</c:f>
              <c:numCache>
                <c:formatCode>General</c:formatCode>
                <c:ptCount val="3495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0D-490F-9AD3-6F80A3F6C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162751"/>
        <c:axId val="552163167"/>
      </c:scatterChart>
      <c:valAx>
        <c:axId val="5521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</a:t>
                </a:r>
                <a:r>
                  <a:rPr lang="en-IN" baseline="0" dirty="0"/>
                  <a:t> of Purchase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63167"/>
        <c:crosses val="autoZero"/>
        <c:crossBetween val="midCat"/>
      </c:valAx>
      <c:valAx>
        <c:axId val="55216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</a:t>
                </a:r>
                <a:r>
                  <a:rPr lang="en-IN" baseline="0" dirty="0"/>
                  <a:t> Value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dataset.xlsx]Sheet6!PivotTable2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Customer profile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Silver</c:v>
                </c:pt>
                <c:pt idx="3">
                  <c:v>platinum</c:v>
                </c:pt>
              </c:strCache>
            </c:strRef>
          </c:cat>
          <c:val>
            <c:numRef>
              <c:f>Sheet6!$B$4:$B$8</c:f>
              <c:numCache>
                <c:formatCode>General</c:formatCode>
                <c:ptCount val="4"/>
                <c:pt idx="0">
                  <c:v>1020</c:v>
                </c:pt>
                <c:pt idx="1">
                  <c:v>844</c:v>
                </c:pt>
                <c:pt idx="2">
                  <c:v>817</c:v>
                </c:pt>
                <c:pt idx="3">
                  <c:v>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B-4655-9E64-9E52A3C705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452367"/>
        <c:axId val="214452783"/>
      </c:barChart>
      <c:catAx>
        <c:axId val="21445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2783"/>
        <c:crosses val="autoZero"/>
        <c:auto val="1"/>
        <c:lblAlgn val="ctr"/>
        <c:lblOffset val="100"/>
        <c:noMultiLvlLbl val="0"/>
      </c:catAx>
      <c:valAx>
        <c:axId val="2144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dataset.xlsx]Sheet17!PivotTable3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Age Distribution</a:t>
            </a:r>
            <a:r>
              <a:rPr lang="en-US" baseline="0" dirty="0"/>
              <a:t> of New Customers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Sheet17!$R$3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Sheet17!$Q$4:$Q$11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</c:strCache>
            </c:strRef>
          </c:cat>
          <c:val>
            <c:numRef>
              <c:f>Sheet17!$R$4:$R$11</c:f>
              <c:numCache>
                <c:formatCode>General</c:formatCode>
                <c:ptCount val="7"/>
                <c:pt idx="0">
                  <c:v>132</c:v>
                </c:pt>
                <c:pt idx="1">
                  <c:v>94</c:v>
                </c:pt>
                <c:pt idx="2">
                  <c:v>185</c:v>
                </c:pt>
                <c:pt idx="3">
                  <c:v>161</c:v>
                </c:pt>
                <c:pt idx="4">
                  <c:v>149</c:v>
                </c:pt>
                <c:pt idx="5">
                  <c:v>107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C7A-8D17-6E08ABB296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180319"/>
        <c:axId val="49179487"/>
      </c:barChart>
      <c:catAx>
        <c:axId val="49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79487"/>
        <c:crosses val="autoZero"/>
        <c:auto val="1"/>
        <c:lblAlgn val="ctr"/>
        <c:lblOffset val="100"/>
        <c:noMultiLvlLbl val="0"/>
      </c:catAx>
      <c:valAx>
        <c:axId val="4917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80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dataset.xlsx]Sheet11!PivotTable1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3 </a:t>
            </a:r>
            <a:r>
              <a:rPr lang="en-IN" dirty="0"/>
              <a:t>year bike related purchases by Industry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4872097102066399E-2"/>
          <c:y val="0.15715548604689455"/>
          <c:w val="0.87917495383432598"/>
          <c:h val="0.56153071260916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Sheet11!$A$5:$A$14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Sheet11!$B$5:$B$14</c:f>
              <c:numCache>
                <c:formatCode>General</c:formatCode>
                <c:ptCount val="9"/>
                <c:pt idx="0">
                  <c:v>99175</c:v>
                </c:pt>
                <c:pt idx="1">
                  <c:v>91166</c:v>
                </c:pt>
                <c:pt idx="2">
                  <c:v>75642</c:v>
                </c:pt>
                <c:pt idx="3">
                  <c:v>42173</c:v>
                </c:pt>
                <c:pt idx="4">
                  <c:v>34275</c:v>
                </c:pt>
                <c:pt idx="5">
                  <c:v>16345</c:v>
                </c:pt>
                <c:pt idx="6">
                  <c:v>14968</c:v>
                </c:pt>
                <c:pt idx="7">
                  <c:v>15712</c:v>
                </c:pt>
                <c:pt idx="8">
                  <c:v>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3-4D9D-86A5-47FB53ABABF3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Sheet11!$A$5:$A$14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Sheet11!$C$5:$C$14</c:f>
              <c:numCache>
                <c:formatCode>General</c:formatCode>
                <c:ptCount val="9"/>
                <c:pt idx="0">
                  <c:v>92420</c:v>
                </c:pt>
                <c:pt idx="1">
                  <c:v>96933</c:v>
                </c:pt>
                <c:pt idx="2">
                  <c:v>77864</c:v>
                </c:pt>
                <c:pt idx="3">
                  <c:v>43154</c:v>
                </c:pt>
                <c:pt idx="4">
                  <c:v>30336</c:v>
                </c:pt>
                <c:pt idx="5">
                  <c:v>16991</c:v>
                </c:pt>
                <c:pt idx="6">
                  <c:v>17131</c:v>
                </c:pt>
                <c:pt idx="7">
                  <c:v>13728</c:v>
                </c:pt>
                <c:pt idx="8">
                  <c:v>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3-4D9D-86A5-47FB53ABAB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67776"/>
        <c:axId val="266112"/>
      </c:barChart>
      <c:catAx>
        <c:axId val="26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112"/>
        <c:crosses val="autoZero"/>
        <c:auto val="1"/>
        <c:lblAlgn val="ctr"/>
        <c:lblOffset val="0"/>
        <c:tickMarkSkip val="1"/>
        <c:noMultiLvlLbl val="0"/>
      </c:catAx>
      <c:valAx>
        <c:axId val="266112"/>
        <c:scaling>
          <c:orientation val="minMax"/>
          <c:max val="2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514968226477097"/>
          <c:y val="0.13977021655440031"/>
          <c:w val="9.5630640627704502E-2"/>
          <c:h val="0.134177454526330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dataset.xlsx]Sheet12!PivotTable3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3 </a:t>
            </a:r>
            <a:r>
              <a:rPr lang="en-IN" dirty="0"/>
              <a:t>years bike related purchases by Industry</a:t>
            </a:r>
          </a:p>
        </c:rich>
      </c:tx>
      <c:layout>
        <c:manualLayout>
          <c:xMode val="edge"/>
          <c:yMode val="edge"/>
          <c:x val="0.11927712297312963"/>
          <c:y val="5.4064656876084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42571509336193E-2"/>
          <c:y val="0.16439814510089396"/>
          <c:w val="0.88343957173569698"/>
          <c:h val="0.528846981957599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Sheet12!$B$3:$B$4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Sheet12!$A$5:$A$14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Entertainment</c:v>
                </c:pt>
                <c:pt idx="6">
                  <c:v>IT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Sheet12!$B$5:$B$14</c:f>
              <c:numCache>
                <c:formatCode>General</c:formatCode>
                <c:ptCount val="9"/>
                <c:pt idx="0">
                  <c:v>5015</c:v>
                </c:pt>
                <c:pt idx="1">
                  <c:v>3839</c:v>
                </c:pt>
                <c:pt idx="2">
                  <c:v>3611</c:v>
                </c:pt>
                <c:pt idx="3">
                  <c:v>1911</c:v>
                </c:pt>
                <c:pt idx="4">
                  <c:v>1255</c:v>
                </c:pt>
                <c:pt idx="5">
                  <c:v>991</c:v>
                </c:pt>
                <c:pt idx="6">
                  <c:v>703</c:v>
                </c:pt>
                <c:pt idx="7">
                  <c:v>410</c:v>
                </c:pt>
                <c:pt idx="8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15-4855-8268-0B5366A57CE1}"/>
            </c:ext>
          </c:extLst>
        </c:ser>
        <c:ser>
          <c:idx val="1"/>
          <c:order val="1"/>
          <c:tx>
            <c:strRef>
              <c:f>Sheet12!$C$3:$C$4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Sheet12!$A$5:$A$14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Entertainment</c:v>
                </c:pt>
                <c:pt idx="6">
                  <c:v>IT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Sheet12!$C$5:$C$14</c:f>
              <c:numCache>
                <c:formatCode>General</c:formatCode>
                <c:ptCount val="9"/>
                <c:pt idx="0">
                  <c:v>4797</c:v>
                </c:pt>
                <c:pt idx="1">
                  <c:v>4397</c:v>
                </c:pt>
                <c:pt idx="2">
                  <c:v>2969</c:v>
                </c:pt>
                <c:pt idx="3">
                  <c:v>2013</c:v>
                </c:pt>
                <c:pt idx="4">
                  <c:v>1075</c:v>
                </c:pt>
                <c:pt idx="5">
                  <c:v>720</c:v>
                </c:pt>
                <c:pt idx="6">
                  <c:v>908</c:v>
                </c:pt>
                <c:pt idx="7">
                  <c:v>752</c:v>
                </c:pt>
                <c:pt idx="8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15-4855-8268-0B5366A57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82488944"/>
        <c:axId val="1882489776"/>
      </c:barChart>
      <c:catAx>
        <c:axId val="188248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489776"/>
        <c:crosses val="autoZero"/>
        <c:auto val="1"/>
        <c:lblAlgn val="ctr"/>
        <c:lblOffset val="100"/>
        <c:noMultiLvlLbl val="0"/>
      </c:catAx>
      <c:valAx>
        <c:axId val="188248977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48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3699963394651"/>
          <c:y val="0.15228058869239827"/>
          <c:w val="9.8798240164003667E-2"/>
          <c:h val="0.14036114928820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Old Customers Wealth Segment by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771</c:v>
                </c:pt>
                <c:pt idx="1">
                  <c:v>820</c:v>
                </c:pt>
                <c:pt idx="2">
                  <c:v>1422</c:v>
                </c:pt>
                <c:pt idx="3">
                  <c:v>915</c:v>
                </c:pt>
                <c:pt idx="4">
                  <c:v>743</c:v>
                </c:pt>
                <c:pt idx="5">
                  <c:v>28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9-4F2C-B5E5-F6175F6D024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633</c:v>
                </c:pt>
                <c:pt idx="1">
                  <c:v>920</c:v>
                </c:pt>
                <c:pt idx="2">
                  <c:v>1652</c:v>
                </c:pt>
                <c:pt idx="3">
                  <c:v>982</c:v>
                </c:pt>
                <c:pt idx="4">
                  <c:v>772</c:v>
                </c:pt>
                <c:pt idx="5">
                  <c:v>17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9-4F2C-B5E5-F6175F6D024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1335</c:v>
                </c:pt>
                <c:pt idx="1">
                  <c:v>1709</c:v>
                </c:pt>
                <c:pt idx="2">
                  <c:v>3222</c:v>
                </c:pt>
                <c:pt idx="3">
                  <c:v>1777</c:v>
                </c:pt>
                <c:pt idx="4">
                  <c:v>1656</c:v>
                </c:pt>
                <c:pt idx="5">
                  <c:v>43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D9-4F2C-B5E5-F6175F6D0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51582640"/>
        <c:axId val="451589296"/>
      </c:barChart>
      <c:catAx>
        <c:axId val="4515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89296"/>
        <c:crosses val="autoZero"/>
        <c:auto val="1"/>
        <c:lblAlgn val="ctr"/>
        <c:lblOffset val="100"/>
        <c:noMultiLvlLbl val="0"/>
      </c:catAx>
      <c:valAx>
        <c:axId val="4515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8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New Customer </a:t>
            </a:r>
            <a:r>
              <a:rPr lang="en-IN" sz="1600" b="1" i="0" u="none" strike="noStrike" baseline="0" dirty="0">
                <a:effectLst/>
              </a:rPr>
              <a:t>Wealth Segment by Age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Sheet1!$A$5:$A$12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</c:strCache>
            </c:strRef>
          </c:cat>
          <c:val>
            <c:numRef>
              <c:f>Sheet1!$B$5:$B$12</c:f>
              <c:numCache>
                <c:formatCode>General</c:formatCode>
                <c:ptCount val="7"/>
                <c:pt idx="0">
                  <c:v>40</c:v>
                </c:pt>
                <c:pt idx="1">
                  <c:v>16</c:v>
                </c:pt>
                <c:pt idx="2">
                  <c:v>49</c:v>
                </c:pt>
                <c:pt idx="3">
                  <c:v>41</c:v>
                </c:pt>
                <c:pt idx="4">
                  <c:v>31</c:v>
                </c:pt>
                <c:pt idx="5">
                  <c:v>29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A-482A-A2A2-48F26637371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Sheet1!$A$5:$A$12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</c:strCache>
            </c:strRef>
          </c:cat>
          <c:val>
            <c:numRef>
              <c:f>Sheet1!$C$5:$C$12</c:f>
              <c:numCache>
                <c:formatCode>General</c:formatCode>
                <c:ptCount val="7"/>
                <c:pt idx="0">
                  <c:v>31</c:v>
                </c:pt>
                <c:pt idx="1">
                  <c:v>29</c:v>
                </c:pt>
                <c:pt idx="2">
                  <c:v>46</c:v>
                </c:pt>
                <c:pt idx="3">
                  <c:v>32</c:v>
                </c:pt>
                <c:pt idx="4">
                  <c:v>43</c:v>
                </c:pt>
                <c:pt idx="5">
                  <c:v>29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4A-482A-A2A2-48F26637371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Sheet1!$A$5:$A$12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</c:strCache>
            </c:strRef>
          </c:cat>
          <c:val>
            <c:numRef>
              <c:f>Sheet1!$D$5:$D$12</c:f>
              <c:numCache>
                <c:formatCode>General</c:formatCode>
                <c:ptCount val="7"/>
                <c:pt idx="0">
                  <c:v>61</c:v>
                </c:pt>
                <c:pt idx="1">
                  <c:v>49</c:v>
                </c:pt>
                <c:pt idx="2">
                  <c:v>90</c:v>
                </c:pt>
                <c:pt idx="3">
                  <c:v>88</c:v>
                </c:pt>
                <c:pt idx="4">
                  <c:v>75</c:v>
                </c:pt>
                <c:pt idx="5">
                  <c:v>49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4A-482A-A2A2-48F266373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50251168"/>
        <c:axId val="443943072"/>
      </c:barChart>
      <c:catAx>
        <c:axId val="45025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43072"/>
        <c:crosses val="autoZero"/>
        <c:auto val="1"/>
        <c:lblAlgn val="ctr"/>
        <c:lblOffset val="100"/>
        <c:noMultiLvlLbl val="0"/>
      </c:catAx>
      <c:valAx>
        <c:axId val="4439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5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dataset.xlsx]Sheet10!PivotTable6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Profit by Industry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B8-4268-A25A-3C895E185F9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B8-4268-A25A-3C895E185F9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B8-4268-A25A-3C895E185F9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B8-4268-A25A-3C895E185F9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B8-4268-A25A-3C895E185F9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2B8-4268-A25A-3C895E185F9D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2B8-4268-A25A-3C895E185F9D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2B8-4268-A25A-3C895E185F9D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2B8-4268-A25A-3C895E185F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Sheet10!$A$4:$A$13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Entertainment</c:v>
                </c:pt>
                <c:pt idx="6">
                  <c:v>IT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Sheet10!$B$4:$B$13</c:f>
              <c:numCache>
                <c:formatCode>[$$-409]#,##0</c:formatCode>
                <c:ptCount val="9"/>
                <c:pt idx="0">
                  <c:v>2162242.9300000034</c:v>
                </c:pt>
                <c:pt idx="1">
                  <c:v>2157019.2400000007</c:v>
                </c:pt>
                <c:pt idx="2">
                  <c:v>1671217.0700000059</c:v>
                </c:pt>
                <c:pt idx="3">
                  <c:v>987524.50000000093</c:v>
                </c:pt>
                <c:pt idx="4">
                  <c:v>714895.95000000088</c:v>
                </c:pt>
                <c:pt idx="5">
                  <c:v>392274.78</c:v>
                </c:pt>
                <c:pt idx="6">
                  <c:v>373118.30000000005</c:v>
                </c:pt>
                <c:pt idx="7">
                  <c:v>310188.05999999965</c:v>
                </c:pt>
                <c:pt idx="8">
                  <c:v>186662.43999999992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2B8-4268-A25A-3C895E185F9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04786290194323"/>
          <c:y val="0.18535433495196119"/>
          <c:w val="0.21997018606293087"/>
          <c:h val="0.668753347658647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dataset.xlsx]Sheet7!PivotTable3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Profit by Age Cluster and Wealth Segment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Sheet7!$B$5:$B$13</c:f>
              <c:numCache>
                <c:formatCode>[$$-409]#,##0.00</c:formatCode>
                <c:ptCount val="8"/>
                <c:pt idx="0">
                  <c:v>416417.30000000028</c:v>
                </c:pt>
                <c:pt idx="1">
                  <c:v>456175.44497190003</c:v>
                </c:pt>
                <c:pt idx="2">
                  <c:v>785439.46999999881</c:v>
                </c:pt>
                <c:pt idx="3">
                  <c:v>514087.39000000065</c:v>
                </c:pt>
                <c:pt idx="4">
                  <c:v>417251.07999999984</c:v>
                </c:pt>
                <c:pt idx="5">
                  <c:v>13460.409999999998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8-4919-A816-462FE71FBBF7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Sheet7!$C$5:$C$13</c:f>
              <c:numCache>
                <c:formatCode>[$$-409]#,##0.00</c:formatCode>
                <c:ptCount val="8"/>
                <c:pt idx="0">
                  <c:v>352085.69000000041</c:v>
                </c:pt>
                <c:pt idx="1">
                  <c:v>513222.7899999998</c:v>
                </c:pt>
                <c:pt idx="2">
                  <c:v>875657.34999999905</c:v>
                </c:pt>
                <c:pt idx="3">
                  <c:v>560870.88000000094</c:v>
                </c:pt>
                <c:pt idx="4">
                  <c:v>441901.26999999967</c:v>
                </c:pt>
                <c:pt idx="5">
                  <c:v>7877.7099999999991</c:v>
                </c:pt>
                <c:pt idx="6">
                  <c:v>6280.7100000000009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8-4919-A816-462FE71FBBF7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Sheet7!$A$5:$A$13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Sheet7!$D$5:$D$13</c:f>
              <c:numCache>
                <c:formatCode>[$$-409]#,##0.00</c:formatCode>
                <c:ptCount val="8"/>
                <c:pt idx="0">
                  <c:v>753190.36999999976</c:v>
                </c:pt>
                <c:pt idx="1">
                  <c:v>940628.75000000291</c:v>
                </c:pt>
                <c:pt idx="2">
                  <c:v>1794187.1000000078</c:v>
                </c:pt>
                <c:pt idx="3">
                  <c:v>971269.92000000086</c:v>
                </c:pt>
                <c:pt idx="4">
                  <c:v>878504.86000000197</c:v>
                </c:pt>
                <c:pt idx="5">
                  <c:v>20118.560000000005</c:v>
                </c:pt>
                <c:pt idx="6">
                  <c:v>2977.1099999999997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8-4919-A816-462FE71FB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2584303"/>
        <c:axId val="2102585967"/>
      </c:barChart>
      <c:catAx>
        <c:axId val="210258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585967"/>
        <c:crosses val="autoZero"/>
        <c:auto val="1"/>
        <c:lblAlgn val="ctr"/>
        <c:lblOffset val="100"/>
        <c:noMultiLvlLbl val="0"/>
      </c:catAx>
      <c:valAx>
        <c:axId val="2102585967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58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dataset.xlsx]Sheet8!PivotTable4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Old Customers owning Cars in each</a:t>
            </a:r>
            <a:r>
              <a:rPr lang="en-IN" baseline="0" dirty="0"/>
              <a:t> State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Sheet8!$B$5:$B$8</c:f>
              <c:numCache>
                <c:formatCode>General</c:formatCode>
                <c:ptCount val="3"/>
                <c:pt idx="0">
                  <c:v>5005</c:v>
                </c:pt>
                <c:pt idx="1">
                  <c:v>2083</c:v>
                </c:pt>
                <c:pt idx="2">
                  <c:v>2538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7-46EB-9CA1-413CA9BDA59D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Sheet8!$C$5:$C$8</c:f>
              <c:numCache>
                <c:formatCode>General</c:formatCode>
                <c:ptCount val="3"/>
                <c:pt idx="0">
                  <c:v>5388</c:v>
                </c:pt>
                <c:pt idx="1">
                  <c:v>2061</c:v>
                </c:pt>
                <c:pt idx="2">
                  <c:v>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7-46EB-9CA1-413CA9BDA5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75735983"/>
        <c:axId val="1775740559"/>
      </c:barChart>
      <c:catAx>
        <c:axId val="177573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40559"/>
        <c:crosses val="autoZero"/>
        <c:auto val="1"/>
        <c:lblAlgn val="ctr"/>
        <c:lblOffset val="100"/>
        <c:noMultiLvlLbl val="0"/>
      </c:catAx>
      <c:valAx>
        <c:axId val="177574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3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1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5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1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2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5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1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8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E114-C7C3-46BD-B78A-E9DC5A1F77E0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F48F-065D-442D-91B8-68E57901A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0717" y="4727275"/>
            <a:ext cx="1794294" cy="405441"/>
          </a:xfrm>
          <a:prstGeom prst="rect">
            <a:avLst/>
          </a:prstGeom>
          <a:solidFill>
            <a:srgbClr val="0D2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hape 55"/>
          <p:cNvSpPr/>
          <p:nvPr/>
        </p:nvSpPr>
        <p:spPr>
          <a:xfrm>
            <a:off x="560717" y="2091312"/>
            <a:ext cx="5061956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</a:t>
            </a:r>
            <a:endParaRPr lang="en-US" dirty="0" smtClean="0"/>
          </a:p>
          <a:p>
            <a:r>
              <a:rPr dirty="0" smtClean="0"/>
              <a:t>Pty </a:t>
            </a:r>
            <a:r>
              <a:rPr dirty="0"/>
              <a:t>Ltd</a:t>
            </a:r>
          </a:p>
        </p:txBody>
      </p:sp>
      <p:sp>
        <p:nvSpPr>
          <p:cNvPr id="9" name="Shape 56"/>
          <p:cNvSpPr/>
          <p:nvPr/>
        </p:nvSpPr>
        <p:spPr>
          <a:xfrm>
            <a:off x="560717" y="4201523"/>
            <a:ext cx="5550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400" dirty="0"/>
              <a:t>Data analytics approach</a:t>
            </a:r>
          </a:p>
        </p:txBody>
      </p:sp>
      <p:sp>
        <p:nvSpPr>
          <p:cNvPr id="10" name="Shape 58"/>
          <p:cNvSpPr/>
          <p:nvPr/>
        </p:nvSpPr>
        <p:spPr>
          <a:xfrm>
            <a:off x="560717" y="4701861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dirty="0" smtClean="0"/>
              <a:t>Sanjay C S, </a:t>
            </a:r>
            <a:r>
              <a:rPr lang="en-US" sz="1050" i="1" dirty="0" smtClean="0"/>
              <a:t>Junior Consultant</a:t>
            </a:r>
            <a:endParaRPr sz="1050" i="1" dirty="0"/>
          </a:p>
        </p:txBody>
      </p:sp>
      <p:sp>
        <p:nvSpPr>
          <p:cNvPr id="11" name="Shape 55"/>
          <p:cNvSpPr/>
          <p:nvPr/>
        </p:nvSpPr>
        <p:spPr>
          <a:xfrm>
            <a:off x="560717" y="551237"/>
            <a:ext cx="3706298" cy="69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TheAnalyticsTeam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Model Development</a:t>
            </a:r>
            <a:endParaRPr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8258"/>
              </p:ext>
            </p:extLst>
          </p:nvPr>
        </p:nvGraphicFramePr>
        <p:xfrm>
          <a:off x="6599208" y="2320506"/>
          <a:ext cx="5414513" cy="3265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300" y="1302589"/>
            <a:ext cx="647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Scatter plot based off of RFM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300" y="2660392"/>
            <a:ext cx="6109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Revenue was generated by Customers who visited just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Customers who recently visited (50 to 100 days) also generated a moderate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Customers who visited more than 200 days ago generated very less Revenue.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Model Development</a:t>
            </a:r>
            <a:endParaRPr sz="4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430822"/>
              </p:ext>
            </p:extLst>
          </p:nvPr>
        </p:nvGraphicFramePr>
        <p:xfrm>
          <a:off x="6633714" y="2297081"/>
          <a:ext cx="5389500" cy="3311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00" y="1302589"/>
            <a:ext cx="647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Scatter plot based off of RFM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300" y="2660392"/>
            <a:ext cx="6109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Revenue was generated by Customers whose Frequency of purchase was more than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Based on the graph it can be said that the relationship between Monetary Value and Frequency of Purchase is Positive for Business.</a:t>
            </a:r>
          </a:p>
        </p:txBody>
      </p:sp>
    </p:spTree>
    <p:extLst>
      <p:ext uri="{BB962C8B-B14F-4D97-AF65-F5344CB8AC3E}">
        <p14:creationId xmlns:p14="http://schemas.microsoft.com/office/powerpoint/2010/main" val="3184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Model Development</a:t>
            </a:r>
            <a:endParaRPr sz="4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03113"/>
              </p:ext>
            </p:extLst>
          </p:nvPr>
        </p:nvGraphicFramePr>
        <p:xfrm>
          <a:off x="6659592" y="2280179"/>
          <a:ext cx="5398787" cy="3345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300" y="1302589"/>
            <a:ext cx="647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Scatter plot based off of RFM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300" y="2660392"/>
            <a:ext cx="610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There’s a high possibility of customers visiting more frequently given they visited the site recently.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Higher frequency is inversely related to the recency value.</a:t>
            </a:r>
          </a:p>
        </p:txBody>
      </p:sp>
    </p:spTree>
    <p:extLst>
      <p:ext uri="{BB962C8B-B14F-4D97-AF65-F5344CB8AC3E}">
        <p14:creationId xmlns:p14="http://schemas.microsoft.com/office/powerpoint/2010/main" val="25384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Interpretation</a:t>
            </a:r>
            <a:endParaRPr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204872"/>
              </p:ext>
            </p:extLst>
          </p:nvPr>
        </p:nvGraphicFramePr>
        <p:xfrm>
          <a:off x="6854770" y="2781291"/>
          <a:ext cx="5247736" cy="317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300" y="1302589"/>
            <a:ext cx="649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Customer Targeting and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300" y="2660392"/>
            <a:ext cx="6109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Platinum Customers are Very Loyal Customers who most frequently buys from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Gold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Customers are Loyal Customers who most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often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buys from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 and spends a large amount of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Silver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Customers are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those who are becoming Loyal Customers by buying more than once and spends fairly large amounts of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Bronze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Customers are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Recent Customers who bought recently and have spent average amount of money.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Interpretation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60300" y="1302589"/>
            <a:ext cx="649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Customer Targeting and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299" y="2660392"/>
            <a:ext cx="11155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Age group to be targeted mainly are those between 20 to 70 specifically 40 to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Most of the High Value Customers will be Female compared to Male.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Customers to be targeted are those who are working in Manufacturing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Financial Services, and Health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Focus on Mass Customer Wealth Segment as they would be generating a very high amounts of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large number of population resides in New South Wales State, targeting them would boost Business significantly.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Interpretation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60300" y="1302589"/>
            <a:ext cx="649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Customer Targeting and Methodology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22763"/>
              </p:ext>
            </p:extLst>
          </p:nvPr>
        </p:nvGraphicFramePr>
        <p:xfrm>
          <a:off x="1421412" y="2665282"/>
          <a:ext cx="9337676" cy="3652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2467">
                  <a:extLst>
                    <a:ext uri="{9D8B030D-6E8A-4147-A177-3AD203B41FA5}">
                      <a16:colId xmlns:a16="http://schemas.microsoft.com/office/drawing/2014/main" val="2433095431"/>
                    </a:ext>
                  </a:extLst>
                </a:gridCol>
                <a:gridCol w="1764601">
                  <a:extLst>
                    <a:ext uri="{9D8B030D-6E8A-4147-A177-3AD203B41FA5}">
                      <a16:colId xmlns:a16="http://schemas.microsoft.com/office/drawing/2014/main" val="2615884301"/>
                    </a:ext>
                  </a:extLst>
                </a:gridCol>
                <a:gridCol w="1686173">
                  <a:extLst>
                    <a:ext uri="{9D8B030D-6E8A-4147-A177-3AD203B41FA5}">
                      <a16:colId xmlns:a16="http://schemas.microsoft.com/office/drawing/2014/main" val="139593420"/>
                    </a:ext>
                  </a:extLst>
                </a:gridCol>
                <a:gridCol w="705840">
                  <a:extLst>
                    <a:ext uri="{9D8B030D-6E8A-4147-A177-3AD203B41FA5}">
                      <a16:colId xmlns:a16="http://schemas.microsoft.com/office/drawing/2014/main" val="1625757547"/>
                    </a:ext>
                  </a:extLst>
                </a:gridCol>
                <a:gridCol w="2161635">
                  <a:extLst>
                    <a:ext uri="{9D8B030D-6E8A-4147-A177-3AD203B41FA5}">
                      <a16:colId xmlns:a16="http://schemas.microsoft.com/office/drawing/2014/main" val="160599239"/>
                    </a:ext>
                  </a:extLst>
                </a:gridCol>
                <a:gridCol w="1646960">
                  <a:extLst>
                    <a:ext uri="{9D8B030D-6E8A-4147-A177-3AD203B41FA5}">
                      <a16:colId xmlns:a16="http://schemas.microsoft.com/office/drawing/2014/main" val="1884002060"/>
                    </a:ext>
                  </a:extLst>
                </a:gridCol>
              </a:tblGrid>
              <a:tr h="582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first_name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past_3_years_bike_related_purchases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job_industry_category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wealth_segment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9134523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Melba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Spellacy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Health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897935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Martelle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Tuppeny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Manufacturing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089424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Patricia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Everix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Health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279053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Daryl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Pauncefort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Financial Services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65068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Sunny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Christescu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Financial Services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5863800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Theresa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Cowper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99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Manufacturing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832480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Loleta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Aberdalgy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Health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352350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Alexina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Mabley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Manufacturing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713108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Katleen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Arnoult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Manufacturing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316230"/>
                  </a:ext>
                </a:extLst>
              </a:tr>
              <a:tr h="306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Amabel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Financial Services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Mass Customer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5782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537" y="2091657"/>
            <a:ext cx="111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 example of Potential Customers Based on the Analysis.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0717" y="4727275"/>
            <a:ext cx="1794294" cy="405441"/>
          </a:xfrm>
          <a:prstGeom prst="rect">
            <a:avLst/>
          </a:prstGeom>
          <a:solidFill>
            <a:srgbClr val="0D2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0768" y="2191110"/>
            <a:ext cx="5874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IN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/>
          <p:nvPr/>
        </p:nvSpPr>
        <p:spPr>
          <a:xfrm>
            <a:off x="1120252" y="1711532"/>
            <a:ext cx="5459402" cy="414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sz="32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3200" dirty="0">
              <a:solidFill>
                <a:schemeClr val="bg1">
                  <a:lumMod val="85000"/>
                </a:schemeClr>
              </a:solidFill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sz="3200" dirty="0" smtClean="0">
                <a:solidFill>
                  <a:schemeClr val="bg1">
                    <a:lumMod val="85000"/>
                  </a:schemeClr>
                </a:solidFill>
              </a:rPr>
              <a:t>Data Exploration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3200" dirty="0">
              <a:solidFill>
                <a:schemeClr val="bg1">
                  <a:lumMod val="85000"/>
                </a:schemeClr>
              </a:solidFill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sz="3200" dirty="0" smtClean="0">
                <a:solidFill>
                  <a:schemeClr val="bg1">
                    <a:lumMod val="85000"/>
                  </a:schemeClr>
                </a:solidFill>
              </a:rPr>
              <a:t>Model </a:t>
            </a:r>
            <a:r>
              <a:rPr sz="3200" dirty="0">
                <a:solidFill>
                  <a:schemeClr val="bg1">
                    <a:lumMod val="85000"/>
                  </a:schemeClr>
                </a:solidFill>
              </a:rPr>
              <a:t>Development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4. </a:t>
            </a:r>
            <a:r>
              <a:rPr sz="3200" dirty="0" smtClean="0">
                <a:solidFill>
                  <a:schemeClr val="bg1">
                    <a:lumMod val="85000"/>
                  </a:schemeClr>
                </a:solidFill>
              </a:rPr>
              <a:t>Interpretation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64"/>
          <p:cNvSpPr/>
          <p:nvPr/>
        </p:nvSpPr>
        <p:spPr>
          <a:xfrm>
            <a:off x="360300" y="177277"/>
            <a:ext cx="2288009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830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Introduction</a:t>
            </a: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60300" y="1302589"/>
            <a:ext cx="8216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Identifying and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argeting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igh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alue Customers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618" y="2477838"/>
            <a:ext cx="48480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Outline of the problem</a:t>
            </a:r>
          </a:p>
          <a:p>
            <a:endParaRPr lang="en-US" sz="1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Sprocket Central Pty Ltd is a company that specializes in high-quality bike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Analyzing the dataset provided, the marketing team is looking for ways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aim of this analysis is to analyze the provided 3 datasets and target the new 1000 customers to drive higher value for the company.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9629" y="2477838"/>
            <a:ext cx="48336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Approach for Data Analysis</a:t>
            </a:r>
          </a:p>
          <a:p>
            <a:endParaRPr lang="en-US" sz="1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Age Distribution of New and Old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Past 3 years bike related purchases by different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Industry contribution to bike related purchases in the past 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Wealth segmentation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Profits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Wealth Segments of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age groups and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Status of car ownership in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Customer Classification based on RFM Analysis.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0300" y="1302589"/>
            <a:ext cx="431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Data Quality Assessment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https://cdn-assets.theforage.com/vinternship_modules/kpmg_data_analytics/Screen+Shot+2018-03-20+at+2.50.59+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00" y="1423358"/>
            <a:ext cx="3786994" cy="5149099"/>
          </a:xfrm>
          <a:prstGeom prst="roundRect">
            <a:avLst>
              <a:gd name="adj" fmla="val 72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5009"/>
              </p:ext>
            </p:extLst>
          </p:nvPr>
        </p:nvGraphicFramePr>
        <p:xfrm>
          <a:off x="431320" y="2745256"/>
          <a:ext cx="7487730" cy="33195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9639">
                  <a:extLst>
                    <a:ext uri="{9D8B030D-6E8A-4147-A177-3AD203B41FA5}">
                      <a16:colId xmlns:a16="http://schemas.microsoft.com/office/drawing/2014/main" val="1165415268"/>
                    </a:ext>
                  </a:extLst>
                </a:gridCol>
                <a:gridCol w="919595">
                  <a:extLst>
                    <a:ext uri="{9D8B030D-6E8A-4147-A177-3AD203B41FA5}">
                      <a16:colId xmlns:a16="http://schemas.microsoft.com/office/drawing/2014/main" val="1263491879"/>
                    </a:ext>
                  </a:extLst>
                </a:gridCol>
                <a:gridCol w="2024968">
                  <a:extLst>
                    <a:ext uri="{9D8B030D-6E8A-4147-A177-3AD203B41FA5}">
                      <a16:colId xmlns:a16="http://schemas.microsoft.com/office/drawing/2014/main" val="1517008829"/>
                    </a:ext>
                  </a:extLst>
                </a:gridCol>
                <a:gridCol w="1069504">
                  <a:extLst>
                    <a:ext uri="{9D8B030D-6E8A-4147-A177-3AD203B41FA5}">
                      <a16:colId xmlns:a16="http://schemas.microsoft.com/office/drawing/2014/main" val="1856870542"/>
                    </a:ext>
                  </a:extLst>
                </a:gridCol>
                <a:gridCol w="897148">
                  <a:extLst>
                    <a:ext uri="{9D8B030D-6E8A-4147-A177-3AD203B41FA5}">
                      <a16:colId xmlns:a16="http://schemas.microsoft.com/office/drawing/2014/main" val="2647607672"/>
                    </a:ext>
                  </a:extLst>
                </a:gridCol>
                <a:gridCol w="1526876">
                  <a:extLst>
                    <a:ext uri="{9D8B030D-6E8A-4147-A177-3AD203B41FA5}">
                      <a16:colId xmlns:a16="http://schemas.microsoft.com/office/drawing/2014/main" val="3290443824"/>
                    </a:ext>
                  </a:extLst>
                </a:gridCol>
              </a:tblGrid>
              <a:tr h="290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Completeness</a:t>
                      </a:r>
                      <a:endParaRPr lang="en-IN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Consistency</a:t>
                      </a:r>
                      <a:endParaRPr lang="en-IN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Relevancy</a:t>
                      </a:r>
                      <a:endParaRPr lang="en-IN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Validity</a:t>
                      </a:r>
                      <a:endParaRPr lang="en-IN" sz="14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extLst>
                  <a:ext uri="{0D108BD9-81ED-4DB2-BD59-A6C34878D82A}">
                    <a16:rowId xmlns:a16="http://schemas.microsoft.com/office/drawing/2014/main" val="2591710329"/>
                  </a:ext>
                </a:extLst>
              </a:tr>
              <a:tr h="430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Customer Demographic</a:t>
                      </a:r>
                      <a:endParaRPr lang="en-IN" sz="12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inaccurate DOB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Blanks in Job_title, DOB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Incosistency in gender column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default column is irrelevant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extLst>
                  <a:ext uri="{0D108BD9-81ED-4DB2-BD59-A6C34878D82A}">
                    <a16:rowId xmlns:a16="http://schemas.microsoft.com/office/drawing/2014/main" val="2300891662"/>
                  </a:ext>
                </a:extLst>
              </a:tr>
              <a:tr h="3537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Customer Address</a:t>
                      </a:r>
                      <a:endParaRPr lang="en-IN" sz="12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Incomplete Customer Ids</a:t>
                      </a:r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Inconsistency </a:t>
                      </a:r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 State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extLst>
                  <a:ext uri="{0D108BD9-81ED-4DB2-BD59-A6C34878D82A}">
                    <a16:rowId xmlns:a16="http://schemas.microsoft.com/office/drawing/2014/main" val="4086621446"/>
                  </a:ext>
                </a:extLst>
              </a:tr>
              <a:tr h="104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Transactions</a:t>
                      </a:r>
                      <a:endParaRPr lang="en-IN" sz="12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Incomplete Customer Ids,</a:t>
                      </a:r>
                      <a:r>
                        <a:rPr lang="en-US" sz="120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C</a:t>
                      </a:r>
                      <a:r>
                        <a:rPr lang="en-US" sz="12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olumns </a:t>
                      </a:r>
                      <a:r>
                        <a:rPr lang="en-US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online_order, brand, product_line, product_class, product_size, standard_cost and product_first_sold_date are empty.</a:t>
                      </a:r>
                      <a:endParaRPr lang="en-US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product_first_sold_date is not in proper date format</a:t>
                      </a:r>
                      <a:endParaRPr lang="en-US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0" marR="6680" marT="6680" marB="0" anchor="ctr"/>
                </a:tc>
                <a:extLst>
                  <a:ext uri="{0D108BD9-81ED-4DB2-BD59-A6C34878D82A}">
                    <a16:rowId xmlns:a16="http://schemas.microsoft.com/office/drawing/2014/main" val="2846869570"/>
                  </a:ext>
                </a:extLst>
              </a:tr>
              <a:tr h="99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New Customers</a:t>
                      </a:r>
                      <a:endParaRPr lang="en-IN" sz="12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680" marR="6680" marT="66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past_3_years_bike_related_purchases, column postcode and property_valuation are set as a Text column</a:t>
                      </a:r>
                      <a:endParaRPr lang="en-US" sz="1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0" marR="6680" marT="6680" marB="0" anchor="ctr"/>
                </a:tc>
                <a:extLst>
                  <a:ext uri="{0D108BD9-81ED-4DB2-BD59-A6C34878D82A}">
                    <a16:rowId xmlns:a16="http://schemas.microsoft.com/office/drawing/2014/main" val="22123733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300" y="2116255"/>
            <a:ext cx="4236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Key issues for Data Quality Assessment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0300" y="1302589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Age Distribution of New and Old Customers.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001115"/>
              </p:ext>
            </p:extLst>
          </p:nvPr>
        </p:nvGraphicFramePr>
        <p:xfrm>
          <a:off x="7211684" y="1887364"/>
          <a:ext cx="4419194" cy="233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77286"/>
              </p:ext>
            </p:extLst>
          </p:nvPr>
        </p:nvGraphicFramePr>
        <p:xfrm>
          <a:off x="7211684" y="4408098"/>
          <a:ext cx="4419194" cy="23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00" y="2404949"/>
            <a:ext cx="655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majority of Old customers are aged between 40 to 50, the same is true with the New Customer List as well. This is followed by age group 50 to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Lowest age groups are customers aged above 80+.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There’s a steep drop of no. of customers for the age group 50-60 in the Old Customers graph. Whereas for the new customers the steep drop is for age group 30-40.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main age group to be focused for a better business is 20 to 70.  </a:t>
            </a:r>
          </a:p>
        </p:txBody>
      </p:sp>
    </p:spTree>
    <p:extLst>
      <p:ext uri="{BB962C8B-B14F-4D97-AF65-F5344CB8AC3E}">
        <p14:creationId xmlns:p14="http://schemas.microsoft.com/office/powerpoint/2010/main" val="37861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402774"/>
              </p:ext>
            </p:extLst>
          </p:nvPr>
        </p:nvGraphicFramePr>
        <p:xfrm>
          <a:off x="6469811" y="977464"/>
          <a:ext cx="5650302" cy="319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329881"/>
              </p:ext>
            </p:extLst>
          </p:nvPr>
        </p:nvGraphicFramePr>
        <p:xfrm>
          <a:off x="6650967" y="3804249"/>
          <a:ext cx="5469146" cy="3053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299" y="1302589"/>
            <a:ext cx="6937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Bike related purchases over the past 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3 years by different gender across different Industries.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94960" y="1549735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Old Customers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4242" y="4349436"/>
            <a:ext cx="16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New Customers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00" y="3195304"/>
            <a:ext cx="6109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Majority of the bike related purchases were from the Manufacturing, Financial Services and Health Industries.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Females made more Bike related purchases than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IT, Agriculture and Telecommunication Industries have made the least bike related purchases.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similar profile can be seen in case of new customers as well.</a:t>
            </a:r>
          </a:p>
        </p:txBody>
      </p:sp>
    </p:spTree>
    <p:extLst>
      <p:ext uri="{BB962C8B-B14F-4D97-AF65-F5344CB8AC3E}">
        <p14:creationId xmlns:p14="http://schemas.microsoft.com/office/powerpoint/2010/main" val="1358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0300" y="1302589"/>
            <a:ext cx="6248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Wealth Segmentation by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ge Cluster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893484"/>
              </p:ext>
            </p:extLst>
          </p:nvPr>
        </p:nvGraphicFramePr>
        <p:xfrm>
          <a:off x="7077075" y="977464"/>
          <a:ext cx="4924425" cy="286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683577"/>
              </p:ext>
            </p:extLst>
          </p:nvPr>
        </p:nvGraphicFramePr>
        <p:xfrm>
          <a:off x="7077075" y="3943350"/>
          <a:ext cx="4924425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300" y="2518783"/>
            <a:ext cx="6109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Mass Customers are largest number of customers in any every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many cases Affluent Customers outperform the High Net Worth Customers.</a:t>
            </a:r>
          </a:p>
        </p:txBody>
      </p:sp>
    </p:spTree>
    <p:extLst>
      <p:ext uri="{BB962C8B-B14F-4D97-AF65-F5344CB8AC3E}">
        <p14:creationId xmlns:p14="http://schemas.microsoft.com/office/powerpoint/2010/main" val="13520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0300" y="1302589"/>
            <a:ext cx="60052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Profits by Wealth Segments of 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different age groups and Industries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224869"/>
              </p:ext>
            </p:extLst>
          </p:nvPr>
        </p:nvGraphicFramePr>
        <p:xfrm>
          <a:off x="6448425" y="3876675"/>
          <a:ext cx="5671689" cy="304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258208"/>
              </p:ext>
            </p:extLst>
          </p:nvPr>
        </p:nvGraphicFramePr>
        <p:xfrm>
          <a:off x="6448425" y="977464"/>
          <a:ext cx="5671689" cy="297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300" y="2516347"/>
            <a:ext cx="61095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Overall Mass Customers generate highest amount of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Profit is more by customers aged 40 to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top 3 Industry Sectors that are generating highest profits are Manufacturing, Financial Services, and Health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These 3 Industries generate more than 2Million AU$, which accounts for 67% of total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IT, Agriculture and Telecommunication Industries have generated the least amount of profit.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33B"/>
            </a:gs>
            <a:gs pos="34000">
              <a:srgbClr val="0D233B">
                <a:alpha val="95000"/>
              </a:srgbClr>
            </a:gs>
            <a:gs pos="69000">
              <a:srgbClr val="0D233B">
                <a:alpha val="90000"/>
              </a:srgbClr>
            </a:gs>
            <a:gs pos="97000">
              <a:srgbClr val="0D233B">
                <a:alpha val="85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PMG on X: &quot;Retweet if you plan to follow the #WEF19 conversation on  Twitter #WEFLIVE https://t.co/3KwCD15Vns https://t.co/AVWn1X3DaB&quot; / 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6" b="50566"/>
          <a:stretch/>
        </p:blipFill>
        <p:spPr bwMode="auto">
          <a:xfrm>
            <a:off x="60386" y="177277"/>
            <a:ext cx="12059728" cy="80225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4"/>
          <p:cNvSpPr/>
          <p:nvPr/>
        </p:nvSpPr>
        <p:spPr>
          <a:xfrm>
            <a:off x="360300" y="177277"/>
            <a:ext cx="521236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Data Exploration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60300" y="1302589"/>
            <a:ext cx="600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Car Ownership Status in each State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33188"/>
              </p:ext>
            </p:extLst>
          </p:nvPr>
        </p:nvGraphicFramePr>
        <p:xfrm>
          <a:off x="6877051" y="977462"/>
          <a:ext cx="5243063" cy="306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394856"/>
              </p:ext>
            </p:extLst>
          </p:nvPr>
        </p:nvGraphicFramePr>
        <p:xfrm>
          <a:off x="6877051" y="4038600"/>
          <a:ext cx="5243064" cy="281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00" y="2518783"/>
            <a:ext cx="6109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New South wales has the highest number of people who do not own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Queensland and Victoria have less number of car ownership compared to New South Wales.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both Queensland and Victoria show potential marketplace to boost business.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1082</Words>
  <Application>Microsoft Office PowerPoint</Application>
  <PresentationFormat>Widescreen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Open Sans</vt:lpstr>
      <vt:lpstr>Open Sans Extrabold</vt:lpstr>
      <vt:lpstr>Open Sans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SANJAY.C HIREMATH</dc:creator>
  <cp:lastModifiedBy>SANJAY.C HIREMATH</cp:lastModifiedBy>
  <cp:revision>45</cp:revision>
  <dcterms:created xsi:type="dcterms:W3CDTF">2023-10-27T08:26:23Z</dcterms:created>
  <dcterms:modified xsi:type="dcterms:W3CDTF">2023-10-27T20:30:19Z</dcterms:modified>
</cp:coreProperties>
</file>