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3" r:id="rId3"/>
    <p:sldId id="256" r:id="rId4"/>
    <p:sldId id="262" r:id="rId5"/>
    <p:sldId id="261" r:id="rId6"/>
    <p:sldId id="260"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930" autoAdjust="0"/>
  </p:normalViewPr>
  <p:slideViewPr>
    <p:cSldViewPr snapToGrid="0">
      <p:cViewPr varScale="1">
        <p:scale>
          <a:sx n="101" d="100"/>
          <a:sy n="101" d="100"/>
        </p:scale>
        <p:origin x="8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FFB51-13EA-4B0A-BA36-1B1B9A1F0D56}" type="datetimeFigureOut">
              <a:rPr lang="en-IN" smtClean="0"/>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74F9C-FDE5-465E-B806-1A42A67B8AE5}" type="slidenum">
              <a:rPr lang="en-IN" smtClean="0"/>
              <a:t>‹#›</a:t>
            </a:fld>
            <a:endParaRPr lang="en-IN"/>
          </a:p>
        </p:txBody>
      </p:sp>
    </p:spTree>
    <p:extLst>
      <p:ext uri="{BB962C8B-B14F-4D97-AF65-F5344CB8AC3E}">
        <p14:creationId xmlns:p14="http://schemas.microsoft.com/office/powerpoint/2010/main" val="1058510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revenue in the starting months of year 2011 has been pretty much between 500k to 800k, but the sale started kicking off from the month of September and continued till the month of November from 800k all the way up till 1.5M, the data for December month was insufficient to obtain any insights from it. But this graph does show us one thing that most of the revenue that was generated is from the last 4 months of the year.</a:t>
            </a:r>
            <a:endParaRPr lang="en-IN" dirty="0" smtClean="0"/>
          </a:p>
          <a:p>
            <a:endParaRPr lang="en-IN" dirty="0"/>
          </a:p>
        </p:txBody>
      </p:sp>
      <p:sp>
        <p:nvSpPr>
          <p:cNvPr id="4" name="Slide Number Placeholder 3"/>
          <p:cNvSpPr>
            <a:spLocks noGrp="1"/>
          </p:cNvSpPr>
          <p:nvPr>
            <p:ph type="sldNum" sz="quarter" idx="10"/>
          </p:nvPr>
        </p:nvSpPr>
        <p:spPr/>
        <p:txBody>
          <a:bodyPr/>
          <a:lstStyle/>
          <a:p>
            <a:fld id="{D4674F9C-FDE5-465E-B806-1A42A67B8AE5}" type="slidenum">
              <a:rPr lang="en-IN" smtClean="0"/>
              <a:t>3</a:t>
            </a:fld>
            <a:endParaRPr lang="en-IN"/>
          </a:p>
        </p:txBody>
      </p:sp>
    </p:spTree>
    <p:extLst>
      <p:ext uri="{BB962C8B-B14F-4D97-AF65-F5344CB8AC3E}">
        <p14:creationId xmlns:p14="http://schemas.microsoft.com/office/powerpoint/2010/main" val="2864926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data shows the top 10 countries generating highest revenues and the number of products sold in each country. The highest revenue generated was by Netherlands followed by Ireland, Germany and so on. The revenue of 285K in Netherlands was generated by selling 200k+ quantities of product, whereas Ireland generated a revenue of 283K by selling only around 140K+ quantities of products.</a:t>
            </a:r>
          </a:p>
          <a:p>
            <a:r>
              <a:rPr lang="en-US" dirty="0" smtClean="0"/>
              <a:t>This shows that these countries are promising for an expansion to generate even higher revenue. </a:t>
            </a:r>
            <a:endParaRPr lang="en-IN" dirty="0" smtClean="0"/>
          </a:p>
          <a:p>
            <a:endParaRPr lang="en-IN" dirty="0"/>
          </a:p>
        </p:txBody>
      </p:sp>
      <p:sp>
        <p:nvSpPr>
          <p:cNvPr id="4" name="Slide Number Placeholder 3"/>
          <p:cNvSpPr>
            <a:spLocks noGrp="1"/>
          </p:cNvSpPr>
          <p:nvPr>
            <p:ph type="sldNum" sz="quarter" idx="10"/>
          </p:nvPr>
        </p:nvSpPr>
        <p:spPr/>
        <p:txBody>
          <a:bodyPr/>
          <a:lstStyle/>
          <a:p>
            <a:fld id="{D4674F9C-FDE5-465E-B806-1A42A67B8AE5}" type="slidenum">
              <a:rPr lang="en-IN" smtClean="0"/>
              <a:t>4</a:t>
            </a:fld>
            <a:endParaRPr lang="en-IN"/>
          </a:p>
        </p:txBody>
      </p:sp>
    </p:spTree>
    <p:extLst>
      <p:ext uri="{BB962C8B-B14F-4D97-AF65-F5344CB8AC3E}">
        <p14:creationId xmlns:p14="http://schemas.microsoft.com/office/powerpoint/2010/main" val="913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shows the top 10 customers generating the highest revenue.</a:t>
            </a:r>
          </a:p>
          <a:p>
            <a:r>
              <a:rPr lang="en-US" dirty="0" smtClean="0"/>
              <a:t>The customer with ID 14646 generated the highest amount of revenue of 280k who is from Netherlands. Most of the revenue generated from Netherlands was from this one particular customer.</a:t>
            </a:r>
            <a:r>
              <a:rPr lang="en-IN" dirty="0" smtClean="0"/>
              <a:t> This shows the amount of trust this customer has in us.</a:t>
            </a:r>
            <a:endParaRPr lang="en-US" dirty="0" smtClean="0"/>
          </a:p>
          <a:p>
            <a:r>
              <a:rPr lang="en-US" dirty="0" smtClean="0"/>
              <a:t>The revenue generated by 2</a:t>
            </a:r>
            <a:r>
              <a:rPr lang="en-US" baseline="30000" dirty="0" smtClean="0"/>
              <a:t>nd</a:t>
            </a:r>
            <a:r>
              <a:rPr lang="en-US" dirty="0" smtClean="0"/>
              <a:t> highest customer with ID 18102 is around 260K followed by customer ID 17450 generating a revenue of around 190K.</a:t>
            </a:r>
            <a:endParaRPr lang="en-IN" dirty="0" smtClean="0"/>
          </a:p>
          <a:p>
            <a:endParaRPr lang="en-IN" dirty="0"/>
          </a:p>
        </p:txBody>
      </p:sp>
      <p:sp>
        <p:nvSpPr>
          <p:cNvPr id="4" name="Slide Number Placeholder 3"/>
          <p:cNvSpPr>
            <a:spLocks noGrp="1"/>
          </p:cNvSpPr>
          <p:nvPr>
            <p:ph type="sldNum" sz="quarter" idx="10"/>
          </p:nvPr>
        </p:nvSpPr>
        <p:spPr/>
        <p:txBody>
          <a:bodyPr/>
          <a:lstStyle/>
          <a:p>
            <a:fld id="{D4674F9C-FDE5-465E-B806-1A42A67B8AE5}" type="slidenum">
              <a:rPr lang="en-IN" smtClean="0"/>
              <a:t>5</a:t>
            </a:fld>
            <a:endParaRPr lang="en-IN"/>
          </a:p>
        </p:txBody>
      </p:sp>
    </p:spTree>
    <p:extLst>
      <p:ext uri="{BB962C8B-B14F-4D97-AF65-F5344CB8AC3E}">
        <p14:creationId xmlns:p14="http://schemas.microsoft.com/office/powerpoint/2010/main" val="984347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heated map shows the counties with highest number of products being sold. Netherlands Tops this list and it shows us room for expansion to this country, Countries like Ireland, Germany and France also show a positive sigh for expansion. Tapping into these marketplaces would potentially generate us higher revenue in the future.</a:t>
            </a:r>
            <a:endParaRPr lang="en-IN" dirty="0" smtClean="0"/>
          </a:p>
          <a:p>
            <a:endParaRPr lang="en-IN" dirty="0"/>
          </a:p>
        </p:txBody>
      </p:sp>
      <p:sp>
        <p:nvSpPr>
          <p:cNvPr id="4" name="Slide Number Placeholder 3"/>
          <p:cNvSpPr>
            <a:spLocks noGrp="1"/>
          </p:cNvSpPr>
          <p:nvPr>
            <p:ph type="sldNum" sz="quarter" idx="10"/>
          </p:nvPr>
        </p:nvSpPr>
        <p:spPr/>
        <p:txBody>
          <a:bodyPr/>
          <a:lstStyle/>
          <a:p>
            <a:fld id="{D4674F9C-FDE5-465E-B806-1A42A67B8AE5}" type="slidenum">
              <a:rPr lang="en-IN" smtClean="0"/>
              <a:t>6</a:t>
            </a:fld>
            <a:endParaRPr lang="en-IN"/>
          </a:p>
        </p:txBody>
      </p:sp>
    </p:spTree>
    <p:extLst>
      <p:ext uri="{BB962C8B-B14F-4D97-AF65-F5344CB8AC3E}">
        <p14:creationId xmlns:p14="http://schemas.microsoft.com/office/powerpoint/2010/main" val="379955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A3268A-E055-4C68-B7FE-477782C30A09}"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405232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3268A-E055-4C68-B7FE-477782C30A09}"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366936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3268A-E055-4C68-B7FE-477782C30A09}"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151904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A3268A-E055-4C68-B7FE-477782C30A09}"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171080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3268A-E055-4C68-B7FE-477782C30A09}"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20308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A3268A-E055-4C68-B7FE-477782C30A09}"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413441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A3268A-E055-4C68-B7FE-477782C30A09}" type="datetimeFigureOut">
              <a:rPr lang="en-IN" smtClean="0"/>
              <a:t>14-09-2023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420548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A3268A-E055-4C68-B7FE-477782C30A09}"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1623976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3268A-E055-4C68-B7FE-477782C30A09}" type="datetimeFigureOut">
              <a:rPr lang="en-IN" smtClean="0"/>
              <a:t>14-09-2023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13655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3268A-E055-4C68-B7FE-477782C30A09}"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86176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3268A-E055-4C68-B7FE-477782C30A09}"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BC91C-C7EE-45E7-B5C3-F65A21B9DC65}" type="slidenum">
              <a:rPr lang="en-IN" smtClean="0"/>
              <a:t>‹#›</a:t>
            </a:fld>
            <a:endParaRPr lang="en-IN"/>
          </a:p>
        </p:txBody>
      </p:sp>
    </p:spTree>
    <p:extLst>
      <p:ext uri="{BB962C8B-B14F-4D97-AF65-F5344CB8AC3E}">
        <p14:creationId xmlns:p14="http://schemas.microsoft.com/office/powerpoint/2010/main" val="202286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3268A-E055-4C68-B7FE-477782C30A09}" type="datetimeFigureOut">
              <a:rPr lang="en-IN" smtClean="0"/>
              <a:t>14-09-2023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BC91C-C7EE-45E7-B5C3-F65A21B9DC65}" type="slidenum">
              <a:rPr lang="en-IN" smtClean="0"/>
              <a:t>‹#›</a:t>
            </a:fld>
            <a:endParaRPr lang="en-IN"/>
          </a:p>
        </p:txBody>
      </p:sp>
    </p:spTree>
    <p:extLst>
      <p:ext uri="{BB962C8B-B14F-4D97-AF65-F5344CB8AC3E}">
        <p14:creationId xmlns:p14="http://schemas.microsoft.com/office/powerpoint/2010/main" val="1119869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84C4"/>
        </a:solidFill>
        <a:effectLst/>
      </p:bgPr>
    </p:bg>
    <p:spTree>
      <p:nvGrpSpPr>
        <p:cNvPr id="1" name=""/>
        <p:cNvGrpSpPr/>
        <p:nvPr/>
      </p:nvGrpSpPr>
      <p:grpSpPr>
        <a:xfrm>
          <a:off x="0" y="0"/>
          <a:ext cx="0" cy="0"/>
          <a:chOff x="0" y="0"/>
          <a:chExt cx="0" cy="0"/>
        </a:xfrm>
      </p:grpSpPr>
      <p:sp>
        <p:nvSpPr>
          <p:cNvPr id="4" name="Rectangle 3"/>
          <p:cNvSpPr/>
          <p:nvPr/>
        </p:nvSpPr>
        <p:spPr>
          <a:xfrm>
            <a:off x="8505424" y="5874418"/>
            <a:ext cx="3270684" cy="615553"/>
          </a:xfrm>
          <a:prstGeom prst="rect">
            <a:avLst/>
          </a:prstGeom>
        </p:spPr>
        <p:txBody>
          <a:bodyPr wrap="square">
            <a:spAutoFit/>
          </a:bodyPr>
          <a:lstStyle/>
          <a:p>
            <a:pPr algn="r"/>
            <a:r>
              <a:rPr lang="en-IN" dirty="0">
                <a:solidFill>
                  <a:schemeClr val="bg1"/>
                </a:solidFill>
                <a:latin typeface="CenturyGothic"/>
              </a:rPr>
              <a:t>TATA Insights and Quants</a:t>
            </a:r>
          </a:p>
          <a:p>
            <a:pPr algn="r"/>
            <a:r>
              <a:rPr lang="en-IN" sz="1600" b="0" i="0" u="none" strike="noStrike" baseline="0" dirty="0" smtClean="0">
                <a:solidFill>
                  <a:schemeClr val="bg1"/>
                </a:solidFill>
                <a:latin typeface="CenturyGothic"/>
              </a:rPr>
              <a:t>Data Analytics Team</a:t>
            </a:r>
            <a:endParaRPr lang="en-IN" dirty="0">
              <a:solidFill>
                <a:schemeClr val="bg1"/>
              </a:solidFill>
            </a:endParaRPr>
          </a:p>
        </p:txBody>
      </p:sp>
      <p:sp>
        <p:nvSpPr>
          <p:cNvPr id="2" name="TextBox 1"/>
          <p:cNvSpPr txBox="1"/>
          <p:nvPr/>
        </p:nvSpPr>
        <p:spPr>
          <a:xfrm>
            <a:off x="1244351" y="1216593"/>
            <a:ext cx="9699387" cy="2800767"/>
          </a:xfrm>
          <a:prstGeom prst="rect">
            <a:avLst/>
          </a:prstGeom>
          <a:noFill/>
        </p:spPr>
        <p:txBody>
          <a:bodyPr wrap="none" rtlCol="0">
            <a:spAutoFit/>
          </a:bodyPr>
          <a:lstStyle/>
          <a:p>
            <a:pPr algn="ctr"/>
            <a:r>
              <a:rPr lang="en-US" sz="8800" b="1" dirty="0" smtClean="0">
                <a:solidFill>
                  <a:schemeClr val="bg1"/>
                </a:solidFill>
              </a:rPr>
              <a:t>Insights for Revenue</a:t>
            </a:r>
          </a:p>
          <a:p>
            <a:pPr algn="ctr"/>
            <a:r>
              <a:rPr lang="en-US" sz="8800" b="1" dirty="0" smtClean="0">
                <a:solidFill>
                  <a:schemeClr val="bg1"/>
                </a:solidFill>
              </a:rPr>
              <a:t>and Expansion</a:t>
            </a:r>
            <a:endParaRPr lang="en-IN" sz="8800" b="1" dirty="0">
              <a:solidFill>
                <a:schemeClr val="bg1"/>
              </a:solidFill>
            </a:endParaRPr>
          </a:p>
        </p:txBody>
      </p:sp>
    </p:spTree>
    <p:extLst>
      <p:ext uri="{BB962C8B-B14F-4D97-AF65-F5344CB8AC3E}">
        <p14:creationId xmlns:p14="http://schemas.microsoft.com/office/powerpoint/2010/main" val="326524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F84C4"/>
        </a:solidFill>
        <a:effectLst/>
      </p:bgPr>
    </p:bg>
    <p:spTree>
      <p:nvGrpSpPr>
        <p:cNvPr id="1" name=""/>
        <p:cNvGrpSpPr/>
        <p:nvPr/>
      </p:nvGrpSpPr>
      <p:grpSpPr>
        <a:xfrm>
          <a:off x="0" y="0"/>
          <a:ext cx="0" cy="0"/>
          <a:chOff x="0" y="0"/>
          <a:chExt cx="0" cy="0"/>
        </a:xfrm>
      </p:grpSpPr>
      <p:sp>
        <p:nvSpPr>
          <p:cNvPr id="2" name="TextBox 1"/>
          <p:cNvSpPr txBox="1"/>
          <p:nvPr/>
        </p:nvSpPr>
        <p:spPr>
          <a:xfrm>
            <a:off x="293069" y="1687530"/>
            <a:ext cx="10111840" cy="3539430"/>
          </a:xfrm>
          <a:prstGeom prst="rect">
            <a:avLst/>
          </a:prstGeom>
          <a:noFill/>
        </p:spPr>
        <p:txBody>
          <a:bodyPr wrap="square" rtlCol="0">
            <a:spAutoFit/>
          </a:bodyPr>
          <a:lstStyle/>
          <a:p>
            <a:r>
              <a:rPr lang="en-US" sz="2800" dirty="0" smtClean="0">
                <a:solidFill>
                  <a:schemeClr val="bg1"/>
                </a:solidFill>
              </a:rPr>
              <a:t>The provided data required initial cleanup to ensure its quality, wherein we made sure that the minimum number of quantity being sold was at least 1.</a:t>
            </a:r>
            <a:r>
              <a:rPr lang="en-IN" sz="2800" dirty="0" smtClean="0">
                <a:solidFill>
                  <a:schemeClr val="bg1"/>
                </a:solidFill>
              </a:rPr>
              <a:t> We also made sure that the unit price of the products was not below $0. There were also a few blanks in the product description column but with the help of stock code this was taken care of.</a:t>
            </a:r>
            <a:endParaRPr lang="en-US" sz="2800" dirty="0">
              <a:solidFill>
                <a:schemeClr val="bg1"/>
              </a:solidFill>
            </a:endParaRPr>
          </a:p>
          <a:p>
            <a:r>
              <a:rPr lang="en-US" sz="2800" dirty="0" smtClean="0">
                <a:solidFill>
                  <a:schemeClr val="bg1"/>
                </a:solidFill>
              </a:rPr>
              <a:t>Apart from these the data is complete and accurate, and can answer the business questions concisely.</a:t>
            </a:r>
          </a:p>
        </p:txBody>
      </p:sp>
    </p:spTree>
    <p:extLst>
      <p:ext uri="{BB962C8B-B14F-4D97-AF65-F5344CB8AC3E}">
        <p14:creationId xmlns:p14="http://schemas.microsoft.com/office/powerpoint/2010/main" val="8638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8000">
              <a:schemeClr val="accent1">
                <a:lumMod val="5000"/>
                <a:lumOff val="95000"/>
                <a:alpha val="75000"/>
              </a:schemeClr>
            </a:gs>
            <a:gs pos="52000">
              <a:srgbClr val="4F84C4"/>
            </a:gs>
          </a:gsLst>
          <a:lin ang="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451063" y="1851153"/>
            <a:ext cx="5557845" cy="3126288"/>
          </a:xfrm>
          <a:prstGeom prst="rect">
            <a:avLst/>
          </a:prstGeom>
        </p:spPr>
      </p:pic>
      <p:sp>
        <p:nvSpPr>
          <p:cNvPr id="6" name="TextBox 5"/>
          <p:cNvSpPr txBox="1"/>
          <p:nvPr/>
        </p:nvSpPr>
        <p:spPr>
          <a:xfrm>
            <a:off x="388962" y="2398634"/>
            <a:ext cx="5221263"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Revenue </a:t>
            </a:r>
            <a:r>
              <a:rPr lang="en-US" dirty="0"/>
              <a:t>from January to August 2011: Steady between 500k to 800k.</a:t>
            </a:r>
          </a:p>
          <a:p>
            <a:pPr marL="285750" indent="-285750">
              <a:buFont typeface="Arial" panose="020B0604020202020204" pitchFamily="34" charset="0"/>
              <a:buChar char="•"/>
            </a:pPr>
            <a:r>
              <a:rPr lang="en-US" dirty="0" smtClean="0"/>
              <a:t>Significant </a:t>
            </a:r>
            <a:r>
              <a:rPr lang="en-US" dirty="0"/>
              <a:t>sales growth from September to November 2011: Increased from 800k to 1.5M.</a:t>
            </a:r>
          </a:p>
          <a:p>
            <a:pPr marL="285750" indent="-285750">
              <a:buFont typeface="Arial" panose="020B0604020202020204" pitchFamily="34" charset="0"/>
              <a:buChar char="•"/>
            </a:pPr>
            <a:r>
              <a:rPr lang="en-US" dirty="0" smtClean="0"/>
              <a:t>December </a:t>
            </a:r>
            <a:r>
              <a:rPr lang="en-US" dirty="0"/>
              <a:t>data insufficient for analysis.</a:t>
            </a:r>
          </a:p>
          <a:p>
            <a:pPr marL="285750" indent="-285750">
              <a:buFont typeface="Arial" panose="020B0604020202020204" pitchFamily="34" charset="0"/>
              <a:buChar char="•"/>
            </a:pPr>
            <a:r>
              <a:rPr lang="en-US" dirty="0" smtClean="0"/>
              <a:t>Majority </a:t>
            </a:r>
            <a:r>
              <a:rPr lang="en-US" dirty="0"/>
              <a:t>of revenue generated in the last 4 months of the year.</a:t>
            </a:r>
            <a:endParaRPr lang="en-IN" dirty="0"/>
          </a:p>
        </p:txBody>
      </p:sp>
    </p:spTree>
    <p:extLst>
      <p:ext uri="{BB962C8B-B14F-4D97-AF65-F5344CB8AC3E}">
        <p14:creationId xmlns:p14="http://schemas.microsoft.com/office/powerpoint/2010/main" val="5940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8000">
              <a:srgbClr val="4F84C4"/>
            </a:gs>
            <a:gs pos="52000">
              <a:schemeClr val="bg1">
                <a:alpha val="75000"/>
                <a:lumMod val="5000"/>
                <a:lumOff val="95000"/>
              </a:schemeClr>
            </a:gs>
          </a:gsLst>
          <a:lin ang="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28642" b="2975"/>
          <a:stretch/>
        </p:blipFill>
        <p:spPr>
          <a:xfrm>
            <a:off x="169285" y="1173194"/>
            <a:ext cx="5436458" cy="4157931"/>
          </a:xfrm>
          <a:prstGeom prst="rect">
            <a:avLst/>
          </a:prstGeom>
        </p:spPr>
      </p:pic>
      <p:sp>
        <p:nvSpPr>
          <p:cNvPr id="4" name="TextBox 3"/>
          <p:cNvSpPr txBox="1"/>
          <p:nvPr/>
        </p:nvSpPr>
        <p:spPr>
          <a:xfrm>
            <a:off x="6712319" y="1682498"/>
            <a:ext cx="5003432"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Graph shows </a:t>
            </a:r>
            <a:r>
              <a:rPr lang="en-US" dirty="0"/>
              <a:t>Top 10 revenue-generating countries and </a:t>
            </a:r>
            <a:r>
              <a:rPr lang="en-US" dirty="0" smtClean="0"/>
              <a:t>number of products sold in each country.</a:t>
            </a:r>
            <a:endParaRPr lang="en-US" dirty="0"/>
          </a:p>
          <a:p>
            <a:pPr marL="285750" indent="-285750">
              <a:buFont typeface="Arial" panose="020B0604020202020204" pitchFamily="34" charset="0"/>
              <a:buChar char="•"/>
            </a:pPr>
            <a:r>
              <a:rPr lang="en-US" dirty="0" smtClean="0"/>
              <a:t>Netherlands </a:t>
            </a:r>
            <a:r>
              <a:rPr lang="en-US" dirty="0"/>
              <a:t>leads in revenue, followed by Ireland </a:t>
            </a:r>
            <a:r>
              <a:rPr lang="en-US" dirty="0" smtClean="0"/>
              <a:t>Germany and France.</a:t>
            </a:r>
            <a:endParaRPr lang="en-US" dirty="0"/>
          </a:p>
          <a:p>
            <a:pPr marL="285750" indent="-285750">
              <a:buFont typeface="Arial" panose="020B0604020202020204" pitchFamily="34" charset="0"/>
              <a:buChar char="•"/>
            </a:pPr>
            <a:r>
              <a:rPr lang="en-US" dirty="0" smtClean="0"/>
              <a:t>Notably</a:t>
            </a:r>
            <a:r>
              <a:rPr lang="en-US" dirty="0"/>
              <a:t>, Netherlands generated 285K revenue with over </a:t>
            </a:r>
            <a:r>
              <a:rPr lang="en-US" dirty="0" smtClean="0"/>
              <a:t>200K+ </a:t>
            </a:r>
            <a:r>
              <a:rPr lang="en-US" dirty="0"/>
              <a:t>products sold.</a:t>
            </a:r>
          </a:p>
          <a:p>
            <a:pPr marL="285750" indent="-285750">
              <a:buFont typeface="Arial" panose="020B0604020202020204" pitchFamily="34" charset="0"/>
              <a:buChar char="•"/>
            </a:pPr>
            <a:r>
              <a:rPr lang="en-US" dirty="0" smtClean="0"/>
              <a:t>In </a:t>
            </a:r>
            <a:r>
              <a:rPr lang="en-US" dirty="0"/>
              <a:t>contrast, Ireland generated 283K revenue with around </a:t>
            </a:r>
            <a:r>
              <a:rPr lang="en-US" dirty="0" smtClean="0"/>
              <a:t>140K+ </a:t>
            </a:r>
            <a:r>
              <a:rPr lang="en-US" dirty="0"/>
              <a:t>products sold.</a:t>
            </a:r>
          </a:p>
          <a:p>
            <a:pPr marL="285750" indent="-285750">
              <a:buFont typeface="Arial" panose="020B0604020202020204" pitchFamily="34" charset="0"/>
              <a:buChar char="•"/>
            </a:pPr>
            <a:r>
              <a:rPr lang="en-US" dirty="0" smtClean="0"/>
              <a:t>These countries shows a potential </a:t>
            </a:r>
            <a:r>
              <a:rPr lang="en-US" dirty="0"/>
              <a:t>for </a:t>
            </a:r>
            <a:r>
              <a:rPr lang="en-US" dirty="0" smtClean="0"/>
              <a:t>expansion </a:t>
            </a:r>
            <a:r>
              <a:rPr lang="en-US" dirty="0"/>
              <a:t>to </a:t>
            </a:r>
            <a:r>
              <a:rPr lang="en-US" dirty="0" smtClean="0"/>
              <a:t>boost further Revenue.</a:t>
            </a:r>
            <a:endParaRPr lang="en-IN" dirty="0"/>
          </a:p>
        </p:txBody>
      </p:sp>
    </p:spTree>
    <p:extLst>
      <p:ext uri="{BB962C8B-B14F-4D97-AF65-F5344CB8AC3E}">
        <p14:creationId xmlns:p14="http://schemas.microsoft.com/office/powerpoint/2010/main" val="129646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8000">
              <a:schemeClr val="accent1">
                <a:lumMod val="5000"/>
                <a:lumOff val="95000"/>
                <a:alpha val="75000"/>
              </a:schemeClr>
            </a:gs>
            <a:gs pos="52000">
              <a:srgbClr val="4F84C4"/>
            </a:gs>
          </a:gsLst>
          <a:lin ang="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25822"/>
          <a:stretch/>
        </p:blipFill>
        <p:spPr>
          <a:xfrm>
            <a:off x="6379503" y="2286001"/>
            <a:ext cx="5664741" cy="2363638"/>
          </a:xfrm>
          <a:prstGeom prst="rect">
            <a:avLst/>
          </a:prstGeom>
        </p:spPr>
      </p:pic>
      <p:sp>
        <p:nvSpPr>
          <p:cNvPr id="3" name="TextBox 2"/>
          <p:cNvSpPr txBox="1"/>
          <p:nvPr/>
        </p:nvSpPr>
        <p:spPr>
          <a:xfrm>
            <a:off x="581025" y="2036659"/>
            <a:ext cx="4572000"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Top </a:t>
            </a:r>
            <a:r>
              <a:rPr lang="en-US" dirty="0"/>
              <a:t>10 revenue-generating customers displayed.</a:t>
            </a:r>
          </a:p>
          <a:p>
            <a:pPr marL="285750" indent="-285750">
              <a:buFont typeface="Arial" panose="020B0604020202020204" pitchFamily="34" charset="0"/>
              <a:buChar char="•"/>
            </a:pPr>
            <a:r>
              <a:rPr lang="en-US" dirty="0" smtClean="0"/>
              <a:t>Customer </a:t>
            </a:r>
            <a:r>
              <a:rPr lang="en-US" dirty="0"/>
              <a:t>ID 14646, from the Netherlands, tops the list with 280K in revenue.</a:t>
            </a:r>
          </a:p>
          <a:p>
            <a:pPr marL="285750" indent="-285750">
              <a:buFont typeface="Arial" panose="020B0604020202020204" pitchFamily="34" charset="0"/>
              <a:buChar char="•"/>
            </a:pPr>
            <a:r>
              <a:rPr lang="en-US" dirty="0" smtClean="0"/>
              <a:t>Significant </a:t>
            </a:r>
            <a:r>
              <a:rPr lang="en-US" dirty="0"/>
              <a:t>trust in our services shown by this customer.</a:t>
            </a:r>
          </a:p>
          <a:p>
            <a:pPr marL="285750" indent="-285750">
              <a:buFont typeface="Arial" panose="020B0604020202020204" pitchFamily="34" charset="0"/>
              <a:buChar char="•"/>
            </a:pPr>
            <a:r>
              <a:rPr lang="en-US" dirty="0" smtClean="0"/>
              <a:t>The </a:t>
            </a:r>
            <a:r>
              <a:rPr lang="en-US" dirty="0"/>
              <a:t>second-highest customer (ID 18102) generated around 260K, and the third-highest (ID 17450) brought in approximately 190K in revenue.</a:t>
            </a:r>
            <a:endParaRPr lang="en-IN" dirty="0" smtClean="0"/>
          </a:p>
        </p:txBody>
      </p:sp>
    </p:spTree>
    <p:extLst>
      <p:ext uri="{BB962C8B-B14F-4D97-AF65-F5344CB8AC3E}">
        <p14:creationId xmlns:p14="http://schemas.microsoft.com/office/powerpoint/2010/main" val="384568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8000">
              <a:srgbClr val="4F84C4"/>
            </a:gs>
            <a:gs pos="52000">
              <a:schemeClr val="bg1">
                <a:alpha val="75000"/>
                <a:lumMod val="5000"/>
                <a:lumOff val="95000"/>
              </a:schemeClr>
            </a:gs>
          </a:gsLst>
          <a:lin ang="0" scaled="0"/>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3176"/>
          <a:stretch/>
        </p:blipFill>
        <p:spPr>
          <a:xfrm>
            <a:off x="210269" y="1953466"/>
            <a:ext cx="5457230" cy="2972215"/>
          </a:xfrm>
          <a:prstGeom prst="rect">
            <a:avLst/>
          </a:prstGeom>
        </p:spPr>
      </p:pic>
      <p:sp>
        <p:nvSpPr>
          <p:cNvPr id="3" name="TextBox 2"/>
          <p:cNvSpPr txBox="1"/>
          <p:nvPr/>
        </p:nvSpPr>
        <p:spPr>
          <a:xfrm>
            <a:off x="6924675" y="2146913"/>
            <a:ext cx="4752975"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heated map shows the counties with highest number of products being sold. </a:t>
            </a:r>
          </a:p>
          <a:p>
            <a:pPr marL="285750" indent="-285750">
              <a:buFont typeface="Arial" panose="020B0604020202020204" pitchFamily="34" charset="0"/>
              <a:buChar char="•"/>
            </a:pPr>
            <a:r>
              <a:rPr lang="en-US" dirty="0" smtClean="0"/>
              <a:t>Netherlands Tops this list and it shows us room for expansion to this country.</a:t>
            </a:r>
          </a:p>
          <a:p>
            <a:pPr marL="285750" indent="-285750">
              <a:buFont typeface="Arial" panose="020B0604020202020204" pitchFamily="34" charset="0"/>
              <a:buChar char="•"/>
            </a:pPr>
            <a:r>
              <a:rPr lang="en-US" dirty="0" smtClean="0"/>
              <a:t>Countries like Ireland, Germany and France also show a positive sign for expansion. </a:t>
            </a:r>
          </a:p>
          <a:p>
            <a:pPr marL="285750" indent="-285750">
              <a:buFont typeface="Arial" panose="020B0604020202020204" pitchFamily="34" charset="0"/>
              <a:buChar char="•"/>
            </a:pPr>
            <a:r>
              <a:rPr lang="en-US" dirty="0" smtClean="0"/>
              <a:t>Tapping into these marketplaces would potentially generate us higher revenue in the future.</a:t>
            </a:r>
            <a:endParaRPr lang="en-IN" dirty="0"/>
          </a:p>
        </p:txBody>
      </p:sp>
    </p:spTree>
    <p:extLst>
      <p:ext uri="{BB962C8B-B14F-4D97-AF65-F5344CB8AC3E}">
        <p14:creationId xmlns:p14="http://schemas.microsoft.com/office/powerpoint/2010/main" val="254105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F84C4"/>
        </a:solidFill>
        <a:effectLst/>
      </p:bgPr>
    </p:bg>
    <p:spTree>
      <p:nvGrpSpPr>
        <p:cNvPr id="1" name=""/>
        <p:cNvGrpSpPr/>
        <p:nvPr/>
      </p:nvGrpSpPr>
      <p:grpSpPr>
        <a:xfrm>
          <a:off x="0" y="0"/>
          <a:ext cx="0" cy="0"/>
          <a:chOff x="0" y="0"/>
          <a:chExt cx="0" cy="0"/>
        </a:xfrm>
      </p:grpSpPr>
      <p:sp>
        <p:nvSpPr>
          <p:cNvPr id="2" name="TextBox 1"/>
          <p:cNvSpPr txBox="1"/>
          <p:nvPr/>
        </p:nvSpPr>
        <p:spPr>
          <a:xfrm>
            <a:off x="504825" y="2447925"/>
            <a:ext cx="6012095" cy="1446550"/>
          </a:xfrm>
          <a:prstGeom prst="rect">
            <a:avLst/>
          </a:prstGeom>
          <a:noFill/>
        </p:spPr>
        <p:txBody>
          <a:bodyPr wrap="none" rtlCol="0">
            <a:spAutoFit/>
          </a:bodyPr>
          <a:lstStyle/>
          <a:p>
            <a:r>
              <a:rPr lang="en-US" sz="8800" cap="all" dirty="0" smtClean="0">
                <a:solidFill>
                  <a:schemeClr val="bg1"/>
                </a:solidFill>
              </a:rPr>
              <a:t>Thank You!</a:t>
            </a:r>
            <a:endParaRPr lang="en-IN" sz="8800" cap="all" dirty="0">
              <a:solidFill>
                <a:schemeClr val="bg1"/>
              </a:solidFill>
            </a:endParaRPr>
          </a:p>
        </p:txBody>
      </p:sp>
    </p:spTree>
    <p:extLst>
      <p:ext uri="{BB962C8B-B14F-4D97-AF65-F5344CB8AC3E}">
        <p14:creationId xmlns:p14="http://schemas.microsoft.com/office/powerpoint/2010/main" val="2186055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643</Words>
  <Application>Microsoft Office PowerPoint</Application>
  <PresentationFormat>Widescreen</PresentationFormat>
  <Paragraphs>35</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CenturyGothic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SANJAY.C HIREMATH</dc:creator>
  <cp:lastModifiedBy>SANJAY.C HIREMATH</cp:lastModifiedBy>
  <cp:revision>13</cp:revision>
  <dcterms:created xsi:type="dcterms:W3CDTF">2023-09-12T00:37:24Z</dcterms:created>
  <dcterms:modified xsi:type="dcterms:W3CDTF">2023-09-13T22:50:45Z</dcterms:modified>
</cp:coreProperties>
</file>