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1"/>
  </p:sldMasterIdLst>
  <p:sldIdLst>
    <p:sldId id="256" r:id="rId2"/>
    <p:sldId id="257" r:id="rId3"/>
    <p:sldId id="258" r:id="rId4"/>
    <p:sldId id="259" r:id="rId5"/>
    <p:sldId id="260" r:id="rId6"/>
    <p:sldId id="262" r:id="rId7"/>
    <p:sldId id="261" r:id="rId8"/>
    <p:sldId id="263" r:id="rId9"/>
    <p:sldId id="269" r:id="rId10"/>
    <p:sldId id="270" r:id="rId11"/>
    <p:sldId id="271" r:id="rId12"/>
    <p:sldId id="272" r:id="rId13"/>
    <p:sldId id="273" r:id="rId14"/>
    <p:sldId id="274" r:id="rId15"/>
    <p:sldId id="275" r:id="rId16"/>
    <p:sldId id="276" r:id="rId17"/>
    <p:sldId id="277" r:id="rId18"/>
    <p:sldId id="278" r:id="rId19"/>
    <p:sldId id="267" r:id="rId20"/>
    <p:sldId id="265" r:id="rId21"/>
    <p:sldId id="268"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4D419F-121F-4BFD-9E9D-7342A6B7D69B}" type="datetimeFigureOut">
              <a:rPr lang="en-IN" smtClean="0"/>
              <a:t>27-10-2023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B3B2C6A-285F-443C-86DE-BE86C3B42CE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211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4D419F-121F-4BFD-9E9D-7342A6B7D69B}"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B2C6A-285F-443C-86DE-BE86C3B42CE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415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4D419F-121F-4BFD-9E9D-7342A6B7D69B}"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B2C6A-285F-443C-86DE-BE86C3B42CE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9606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4D419F-121F-4BFD-9E9D-7342A6B7D69B}"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B2C6A-285F-443C-86DE-BE86C3B42CE7}" type="slidenum">
              <a:rPr lang="en-IN" smtClean="0"/>
              <a:t>‹#›</a:t>
            </a:fld>
            <a:endParaRPr lang="en-IN"/>
          </a:p>
        </p:txBody>
      </p:sp>
    </p:spTree>
    <p:extLst>
      <p:ext uri="{BB962C8B-B14F-4D97-AF65-F5344CB8AC3E}">
        <p14:creationId xmlns:p14="http://schemas.microsoft.com/office/powerpoint/2010/main" val="2839753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4D419F-121F-4BFD-9E9D-7342A6B7D69B}"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B2C6A-285F-443C-86DE-BE86C3B42CE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7683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4D419F-121F-4BFD-9E9D-7342A6B7D69B}"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B2C6A-285F-443C-86DE-BE86C3B42CE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761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4D419F-121F-4BFD-9E9D-7342A6B7D69B}"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B2C6A-285F-443C-86DE-BE86C3B42CE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4632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4D419F-121F-4BFD-9E9D-7342A6B7D69B}" type="datetimeFigureOut">
              <a:rPr lang="en-IN" smtClean="0"/>
              <a:t>27-10-2023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3B2C6A-285F-443C-86DE-BE86C3B42CE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7285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4D419F-121F-4BFD-9E9D-7342A6B7D69B}" type="datetimeFigureOut">
              <a:rPr lang="en-IN" smtClean="0"/>
              <a:t>27-10-2023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3B2C6A-285F-443C-86DE-BE86C3B42CE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493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4D419F-121F-4BFD-9E9D-7342A6B7D69B}" type="datetimeFigureOut">
              <a:rPr lang="en-IN" smtClean="0"/>
              <a:t>27-10-2023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3B2C6A-285F-443C-86DE-BE86C3B42CE7}" type="slidenum">
              <a:rPr lang="en-IN" smtClean="0"/>
              <a:t>‹#›</a:t>
            </a:fld>
            <a:endParaRPr lang="en-IN"/>
          </a:p>
        </p:txBody>
      </p:sp>
    </p:spTree>
    <p:extLst>
      <p:ext uri="{BB962C8B-B14F-4D97-AF65-F5344CB8AC3E}">
        <p14:creationId xmlns:p14="http://schemas.microsoft.com/office/powerpoint/2010/main" val="2745652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4D419F-121F-4BFD-9E9D-7342A6B7D69B}"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B2C6A-285F-443C-86DE-BE86C3B42CE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7552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94D419F-121F-4BFD-9E9D-7342A6B7D69B}" type="datetimeFigureOut">
              <a:rPr lang="en-IN" smtClean="0"/>
              <a:t>27-10-2023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B3B2C6A-285F-443C-86DE-BE86C3B42CE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687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94D419F-121F-4BFD-9E9D-7342A6B7D69B}" type="datetimeFigureOut">
              <a:rPr lang="en-IN" smtClean="0"/>
              <a:t>27-10-2023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B3B2C6A-285F-443C-86DE-BE86C3B42CE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644115"/>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tmp"/><Relationship Id="rId4" Type="http://schemas.openxmlformats.org/officeDocument/2006/relationships/image" Target="../media/image6.tmp"/></Relationships>
</file>

<file path=ppt/slides/_rels/slide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 Id="rId4" Type="http://schemas.openxmlformats.org/officeDocument/2006/relationships/image" Target="../media/image13.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FEF2-12AA-95AF-5A67-4D8F32816551}"/>
              </a:ext>
            </a:extLst>
          </p:cNvPr>
          <p:cNvSpPr>
            <a:spLocks noGrp="1"/>
          </p:cNvSpPr>
          <p:nvPr>
            <p:ph type="ctrTitle"/>
          </p:nvPr>
        </p:nvSpPr>
        <p:spPr>
          <a:xfrm>
            <a:off x="2472612" y="737118"/>
            <a:ext cx="6176866" cy="2192693"/>
          </a:xfrm>
        </p:spPr>
        <p:txBody>
          <a:bodyPr>
            <a:normAutofit fontScale="90000"/>
          </a:bodyPr>
          <a:lstStyle/>
          <a:p>
            <a:pPr algn="ctr">
              <a:lnSpc>
                <a:spcPct val="150000"/>
              </a:lnSpc>
            </a:pPr>
            <a:r>
              <a:rPr lang="en-US" sz="4400" b="1" dirty="0">
                <a:solidFill>
                  <a:schemeClr val="tx1"/>
                </a:solidFill>
              </a:rPr>
              <a:t>Pre-Placement Project</a:t>
            </a:r>
            <a:br>
              <a:rPr lang="en-US" sz="3600" dirty="0">
                <a:solidFill>
                  <a:schemeClr val="tx1"/>
                </a:solidFill>
              </a:rPr>
            </a:br>
            <a:r>
              <a:rPr lang="en-US" sz="2700" dirty="0">
                <a:solidFill>
                  <a:schemeClr val="tx1"/>
                </a:solidFill>
              </a:rPr>
              <a:t>( dA153s15 )</a:t>
            </a:r>
            <a:endParaRPr lang="en-IN" sz="2700" dirty="0">
              <a:solidFill>
                <a:schemeClr val="tx1"/>
              </a:solidFill>
            </a:endParaRPr>
          </a:p>
        </p:txBody>
      </p:sp>
      <p:sp>
        <p:nvSpPr>
          <p:cNvPr id="3" name="Subtitle 2">
            <a:extLst>
              <a:ext uri="{FF2B5EF4-FFF2-40B4-BE49-F238E27FC236}">
                <a16:creationId xmlns:a16="http://schemas.microsoft.com/office/drawing/2014/main" id="{16427DCA-D322-C537-031F-1274F27C3773}"/>
              </a:ext>
            </a:extLst>
          </p:cNvPr>
          <p:cNvSpPr>
            <a:spLocks noGrp="1"/>
          </p:cNvSpPr>
          <p:nvPr>
            <p:ph type="subTitle" idx="1"/>
          </p:nvPr>
        </p:nvSpPr>
        <p:spPr>
          <a:xfrm>
            <a:off x="8220270" y="4553339"/>
            <a:ext cx="2528596" cy="1073019"/>
          </a:xfrm>
        </p:spPr>
        <p:txBody>
          <a:bodyPr/>
          <a:lstStyle/>
          <a:p>
            <a:pPr algn="l"/>
            <a:r>
              <a:rPr lang="en-US" b="1" dirty="0">
                <a:latin typeface="Arial Narrow" panose="020B0606020202030204" pitchFamily="34" charset="0"/>
              </a:rPr>
              <a:t>By:</a:t>
            </a:r>
          </a:p>
          <a:p>
            <a:pPr algn="l"/>
            <a:r>
              <a:rPr lang="en-US" b="1" dirty="0">
                <a:latin typeface="Arial Narrow" panose="020B0606020202030204" pitchFamily="34" charset="0"/>
              </a:rPr>
              <a:t>V.Sanjay</a:t>
            </a:r>
          </a:p>
          <a:p>
            <a:pPr algn="l"/>
            <a:endParaRPr lang="en-IN" dirty="0">
              <a:solidFill>
                <a:schemeClr val="bg2">
                  <a:lumMod val="60000"/>
                  <a:lumOff val="40000"/>
                </a:schemeClr>
              </a:solidFill>
            </a:endParaRPr>
          </a:p>
        </p:txBody>
      </p:sp>
    </p:spTree>
    <p:extLst>
      <p:ext uri="{BB962C8B-B14F-4D97-AF65-F5344CB8AC3E}">
        <p14:creationId xmlns:p14="http://schemas.microsoft.com/office/powerpoint/2010/main" val="20306267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44F56C-F3B3-CFBB-2F19-310579E6745E}"/>
              </a:ext>
            </a:extLst>
          </p:cNvPr>
          <p:cNvSpPr txBox="1"/>
          <p:nvPr/>
        </p:nvSpPr>
        <p:spPr>
          <a:xfrm>
            <a:off x="541175" y="457200"/>
            <a:ext cx="7557796"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t>Units sold is greater than 1000 and their product_category name</a:t>
            </a:r>
          </a:p>
        </p:txBody>
      </p:sp>
      <p:pic>
        <p:nvPicPr>
          <p:cNvPr id="5" name="Picture 4">
            <a:extLst>
              <a:ext uri="{FF2B5EF4-FFF2-40B4-BE49-F238E27FC236}">
                <a16:creationId xmlns:a16="http://schemas.microsoft.com/office/drawing/2014/main" id="{D6330B10-EFB1-4D46-1C89-57B97BE7D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6007" y="742493"/>
            <a:ext cx="1940511" cy="983670"/>
          </a:xfrm>
          <a:prstGeom prst="rect">
            <a:avLst/>
          </a:prstGeom>
        </p:spPr>
      </p:pic>
      <p:sp>
        <p:nvSpPr>
          <p:cNvPr id="6" name="TextBox 5">
            <a:extLst>
              <a:ext uri="{FF2B5EF4-FFF2-40B4-BE49-F238E27FC236}">
                <a16:creationId xmlns:a16="http://schemas.microsoft.com/office/drawing/2014/main" id="{4E1F42BF-3231-B0C0-4C06-1C804544D85C}"/>
              </a:ext>
            </a:extLst>
          </p:cNvPr>
          <p:cNvSpPr txBox="1"/>
          <p:nvPr/>
        </p:nvSpPr>
        <p:spPr>
          <a:xfrm>
            <a:off x="1772816" y="1026367"/>
            <a:ext cx="7259217" cy="646331"/>
          </a:xfrm>
          <a:prstGeom prst="rect">
            <a:avLst/>
          </a:prstGeom>
          <a:noFill/>
        </p:spPr>
        <p:txBody>
          <a:bodyPr wrap="square" rtlCol="0">
            <a:spAutoFit/>
          </a:bodyPr>
          <a:lstStyle/>
          <a:p>
            <a:r>
              <a:rPr lang="en-US" dirty="0">
                <a:solidFill>
                  <a:schemeClr val="tx1">
                    <a:lumMod val="75000"/>
                    <a:lumOff val="25000"/>
                  </a:schemeClr>
                </a:solidFill>
              </a:rPr>
              <a:t>The street Footwear category has the highest number of unit sold compared to other products .</a:t>
            </a:r>
            <a:endParaRPr lang="en-IN" dirty="0">
              <a:solidFill>
                <a:schemeClr val="tx1">
                  <a:lumMod val="75000"/>
                  <a:lumOff val="25000"/>
                </a:schemeClr>
              </a:solidFill>
            </a:endParaRPr>
          </a:p>
        </p:txBody>
      </p:sp>
      <p:sp>
        <p:nvSpPr>
          <p:cNvPr id="7" name="TextBox 6">
            <a:extLst>
              <a:ext uri="{FF2B5EF4-FFF2-40B4-BE49-F238E27FC236}">
                <a16:creationId xmlns:a16="http://schemas.microsoft.com/office/drawing/2014/main" id="{81F78ACF-3718-DF11-1797-FF70A2290709}"/>
              </a:ext>
            </a:extLst>
          </p:cNvPr>
          <p:cNvSpPr txBox="1"/>
          <p:nvPr/>
        </p:nvSpPr>
        <p:spPr>
          <a:xfrm>
            <a:off x="606490" y="2836506"/>
            <a:ext cx="8061649"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Products profit_margin greater than 0.5  </a:t>
            </a:r>
            <a:endParaRPr lang="en-IN" b="1" dirty="0"/>
          </a:p>
        </p:txBody>
      </p:sp>
      <p:pic>
        <p:nvPicPr>
          <p:cNvPr id="9" name="Picture 8">
            <a:extLst>
              <a:ext uri="{FF2B5EF4-FFF2-40B4-BE49-F238E27FC236}">
                <a16:creationId xmlns:a16="http://schemas.microsoft.com/office/drawing/2014/main" id="{7AC38717-FB24-90FD-5323-55EB468F1E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5542" y="3607413"/>
            <a:ext cx="2829223" cy="983670"/>
          </a:xfrm>
          <a:prstGeom prst="rect">
            <a:avLst/>
          </a:prstGeom>
        </p:spPr>
      </p:pic>
      <p:sp>
        <p:nvSpPr>
          <p:cNvPr id="11" name="TextBox 10">
            <a:extLst>
              <a:ext uri="{FF2B5EF4-FFF2-40B4-BE49-F238E27FC236}">
                <a16:creationId xmlns:a16="http://schemas.microsoft.com/office/drawing/2014/main" id="{FCD74619-D885-0739-D768-944C435ADA9D}"/>
              </a:ext>
            </a:extLst>
          </p:cNvPr>
          <p:cNvSpPr txBox="1"/>
          <p:nvPr/>
        </p:nvSpPr>
        <p:spPr>
          <a:xfrm>
            <a:off x="1950098" y="3760237"/>
            <a:ext cx="6475445" cy="646331"/>
          </a:xfrm>
          <a:prstGeom prst="rect">
            <a:avLst/>
          </a:prstGeom>
          <a:noFill/>
        </p:spPr>
        <p:txBody>
          <a:bodyPr wrap="square" rtlCol="0">
            <a:spAutoFit/>
          </a:bodyPr>
          <a:lstStyle/>
          <a:p>
            <a:r>
              <a:rPr lang="en-US" dirty="0">
                <a:solidFill>
                  <a:schemeClr val="tx1">
                    <a:lumMod val="75000"/>
                    <a:lumOff val="25000"/>
                  </a:schemeClr>
                </a:solidFill>
              </a:rPr>
              <a:t>These are the products whose profit margin is greater than 0.5 . Profit margin is calculated before paying the Tax .</a:t>
            </a:r>
            <a:endParaRPr lang="en-IN" dirty="0">
              <a:solidFill>
                <a:schemeClr val="tx1">
                  <a:lumMod val="75000"/>
                  <a:lumOff val="25000"/>
                </a:schemeClr>
              </a:solidFill>
            </a:endParaRPr>
          </a:p>
        </p:txBody>
      </p:sp>
    </p:spTree>
    <p:extLst>
      <p:ext uri="{BB962C8B-B14F-4D97-AF65-F5344CB8AC3E}">
        <p14:creationId xmlns:p14="http://schemas.microsoft.com/office/powerpoint/2010/main" val="13844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B21054-6B06-C4B5-008A-27D9492A75F8}"/>
              </a:ext>
            </a:extLst>
          </p:cNvPr>
          <p:cNvSpPr txBox="1"/>
          <p:nvPr/>
        </p:nvSpPr>
        <p:spPr>
          <a:xfrm>
            <a:off x="438539" y="163925"/>
            <a:ext cx="7483151" cy="461665"/>
          </a:xfrm>
          <a:prstGeom prst="rect">
            <a:avLst/>
          </a:prstGeom>
          <a:noFill/>
        </p:spPr>
        <p:txBody>
          <a:bodyPr wrap="square" rtlCol="0">
            <a:spAutoFit/>
          </a:bodyPr>
          <a:lstStyle/>
          <a:p>
            <a:r>
              <a:rPr lang="en-US" sz="2400" b="1" dirty="0"/>
              <a:t>Business Questions and their Output (Python)</a:t>
            </a:r>
            <a:endParaRPr lang="en-IN" sz="2400" b="1" dirty="0"/>
          </a:p>
        </p:txBody>
      </p:sp>
      <p:sp>
        <p:nvSpPr>
          <p:cNvPr id="3" name="TextBox 2">
            <a:extLst>
              <a:ext uri="{FF2B5EF4-FFF2-40B4-BE49-F238E27FC236}">
                <a16:creationId xmlns:a16="http://schemas.microsoft.com/office/drawing/2014/main" id="{D3CE9186-53B5-1A8D-8639-DE52CF018F76}"/>
              </a:ext>
            </a:extLst>
          </p:cNvPr>
          <p:cNvSpPr txBox="1"/>
          <p:nvPr/>
        </p:nvSpPr>
        <p:spPr>
          <a:xfrm>
            <a:off x="709127" y="970384"/>
            <a:ext cx="7212563"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Analysis of Retailer</a:t>
            </a:r>
            <a:endParaRPr lang="en-IN" b="1" dirty="0"/>
          </a:p>
        </p:txBody>
      </p:sp>
      <p:pic>
        <p:nvPicPr>
          <p:cNvPr id="5" name="Picture 4">
            <a:extLst>
              <a:ext uri="{FF2B5EF4-FFF2-40B4-BE49-F238E27FC236}">
                <a16:creationId xmlns:a16="http://schemas.microsoft.com/office/drawing/2014/main" id="{54480A0A-6E9D-6FF0-FA39-65F17375F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9531" y="844086"/>
            <a:ext cx="5074404" cy="2233889"/>
          </a:xfrm>
          <a:prstGeom prst="rect">
            <a:avLst/>
          </a:prstGeom>
        </p:spPr>
      </p:pic>
      <p:sp>
        <p:nvSpPr>
          <p:cNvPr id="6" name="TextBox 5">
            <a:extLst>
              <a:ext uri="{FF2B5EF4-FFF2-40B4-BE49-F238E27FC236}">
                <a16:creationId xmlns:a16="http://schemas.microsoft.com/office/drawing/2014/main" id="{BC9F4F51-52CC-136E-8046-FC4CF205900E}"/>
              </a:ext>
            </a:extLst>
          </p:cNvPr>
          <p:cNvSpPr txBox="1"/>
          <p:nvPr/>
        </p:nvSpPr>
        <p:spPr>
          <a:xfrm>
            <a:off x="1520890" y="1567543"/>
            <a:ext cx="4646645" cy="923330"/>
          </a:xfrm>
          <a:prstGeom prst="rect">
            <a:avLst/>
          </a:prstGeom>
          <a:noFill/>
        </p:spPr>
        <p:txBody>
          <a:bodyPr wrap="square" rtlCol="0">
            <a:spAutoFit/>
          </a:bodyPr>
          <a:lstStyle/>
          <a:p>
            <a:r>
              <a:rPr lang="en-US" dirty="0">
                <a:solidFill>
                  <a:schemeClr val="tx1">
                    <a:lumMod val="75000"/>
                    <a:lumOff val="25000"/>
                  </a:schemeClr>
                </a:solidFill>
              </a:rPr>
              <a:t>Here I displayed the number of Retailers and their play in market sales , Footlocker has the highest compared to others .</a:t>
            </a:r>
            <a:endParaRPr lang="en-IN" dirty="0">
              <a:solidFill>
                <a:schemeClr val="tx1">
                  <a:lumMod val="75000"/>
                  <a:lumOff val="25000"/>
                </a:schemeClr>
              </a:solidFill>
            </a:endParaRPr>
          </a:p>
        </p:txBody>
      </p:sp>
      <p:sp>
        <p:nvSpPr>
          <p:cNvPr id="7" name="TextBox 6">
            <a:extLst>
              <a:ext uri="{FF2B5EF4-FFF2-40B4-BE49-F238E27FC236}">
                <a16:creationId xmlns:a16="http://schemas.microsoft.com/office/drawing/2014/main" id="{A294E5EC-94C8-2B21-8007-E50F9100AC21}"/>
              </a:ext>
            </a:extLst>
          </p:cNvPr>
          <p:cNvSpPr txBox="1"/>
          <p:nvPr/>
        </p:nvSpPr>
        <p:spPr>
          <a:xfrm>
            <a:off x="709127" y="3676261"/>
            <a:ext cx="3480318"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Analysis of Region</a:t>
            </a:r>
            <a:endParaRPr lang="en-IN" b="1" dirty="0"/>
          </a:p>
        </p:txBody>
      </p:sp>
      <p:pic>
        <p:nvPicPr>
          <p:cNvPr id="9" name="Picture 8">
            <a:extLst>
              <a:ext uri="{FF2B5EF4-FFF2-40B4-BE49-F238E27FC236}">
                <a16:creationId xmlns:a16="http://schemas.microsoft.com/office/drawing/2014/main" id="{C2B3C08D-8520-9B88-B85F-E55CDB141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9532" y="3408818"/>
            <a:ext cx="5074404" cy="2360187"/>
          </a:xfrm>
          <a:prstGeom prst="rect">
            <a:avLst/>
          </a:prstGeom>
        </p:spPr>
      </p:pic>
      <p:sp>
        <p:nvSpPr>
          <p:cNvPr id="10" name="TextBox 9">
            <a:extLst>
              <a:ext uri="{FF2B5EF4-FFF2-40B4-BE49-F238E27FC236}">
                <a16:creationId xmlns:a16="http://schemas.microsoft.com/office/drawing/2014/main" id="{AB737DD8-07B8-9175-B868-89C86B2EF08E}"/>
              </a:ext>
            </a:extLst>
          </p:cNvPr>
          <p:cNvSpPr txBox="1"/>
          <p:nvPr/>
        </p:nvSpPr>
        <p:spPr>
          <a:xfrm>
            <a:off x="1670180" y="4180114"/>
            <a:ext cx="4646645" cy="1200329"/>
          </a:xfrm>
          <a:prstGeom prst="rect">
            <a:avLst/>
          </a:prstGeom>
          <a:noFill/>
        </p:spPr>
        <p:txBody>
          <a:bodyPr wrap="square" rtlCol="0">
            <a:spAutoFit/>
          </a:bodyPr>
          <a:lstStyle/>
          <a:p>
            <a:r>
              <a:rPr lang="en-US" dirty="0">
                <a:solidFill>
                  <a:schemeClr val="tx1">
                    <a:lumMod val="75000"/>
                    <a:lumOff val="25000"/>
                  </a:schemeClr>
                </a:solidFill>
              </a:rPr>
              <a:t>The west Region has the highest number of sales compared to other Region and followed by Northeast Region has the second highest number of sales .</a:t>
            </a:r>
            <a:endParaRPr lang="en-IN" dirty="0">
              <a:solidFill>
                <a:schemeClr val="tx1">
                  <a:lumMod val="75000"/>
                  <a:lumOff val="25000"/>
                </a:schemeClr>
              </a:solidFill>
            </a:endParaRPr>
          </a:p>
        </p:txBody>
      </p:sp>
    </p:spTree>
    <p:extLst>
      <p:ext uri="{BB962C8B-B14F-4D97-AF65-F5344CB8AC3E}">
        <p14:creationId xmlns:p14="http://schemas.microsoft.com/office/powerpoint/2010/main" val="139408600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1012C5-F4E2-2DA7-229C-97B044B52030}"/>
              </a:ext>
            </a:extLst>
          </p:cNvPr>
          <p:cNvSpPr txBox="1"/>
          <p:nvPr/>
        </p:nvSpPr>
        <p:spPr>
          <a:xfrm>
            <a:off x="606490" y="324625"/>
            <a:ext cx="380689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Analysis of Gender Type</a:t>
            </a:r>
            <a:endParaRPr lang="en-IN" b="1" dirty="0"/>
          </a:p>
        </p:txBody>
      </p:sp>
      <p:pic>
        <p:nvPicPr>
          <p:cNvPr id="4" name="Picture 3">
            <a:extLst>
              <a:ext uri="{FF2B5EF4-FFF2-40B4-BE49-F238E27FC236}">
                <a16:creationId xmlns:a16="http://schemas.microsoft.com/office/drawing/2014/main" id="{5E5F3F69-EF7F-A02A-892F-B300A810C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7390" y="324625"/>
            <a:ext cx="4618120" cy="2225233"/>
          </a:xfrm>
          <a:prstGeom prst="rect">
            <a:avLst/>
          </a:prstGeom>
        </p:spPr>
      </p:pic>
      <p:sp>
        <p:nvSpPr>
          <p:cNvPr id="5" name="TextBox 4">
            <a:extLst>
              <a:ext uri="{FF2B5EF4-FFF2-40B4-BE49-F238E27FC236}">
                <a16:creationId xmlns:a16="http://schemas.microsoft.com/office/drawing/2014/main" id="{5D06445B-1DC7-BC36-BFB9-B64D77C3C8F9}"/>
              </a:ext>
            </a:extLst>
          </p:cNvPr>
          <p:cNvSpPr txBox="1"/>
          <p:nvPr/>
        </p:nvSpPr>
        <p:spPr>
          <a:xfrm>
            <a:off x="1492898" y="913998"/>
            <a:ext cx="5122506" cy="923330"/>
          </a:xfrm>
          <a:prstGeom prst="rect">
            <a:avLst/>
          </a:prstGeom>
          <a:noFill/>
        </p:spPr>
        <p:txBody>
          <a:bodyPr wrap="square" rtlCol="0">
            <a:spAutoFit/>
          </a:bodyPr>
          <a:lstStyle/>
          <a:p>
            <a:r>
              <a:rPr lang="en-US" dirty="0">
                <a:solidFill>
                  <a:schemeClr val="tx1">
                    <a:lumMod val="75000"/>
                    <a:lumOff val="25000"/>
                  </a:schemeClr>
                </a:solidFill>
              </a:rPr>
              <a:t>Here we can see that there is no big difference in the gender because Men is 50.02 and Women is 48.98 , the difference is 0.4% .</a:t>
            </a:r>
            <a:endParaRPr lang="en-IN" dirty="0">
              <a:solidFill>
                <a:schemeClr val="tx1">
                  <a:lumMod val="75000"/>
                  <a:lumOff val="25000"/>
                </a:schemeClr>
              </a:solidFill>
            </a:endParaRPr>
          </a:p>
        </p:txBody>
      </p:sp>
      <p:sp>
        <p:nvSpPr>
          <p:cNvPr id="6" name="TextBox 5">
            <a:extLst>
              <a:ext uri="{FF2B5EF4-FFF2-40B4-BE49-F238E27FC236}">
                <a16:creationId xmlns:a16="http://schemas.microsoft.com/office/drawing/2014/main" id="{EE5A0EC4-94E7-16B7-1262-515523CA9B6E}"/>
              </a:ext>
            </a:extLst>
          </p:cNvPr>
          <p:cNvSpPr txBox="1"/>
          <p:nvPr/>
        </p:nvSpPr>
        <p:spPr>
          <a:xfrm>
            <a:off x="606490" y="3244334"/>
            <a:ext cx="4851919"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Analysis of Product Category</a:t>
            </a:r>
            <a:endParaRPr lang="en-IN" b="1" dirty="0"/>
          </a:p>
        </p:txBody>
      </p:sp>
      <p:pic>
        <p:nvPicPr>
          <p:cNvPr id="8" name="Picture 7">
            <a:extLst>
              <a:ext uri="{FF2B5EF4-FFF2-40B4-BE49-F238E27FC236}">
                <a16:creationId xmlns:a16="http://schemas.microsoft.com/office/drawing/2014/main" id="{66FDB5AE-0BAF-9EC9-5D32-809F3587D0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3597" y="3394397"/>
            <a:ext cx="4541913" cy="2225233"/>
          </a:xfrm>
          <a:prstGeom prst="rect">
            <a:avLst/>
          </a:prstGeom>
        </p:spPr>
      </p:pic>
      <p:sp>
        <p:nvSpPr>
          <p:cNvPr id="9" name="TextBox 8">
            <a:extLst>
              <a:ext uri="{FF2B5EF4-FFF2-40B4-BE49-F238E27FC236}">
                <a16:creationId xmlns:a16="http://schemas.microsoft.com/office/drawing/2014/main" id="{2BFDEAEA-2BDE-7B00-39BC-57F9D7622C72}"/>
              </a:ext>
            </a:extLst>
          </p:cNvPr>
          <p:cNvSpPr txBox="1"/>
          <p:nvPr/>
        </p:nvSpPr>
        <p:spPr>
          <a:xfrm>
            <a:off x="1492898" y="3965510"/>
            <a:ext cx="5122506" cy="1477328"/>
          </a:xfrm>
          <a:prstGeom prst="rect">
            <a:avLst/>
          </a:prstGeom>
          <a:noFill/>
        </p:spPr>
        <p:txBody>
          <a:bodyPr wrap="square" rtlCol="0">
            <a:spAutoFit/>
          </a:bodyPr>
          <a:lstStyle/>
          <a:p>
            <a:r>
              <a:rPr lang="en-US" dirty="0">
                <a:solidFill>
                  <a:schemeClr val="tx1">
                    <a:lumMod val="75000"/>
                    <a:lumOff val="25000"/>
                  </a:schemeClr>
                </a:solidFill>
              </a:rPr>
              <a:t>Here the three product categories place a big role , the Street footwear has the highest sales but the difference between Street footwear and Athletic footwear is only 0.2 % and the same for athletic and Apparel </a:t>
            </a:r>
            <a:r>
              <a:rPr lang="en-US" dirty="0"/>
              <a:t>.</a:t>
            </a:r>
            <a:endParaRPr lang="en-IN" dirty="0"/>
          </a:p>
        </p:txBody>
      </p:sp>
    </p:spTree>
    <p:extLst>
      <p:ext uri="{BB962C8B-B14F-4D97-AF65-F5344CB8AC3E}">
        <p14:creationId xmlns:p14="http://schemas.microsoft.com/office/powerpoint/2010/main" val="257108059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79504C-6002-4808-07AB-733ACF05D699}"/>
              </a:ext>
            </a:extLst>
          </p:cNvPr>
          <p:cNvSpPr txBox="1"/>
          <p:nvPr/>
        </p:nvSpPr>
        <p:spPr>
          <a:xfrm>
            <a:off x="457200" y="298580"/>
            <a:ext cx="4711959"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Analysis of Sales Method </a:t>
            </a:r>
          </a:p>
        </p:txBody>
      </p:sp>
      <p:pic>
        <p:nvPicPr>
          <p:cNvPr id="4" name="Picture 3">
            <a:extLst>
              <a:ext uri="{FF2B5EF4-FFF2-40B4-BE49-F238E27FC236}">
                <a16:creationId xmlns:a16="http://schemas.microsoft.com/office/drawing/2014/main" id="{FAFE5C6F-2915-393C-F758-8FEB38C0C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333" y="483246"/>
            <a:ext cx="4644793" cy="2263336"/>
          </a:xfrm>
          <a:prstGeom prst="rect">
            <a:avLst/>
          </a:prstGeom>
        </p:spPr>
      </p:pic>
      <p:sp>
        <p:nvSpPr>
          <p:cNvPr id="5" name="TextBox 4">
            <a:extLst>
              <a:ext uri="{FF2B5EF4-FFF2-40B4-BE49-F238E27FC236}">
                <a16:creationId xmlns:a16="http://schemas.microsoft.com/office/drawing/2014/main" id="{C8A8CD9C-432E-9871-7F1B-10329FC873A2}"/>
              </a:ext>
            </a:extLst>
          </p:cNvPr>
          <p:cNvSpPr txBox="1"/>
          <p:nvPr/>
        </p:nvSpPr>
        <p:spPr>
          <a:xfrm>
            <a:off x="1707502" y="849086"/>
            <a:ext cx="5178490" cy="923330"/>
          </a:xfrm>
          <a:prstGeom prst="rect">
            <a:avLst/>
          </a:prstGeom>
          <a:noFill/>
        </p:spPr>
        <p:txBody>
          <a:bodyPr wrap="square" rtlCol="0">
            <a:spAutoFit/>
          </a:bodyPr>
          <a:lstStyle/>
          <a:p>
            <a:r>
              <a:rPr lang="en-US" dirty="0">
                <a:solidFill>
                  <a:schemeClr val="tx1">
                    <a:lumMod val="75000"/>
                    <a:lumOff val="25000"/>
                  </a:schemeClr>
                </a:solidFill>
              </a:rPr>
              <a:t>Here we can see that the Online sales method has taken highest sales than compared to other sales Which is Outlet and In-Store .</a:t>
            </a:r>
            <a:endParaRPr lang="en-IN" dirty="0">
              <a:solidFill>
                <a:schemeClr val="tx1">
                  <a:lumMod val="75000"/>
                  <a:lumOff val="25000"/>
                </a:schemeClr>
              </a:solidFill>
            </a:endParaRPr>
          </a:p>
        </p:txBody>
      </p:sp>
      <p:sp>
        <p:nvSpPr>
          <p:cNvPr id="6" name="TextBox 5">
            <a:extLst>
              <a:ext uri="{FF2B5EF4-FFF2-40B4-BE49-F238E27FC236}">
                <a16:creationId xmlns:a16="http://schemas.microsoft.com/office/drawing/2014/main" id="{E3A347EC-196F-B859-B525-CC1DBEC11E2D}"/>
              </a:ext>
            </a:extLst>
          </p:cNvPr>
          <p:cNvSpPr txBox="1"/>
          <p:nvPr/>
        </p:nvSpPr>
        <p:spPr>
          <a:xfrm>
            <a:off x="643812" y="3429000"/>
            <a:ext cx="4711959"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Analysis of Unit Sold</a:t>
            </a:r>
            <a:endParaRPr lang="en-IN" b="1" dirty="0"/>
          </a:p>
        </p:txBody>
      </p:sp>
      <p:pic>
        <p:nvPicPr>
          <p:cNvPr id="8" name="Picture 7">
            <a:extLst>
              <a:ext uri="{FF2B5EF4-FFF2-40B4-BE49-F238E27FC236}">
                <a16:creationId xmlns:a16="http://schemas.microsoft.com/office/drawing/2014/main" id="{A344A48E-F4FE-E43C-A3CF-CA7562D64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333" y="3798332"/>
            <a:ext cx="4803884" cy="1819476"/>
          </a:xfrm>
          <a:prstGeom prst="rect">
            <a:avLst/>
          </a:prstGeom>
        </p:spPr>
      </p:pic>
      <p:sp>
        <p:nvSpPr>
          <p:cNvPr id="9" name="TextBox 8">
            <a:extLst>
              <a:ext uri="{FF2B5EF4-FFF2-40B4-BE49-F238E27FC236}">
                <a16:creationId xmlns:a16="http://schemas.microsoft.com/office/drawing/2014/main" id="{6BAE2749-3C2E-B3B0-5E83-8300EE0067FD}"/>
              </a:ext>
            </a:extLst>
          </p:cNvPr>
          <p:cNvSpPr txBox="1"/>
          <p:nvPr/>
        </p:nvSpPr>
        <p:spPr>
          <a:xfrm>
            <a:off x="1707502" y="4231743"/>
            <a:ext cx="5738326" cy="646331"/>
          </a:xfrm>
          <a:prstGeom prst="rect">
            <a:avLst/>
          </a:prstGeom>
          <a:noFill/>
        </p:spPr>
        <p:txBody>
          <a:bodyPr wrap="square" rtlCol="0">
            <a:spAutoFit/>
          </a:bodyPr>
          <a:lstStyle/>
          <a:p>
            <a:r>
              <a:rPr lang="en-US" dirty="0">
                <a:solidFill>
                  <a:schemeClr val="tx1">
                    <a:lumMod val="75000"/>
                    <a:lumOff val="25000"/>
                  </a:schemeClr>
                </a:solidFill>
              </a:rPr>
              <a:t>The highest Units sold is between 100 to 300 approximately . We can see it by the Graph</a:t>
            </a:r>
            <a:endParaRPr lang="en-IN" dirty="0">
              <a:solidFill>
                <a:schemeClr val="tx1">
                  <a:lumMod val="75000"/>
                  <a:lumOff val="25000"/>
                </a:schemeClr>
              </a:solidFill>
            </a:endParaRPr>
          </a:p>
        </p:txBody>
      </p:sp>
    </p:spTree>
    <p:extLst>
      <p:ext uri="{BB962C8B-B14F-4D97-AF65-F5344CB8AC3E}">
        <p14:creationId xmlns:p14="http://schemas.microsoft.com/office/powerpoint/2010/main" val="214292099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6C5841-966E-EDF7-0F6F-F8829273AC4F}"/>
              </a:ext>
            </a:extLst>
          </p:cNvPr>
          <p:cNvSpPr txBox="1"/>
          <p:nvPr/>
        </p:nvSpPr>
        <p:spPr>
          <a:xfrm>
            <a:off x="671804" y="223935"/>
            <a:ext cx="4795935"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City wise Total number of Sales </a:t>
            </a:r>
            <a:endParaRPr lang="en-IN" b="1" dirty="0"/>
          </a:p>
        </p:txBody>
      </p:sp>
      <p:pic>
        <p:nvPicPr>
          <p:cNvPr id="4" name="Picture 3">
            <a:extLst>
              <a:ext uri="{FF2B5EF4-FFF2-40B4-BE49-F238E27FC236}">
                <a16:creationId xmlns:a16="http://schemas.microsoft.com/office/drawing/2014/main" id="{B7A74C61-C18C-E0AA-DBB7-1A8971CA6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261" y="130628"/>
            <a:ext cx="4795935" cy="3063283"/>
          </a:xfrm>
          <a:prstGeom prst="rect">
            <a:avLst/>
          </a:prstGeom>
        </p:spPr>
      </p:pic>
      <p:sp>
        <p:nvSpPr>
          <p:cNvPr id="5" name="TextBox 4">
            <a:extLst>
              <a:ext uri="{FF2B5EF4-FFF2-40B4-BE49-F238E27FC236}">
                <a16:creationId xmlns:a16="http://schemas.microsoft.com/office/drawing/2014/main" id="{76685939-4B4F-7D91-B959-A475D726862A}"/>
              </a:ext>
            </a:extLst>
          </p:cNvPr>
          <p:cNvSpPr txBox="1"/>
          <p:nvPr/>
        </p:nvSpPr>
        <p:spPr>
          <a:xfrm>
            <a:off x="1595535" y="858416"/>
            <a:ext cx="4609322" cy="646331"/>
          </a:xfrm>
          <a:prstGeom prst="rect">
            <a:avLst/>
          </a:prstGeom>
          <a:noFill/>
        </p:spPr>
        <p:txBody>
          <a:bodyPr wrap="square" rtlCol="0">
            <a:spAutoFit/>
          </a:bodyPr>
          <a:lstStyle/>
          <a:p>
            <a:r>
              <a:rPr lang="en-IN" dirty="0">
                <a:solidFill>
                  <a:schemeClr val="tx1">
                    <a:lumMod val="65000"/>
                    <a:lumOff val="35000"/>
                  </a:schemeClr>
                </a:solidFill>
              </a:rPr>
              <a:t>Here the State of New York and Charleston has the high sales compared to other cities. </a:t>
            </a:r>
          </a:p>
        </p:txBody>
      </p:sp>
      <p:sp>
        <p:nvSpPr>
          <p:cNvPr id="6" name="TextBox 5">
            <a:extLst>
              <a:ext uri="{FF2B5EF4-FFF2-40B4-BE49-F238E27FC236}">
                <a16:creationId xmlns:a16="http://schemas.microsoft.com/office/drawing/2014/main" id="{C91955BD-AEB2-AF3D-20D9-A9003902D0A0}"/>
              </a:ext>
            </a:extLst>
          </p:cNvPr>
          <p:cNvSpPr txBox="1"/>
          <p:nvPr/>
        </p:nvSpPr>
        <p:spPr>
          <a:xfrm>
            <a:off x="811763" y="3429000"/>
            <a:ext cx="4795935"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Retailer and their Total Sales</a:t>
            </a:r>
            <a:endParaRPr lang="en-IN" b="1" dirty="0"/>
          </a:p>
        </p:txBody>
      </p:sp>
      <p:pic>
        <p:nvPicPr>
          <p:cNvPr id="8" name="Picture 7">
            <a:extLst>
              <a:ext uri="{FF2B5EF4-FFF2-40B4-BE49-F238E27FC236}">
                <a16:creationId xmlns:a16="http://schemas.microsoft.com/office/drawing/2014/main" id="{40B8F3AA-71C6-7AFB-3BF2-9BF9F4470C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4261" y="3429000"/>
            <a:ext cx="4714229" cy="2645229"/>
          </a:xfrm>
          <a:prstGeom prst="rect">
            <a:avLst/>
          </a:prstGeom>
        </p:spPr>
      </p:pic>
      <p:sp>
        <p:nvSpPr>
          <p:cNvPr id="9" name="TextBox 8">
            <a:extLst>
              <a:ext uri="{FF2B5EF4-FFF2-40B4-BE49-F238E27FC236}">
                <a16:creationId xmlns:a16="http://schemas.microsoft.com/office/drawing/2014/main" id="{3001D8CC-E2F3-4529-5188-6423A446618F}"/>
              </a:ext>
            </a:extLst>
          </p:cNvPr>
          <p:cNvSpPr txBox="1"/>
          <p:nvPr/>
        </p:nvSpPr>
        <p:spPr>
          <a:xfrm>
            <a:off x="1595535" y="4077477"/>
            <a:ext cx="4858139" cy="923330"/>
          </a:xfrm>
          <a:prstGeom prst="rect">
            <a:avLst/>
          </a:prstGeom>
          <a:noFill/>
        </p:spPr>
        <p:txBody>
          <a:bodyPr wrap="square" rtlCol="0">
            <a:spAutoFit/>
          </a:bodyPr>
          <a:lstStyle/>
          <a:p>
            <a:r>
              <a:rPr lang="en-IN" dirty="0">
                <a:solidFill>
                  <a:schemeClr val="tx1">
                    <a:lumMod val="65000"/>
                    <a:lumOff val="35000"/>
                  </a:schemeClr>
                </a:solidFill>
              </a:rPr>
              <a:t>Here the Foot Locker and West Gear has the Maximum number of sales compared to other Retailers </a:t>
            </a:r>
          </a:p>
        </p:txBody>
      </p:sp>
    </p:spTree>
    <p:extLst>
      <p:ext uri="{BB962C8B-B14F-4D97-AF65-F5344CB8AC3E}">
        <p14:creationId xmlns:p14="http://schemas.microsoft.com/office/powerpoint/2010/main" val="128826648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87F3C7-9ED2-358B-F562-85AFC766818E}"/>
              </a:ext>
            </a:extLst>
          </p:cNvPr>
          <p:cNvSpPr txBox="1"/>
          <p:nvPr/>
        </p:nvSpPr>
        <p:spPr>
          <a:xfrm>
            <a:off x="578499" y="326571"/>
            <a:ext cx="447869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Region wise Total sales </a:t>
            </a:r>
            <a:endParaRPr lang="en-IN" b="1" dirty="0"/>
          </a:p>
        </p:txBody>
      </p:sp>
      <p:pic>
        <p:nvPicPr>
          <p:cNvPr id="4" name="Picture 3">
            <a:extLst>
              <a:ext uri="{FF2B5EF4-FFF2-40B4-BE49-F238E27FC236}">
                <a16:creationId xmlns:a16="http://schemas.microsoft.com/office/drawing/2014/main" id="{44BC87EC-ADC1-C330-884F-91EA6AEED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4964" y="326571"/>
            <a:ext cx="4023141" cy="2570340"/>
          </a:xfrm>
          <a:prstGeom prst="rect">
            <a:avLst/>
          </a:prstGeom>
        </p:spPr>
      </p:pic>
      <p:sp>
        <p:nvSpPr>
          <p:cNvPr id="7" name="TextBox 6">
            <a:extLst>
              <a:ext uri="{FF2B5EF4-FFF2-40B4-BE49-F238E27FC236}">
                <a16:creationId xmlns:a16="http://schemas.microsoft.com/office/drawing/2014/main" id="{2FDF8006-82CD-AE5A-C390-134DDFB31E01}"/>
              </a:ext>
            </a:extLst>
          </p:cNvPr>
          <p:cNvSpPr txBox="1"/>
          <p:nvPr/>
        </p:nvSpPr>
        <p:spPr>
          <a:xfrm>
            <a:off x="1996750" y="955615"/>
            <a:ext cx="5131837" cy="646331"/>
          </a:xfrm>
          <a:prstGeom prst="rect">
            <a:avLst/>
          </a:prstGeom>
          <a:noFill/>
        </p:spPr>
        <p:txBody>
          <a:bodyPr wrap="square" rtlCol="0">
            <a:spAutoFit/>
          </a:bodyPr>
          <a:lstStyle/>
          <a:p>
            <a:r>
              <a:rPr lang="en-US" dirty="0">
                <a:solidFill>
                  <a:schemeClr val="tx1">
                    <a:lumMod val="75000"/>
                    <a:lumOff val="25000"/>
                  </a:schemeClr>
                </a:solidFill>
              </a:rPr>
              <a:t>Here we can see that the West Region has the Highest sales than other region .</a:t>
            </a:r>
            <a:endParaRPr lang="en-IN" dirty="0">
              <a:solidFill>
                <a:schemeClr val="tx1">
                  <a:lumMod val="75000"/>
                  <a:lumOff val="25000"/>
                </a:schemeClr>
              </a:solidFill>
            </a:endParaRPr>
          </a:p>
        </p:txBody>
      </p:sp>
      <p:sp>
        <p:nvSpPr>
          <p:cNvPr id="8" name="TextBox 7">
            <a:extLst>
              <a:ext uri="{FF2B5EF4-FFF2-40B4-BE49-F238E27FC236}">
                <a16:creationId xmlns:a16="http://schemas.microsoft.com/office/drawing/2014/main" id="{84708AFC-606B-07A7-9EF4-8ACC50E07A32}"/>
              </a:ext>
            </a:extLst>
          </p:cNvPr>
          <p:cNvSpPr txBox="1"/>
          <p:nvPr/>
        </p:nvSpPr>
        <p:spPr>
          <a:xfrm>
            <a:off x="802433" y="3508310"/>
            <a:ext cx="447869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Total unit sold and Total sales </a:t>
            </a:r>
            <a:endParaRPr lang="en-IN" b="1" dirty="0"/>
          </a:p>
        </p:txBody>
      </p:sp>
      <p:pic>
        <p:nvPicPr>
          <p:cNvPr id="10" name="Picture 9">
            <a:extLst>
              <a:ext uri="{FF2B5EF4-FFF2-40B4-BE49-F238E27FC236}">
                <a16:creationId xmlns:a16="http://schemas.microsoft.com/office/drawing/2014/main" id="{4B31155E-C9B4-5EF0-F0B9-E69F122C4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4964" y="3508310"/>
            <a:ext cx="3854881" cy="2050934"/>
          </a:xfrm>
          <a:prstGeom prst="rect">
            <a:avLst/>
          </a:prstGeom>
        </p:spPr>
      </p:pic>
      <p:sp>
        <p:nvSpPr>
          <p:cNvPr id="11" name="TextBox 10">
            <a:extLst>
              <a:ext uri="{FF2B5EF4-FFF2-40B4-BE49-F238E27FC236}">
                <a16:creationId xmlns:a16="http://schemas.microsoft.com/office/drawing/2014/main" id="{9A2CFBCD-EF3D-D84F-6C5F-1B6777777299}"/>
              </a:ext>
            </a:extLst>
          </p:cNvPr>
          <p:cNvSpPr txBox="1"/>
          <p:nvPr/>
        </p:nvSpPr>
        <p:spPr>
          <a:xfrm>
            <a:off x="2174033" y="4086808"/>
            <a:ext cx="5131837" cy="923330"/>
          </a:xfrm>
          <a:prstGeom prst="rect">
            <a:avLst/>
          </a:prstGeom>
          <a:noFill/>
        </p:spPr>
        <p:txBody>
          <a:bodyPr wrap="square" rtlCol="0">
            <a:spAutoFit/>
          </a:bodyPr>
          <a:lstStyle/>
          <a:p>
            <a:r>
              <a:rPr lang="en-US" dirty="0">
                <a:solidFill>
                  <a:schemeClr val="tx1">
                    <a:lumMod val="75000"/>
                    <a:lumOff val="25000"/>
                  </a:schemeClr>
                </a:solidFill>
              </a:rPr>
              <a:t>Here we can see that the relation between Unit sold and Total sales has a positive relation because the scatter moves upwards .</a:t>
            </a:r>
            <a:endParaRPr lang="en-IN" dirty="0">
              <a:solidFill>
                <a:schemeClr val="tx1">
                  <a:lumMod val="75000"/>
                  <a:lumOff val="25000"/>
                </a:schemeClr>
              </a:solidFill>
            </a:endParaRPr>
          </a:p>
        </p:txBody>
      </p:sp>
    </p:spTree>
    <p:extLst>
      <p:ext uri="{BB962C8B-B14F-4D97-AF65-F5344CB8AC3E}">
        <p14:creationId xmlns:p14="http://schemas.microsoft.com/office/powerpoint/2010/main" val="11194438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A5FB12-AC24-130D-FB9A-87F7ED214188}"/>
              </a:ext>
            </a:extLst>
          </p:cNvPr>
          <p:cNvSpPr txBox="1"/>
          <p:nvPr/>
        </p:nvSpPr>
        <p:spPr>
          <a:xfrm>
            <a:off x="419878" y="158620"/>
            <a:ext cx="7669763" cy="738664"/>
          </a:xfrm>
          <a:prstGeom prst="rect">
            <a:avLst/>
          </a:prstGeom>
          <a:noFill/>
        </p:spPr>
        <p:txBody>
          <a:bodyPr wrap="square" rtlCol="0">
            <a:spAutoFit/>
          </a:bodyPr>
          <a:lstStyle/>
          <a:p>
            <a:r>
              <a:rPr lang="en-US" sz="2400" b="1" dirty="0"/>
              <a:t>Business Questions and their Output (Tableau)</a:t>
            </a:r>
            <a:endParaRPr lang="en-IN" sz="2400" b="1" dirty="0"/>
          </a:p>
          <a:p>
            <a:endParaRPr lang="en-IN" dirty="0"/>
          </a:p>
        </p:txBody>
      </p:sp>
      <p:sp>
        <p:nvSpPr>
          <p:cNvPr id="3" name="TextBox 2">
            <a:extLst>
              <a:ext uri="{FF2B5EF4-FFF2-40B4-BE49-F238E27FC236}">
                <a16:creationId xmlns:a16="http://schemas.microsoft.com/office/drawing/2014/main" id="{8BE55CF3-D3DB-A17F-0535-7AC043707F4B}"/>
              </a:ext>
            </a:extLst>
          </p:cNvPr>
          <p:cNvSpPr txBox="1"/>
          <p:nvPr/>
        </p:nvSpPr>
        <p:spPr>
          <a:xfrm>
            <a:off x="597159" y="897284"/>
            <a:ext cx="5812972"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Total Sales by State</a:t>
            </a:r>
            <a:endParaRPr lang="en-IN" b="1" dirty="0"/>
          </a:p>
        </p:txBody>
      </p:sp>
      <p:pic>
        <p:nvPicPr>
          <p:cNvPr id="5" name="Picture 4">
            <a:extLst>
              <a:ext uri="{FF2B5EF4-FFF2-40B4-BE49-F238E27FC236}">
                <a16:creationId xmlns:a16="http://schemas.microsoft.com/office/drawing/2014/main" id="{3B3B0CB2-8FD7-0D92-FDE5-BA05D7022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246" y="979714"/>
            <a:ext cx="4045081" cy="2479981"/>
          </a:xfrm>
          <a:prstGeom prst="rect">
            <a:avLst/>
          </a:prstGeom>
        </p:spPr>
      </p:pic>
      <p:sp>
        <p:nvSpPr>
          <p:cNvPr id="6" name="TextBox 5">
            <a:extLst>
              <a:ext uri="{FF2B5EF4-FFF2-40B4-BE49-F238E27FC236}">
                <a16:creationId xmlns:a16="http://schemas.microsoft.com/office/drawing/2014/main" id="{DD55CBA4-F552-5D29-BE4A-E66A2284F64D}"/>
              </a:ext>
            </a:extLst>
          </p:cNvPr>
          <p:cNvSpPr txBox="1"/>
          <p:nvPr/>
        </p:nvSpPr>
        <p:spPr>
          <a:xfrm>
            <a:off x="8640147" y="2332652"/>
            <a:ext cx="2954694" cy="646331"/>
          </a:xfrm>
          <a:prstGeom prst="rect">
            <a:avLst/>
          </a:prstGeom>
          <a:noFill/>
        </p:spPr>
        <p:txBody>
          <a:bodyPr wrap="square" rtlCol="0">
            <a:spAutoFit/>
          </a:bodyPr>
          <a:lstStyle/>
          <a:p>
            <a:r>
              <a:rPr lang="en-US" dirty="0">
                <a:solidFill>
                  <a:schemeClr val="tx1">
                    <a:lumMod val="75000"/>
                    <a:lumOff val="25000"/>
                  </a:schemeClr>
                </a:solidFill>
              </a:rPr>
              <a:t>Here we can see the Total sales by each state</a:t>
            </a:r>
            <a:endParaRPr lang="en-IN" dirty="0">
              <a:solidFill>
                <a:schemeClr val="tx1">
                  <a:lumMod val="75000"/>
                  <a:lumOff val="25000"/>
                </a:schemeClr>
              </a:solidFill>
            </a:endParaRPr>
          </a:p>
        </p:txBody>
      </p:sp>
      <p:sp>
        <p:nvSpPr>
          <p:cNvPr id="7" name="TextBox 6">
            <a:extLst>
              <a:ext uri="{FF2B5EF4-FFF2-40B4-BE49-F238E27FC236}">
                <a16:creationId xmlns:a16="http://schemas.microsoft.com/office/drawing/2014/main" id="{BF18DEEA-314A-3918-0FB2-0A2C1334898E}"/>
              </a:ext>
            </a:extLst>
          </p:cNvPr>
          <p:cNvSpPr txBox="1"/>
          <p:nvPr/>
        </p:nvSpPr>
        <p:spPr>
          <a:xfrm>
            <a:off x="597159" y="3984171"/>
            <a:ext cx="4292082"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Total Sales by Category</a:t>
            </a:r>
            <a:endParaRPr lang="en-IN" b="1" dirty="0"/>
          </a:p>
        </p:txBody>
      </p:sp>
      <p:pic>
        <p:nvPicPr>
          <p:cNvPr id="9" name="Picture 8">
            <a:extLst>
              <a:ext uri="{FF2B5EF4-FFF2-40B4-BE49-F238E27FC236}">
                <a16:creationId xmlns:a16="http://schemas.microsoft.com/office/drawing/2014/main" id="{F0FBAC12-0B3E-DB1D-450C-E8CECE79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246" y="4168837"/>
            <a:ext cx="4045081" cy="2493276"/>
          </a:xfrm>
          <a:prstGeom prst="rect">
            <a:avLst/>
          </a:prstGeom>
        </p:spPr>
      </p:pic>
      <p:sp>
        <p:nvSpPr>
          <p:cNvPr id="10" name="TextBox 9">
            <a:extLst>
              <a:ext uri="{FF2B5EF4-FFF2-40B4-BE49-F238E27FC236}">
                <a16:creationId xmlns:a16="http://schemas.microsoft.com/office/drawing/2014/main" id="{0B359437-0C02-C502-2D13-8E36F2C30B37}"/>
              </a:ext>
            </a:extLst>
          </p:cNvPr>
          <p:cNvSpPr txBox="1"/>
          <p:nvPr/>
        </p:nvSpPr>
        <p:spPr>
          <a:xfrm>
            <a:off x="8518849" y="4945224"/>
            <a:ext cx="2954694" cy="646331"/>
          </a:xfrm>
          <a:prstGeom prst="rect">
            <a:avLst/>
          </a:prstGeom>
          <a:noFill/>
        </p:spPr>
        <p:txBody>
          <a:bodyPr wrap="square" rtlCol="0">
            <a:spAutoFit/>
          </a:bodyPr>
          <a:lstStyle/>
          <a:p>
            <a:r>
              <a:rPr lang="en-US" dirty="0">
                <a:solidFill>
                  <a:schemeClr val="tx1">
                    <a:lumMod val="75000"/>
                    <a:lumOff val="25000"/>
                  </a:schemeClr>
                </a:solidFill>
              </a:rPr>
              <a:t>Here we can see Total sales by each category</a:t>
            </a:r>
            <a:endParaRPr lang="en-IN" dirty="0">
              <a:solidFill>
                <a:schemeClr val="tx1">
                  <a:lumMod val="75000"/>
                  <a:lumOff val="25000"/>
                </a:schemeClr>
              </a:solidFill>
            </a:endParaRPr>
          </a:p>
        </p:txBody>
      </p:sp>
    </p:spTree>
    <p:extLst>
      <p:ext uri="{BB962C8B-B14F-4D97-AF65-F5344CB8AC3E}">
        <p14:creationId xmlns:p14="http://schemas.microsoft.com/office/powerpoint/2010/main" val="17402560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7DAB6-B0BA-D73D-73D2-3E96999F4297}"/>
              </a:ext>
            </a:extLst>
          </p:cNvPr>
          <p:cNvSpPr txBox="1"/>
          <p:nvPr/>
        </p:nvSpPr>
        <p:spPr>
          <a:xfrm>
            <a:off x="457200" y="186612"/>
            <a:ext cx="5234473"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Total Sales over time by Retailer </a:t>
            </a:r>
            <a:endParaRPr lang="en-IN" b="1" dirty="0"/>
          </a:p>
        </p:txBody>
      </p:sp>
      <p:pic>
        <p:nvPicPr>
          <p:cNvPr id="4" name="Picture 3">
            <a:extLst>
              <a:ext uri="{FF2B5EF4-FFF2-40B4-BE49-F238E27FC236}">
                <a16:creationId xmlns:a16="http://schemas.microsoft.com/office/drawing/2014/main" id="{CD80B7E3-FEE3-0B98-3507-DC3C4CF0D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7337" y="649250"/>
            <a:ext cx="4565465" cy="2429852"/>
          </a:xfrm>
          <a:prstGeom prst="rect">
            <a:avLst/>
          </a:prstGeom>
        </p:spPr>
      </p:pic>
      <p:sp>
        <p:nvSpPr>
          <p:cNvPr id="5" name="TextBox 4">
            <a:extLst>
              <a:ext uri="{FF2B5EF4-FFF2-40B4-BE49-F238E27FC236}">
                <a16:creationId xmlns:a16="http://schemas.microsoft.com/office/drawing/2014/main" id="{BD5B1D19-377A-B3D3-C5B1-A999AA9EC1BA}"/>
              </a:ext>
            </a:extLst>
          </p:cNvPr>
          <p:cNvSpPr txBox="1"/>
          <p:nvPr/>
        </p:nvSpPr>
        <p:spPr>
          <a:xfrm>
            <a:off x="8817429" y="1511559"/>
            <a:ext cx="2976465" cy="923330"/>
          </a:xfrm>
          <a:prstGeom prst="rect">
            <a:avLst/>
          </a:prstGeom>
          <a:noFill/>
        </p:spPr>
        <p:txBody>
          <a:bodyPr wrap="square" rtlCol="0">
            <a:spAutoFit/>
          </a:bodyPr>
          <a:lstStyle/>
          <a:p>
            <a:r>
              <a:rPr lang="en-US" dirty="0">
                <a:solidFill>
                  <a:schemeClr val="tx1">
                    <a:lumMod val="75000"/>
                    <a:lumOff val="25000"/>
                  </a:schemeClr>
                </a:solidFill>
              </a:rPr>
              <a:t>Here we can see the Retailer wise Total sales over the time period</a:t>
            </a:r>
            <a:endParaRPr lang="en-IN" dirty="0">
              <a:solidFill>
                <a:schemeClr val="tx1">
                  <a:lumMod val="75000"/>
                  <a:lumOff val="25000"/>
                </a:schemeClr>
              </a:solidFill>
            </a:endParaRPr>
          </a:p>
        </p:txBody>
      </p:sp>
      <p:sp>
        <p:nvSpPr>
          <p:cNvPr id="6" name="TextBox 5">
            <a:extLst>
              <a:ext uri="{FF2B5EF4-FFF2-40B4-BE49-F238E27FC236}">
                <a16:creationId xmlns:a16="http://schemas.microsoft.com/office/drawing/2014/main" id="{B3315907-0404-ED51-B104-E3ACD60A376B}"/>
              </a:ext>
            </a:extLst>
          </p:cNvPr>
          <p:cNvSpPr txBox="1"/>
          <p:nvPr/>
        </p:nvSpPr>
        <p:spPr>
          <a:xfrm>
            <a:off x="457200" y="3620277"/>
            <a:ext cx="4460033"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Category Sales by Gender</a:t>
            </a:r>
            <a:endParaRPr lang="en-IN" b="1" dirty="0"/>
          </a:p>
        </p:txBody>
      </p:sp>
      <p:pic>
        <p:nvPicPr>
          <p:cNvPr id="8" name="Picture 7">
            <a:extLst>
              <a:ext uri="{FF2B5EF4-FFF2-40B4-BE49-F238E27FC236}">
                <a16:creationId xmlns:a16="http://schemas.microsoft.com/office/drawing/2014/main" id="{94325E68-B77F-E459-E112-7C93716D16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804" y="4021133"/>
            <a:ext cx="4419998" cy="2717533"/>
          </a:xfrm>
          <a:prstGeom prst="rect">
            <a:avLst/>
          </a:prstGeom>
        </p:spPr>
      </p:pic>
      <p:sp>
        <p:nvSpPr>
          <p:cNvPr id="9" name="TextBox 8">
            <a:extLst>
              <a:ext uri="{FF2B5EF4-FFF2-40B4-BE49-F238E27FC236}">
                <a16:creationId xmlns:a16="http://schemas.microsoft.com/office/drawing/2014/main" id="{D975BD01-1F44-7861-9442-0FA0865D50A8}"/>
              </a:ext>
            </a:extLst>
          </p:cNvPr>
          <p:cNvSpPr txBox="1"/>
          <p:nvPr/>
        </p:nvSpPr>
        <p:spPr>
          <a:xfrm>
            <a:off x="8584163" y="4879910"/>
            <a:ext cx="2855168" cy="646331"/>
          </a:xfrm>
          <a:prstGeom prst="rect">
            <a:avLst/>
          </a:prstGeom>
          <a:noFill/>
        </p:spPr>
        <p:txBody>
          <a:bodyPr wrap="square" rtlCol="0">
            <a:spAutoFit/>
          </a:bodyPr>
          <a:lstStyle/>
          <a:p>
            <a:r>
              <a:rPr lang="en-US" dirty="0">
                <a:solidFill>
                  <a:schemeClr val="tx1">
                    <a:lumMod val="75000"/>
                    <a:lumOff val="25000"/>
                  </a:schemeClr>
                </a:solidFill>
              </a:rPr>
              <a:t>Here is the category wise sales by Gender </a:t>
            </a:r>
            <a:endParaRPr lang="en-IN" dirty="0">
              <a:solidFill>
                <a:schemeClr val="tx1">
                  <a:lumMod val="75000"/>
                  <a:lumOff val="25000"/>
                </a:schemeClr>
              </a:solidFill>
            </a:endParaRPr>
          </a:p>
        </p:txBody>
      </p:sp>
    </p:spTree>
    <p:extLst>
      <p:ext uri="{BB962C8B-B14F-4D97-AF65-F5344CB8AC3E}">
        <p14:creationId xmlns:p14="http://schemas.microsoft.com/office/powerpoint/2010/main" val="216796723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8D7FEF-4DB9-7F75-27B6-1330160E01C0}"/>
              </a:ext>
            </a:extLst>
          </p:cNvPr>
          <p:cNvSpPr txBox="1"/>
          <p:nvPr/>
        </p:nvSpPr>
        <p:spPr>
          <a:xfrm>
            <a:off x="475861" y="307910"/>
            <a:ext cx="624218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Total sales by Sales method and Gender</a:t>
            </a:r>
            <a:endParaRPr lang="en-IN" b="1" dirty="0"/>
          </a:p>
        </p:txBody>
      </p:sp>
      <p:pic>
        <p:nvPicPr>
          <p:cNvPr id="4" name="Picture 3">
            <a:extLst>
              <a:ext uri="{FF2B5EF4-FFF2-40B4-BE49-F238E27FC236}">
                <a16:creationId xmlns:a16="http://schemas.microsoft.com/office/drawing/2014/main" id="{E50AD35F-9400-E5B8-245E-06620D748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909" y="1053735"/>
            <a:ext cx="6242181" cy="3315888"/>
          </a:xfrm>
          <a:prstGeom prst="rect">
            <a:avLst/>
          </a:prstGeom>
        </p:spPr>
      </p:pic>
    </p:spTree>
    <p:extLst>
      <p:ext uri="{BB962C8B-B14F-4D97-AF65-F5344CB8AC3E}">
        <p14:creationId xmlns:p14="http://schemas.microsoft.com/office/powerpoint/2010/main" val="21002460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B2A74C-A07E-FB52-05CB-B74FEE579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643455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didas Logo Stock Illustrations – 571 Adidas Logo Stock ...">
            <a:extLst>
              <a:ext uri="{FF2B5EF4-FFF2-40B4-BE49-F238E27FC236}">
                <a16:creationId xmlns:a16="http://schemas.microsoft.com/office/drawing/2014/main" id="{7F53F0E8-2C2D-41CE-A475-788105034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4376" y="1054359"/>
            <a:ext cx="3855364" cy="34743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B8C4656-DFE6-04E6-9C9E-60ABDA5CA2A9}"/>
              </a:ext>
            </a:extLst>
          </p:cNvPr>
          <p:cNvSpPr>
            <a:spLocks noGrp="1"/>
          </p:cNvSpPr>
          <p:nvPr>
            <p:ph type="title" idx="4294967295"/>
          </p:nvPr>
        </p:nvSpPr>
        <p:spPr>
          <a:xfrm>
            <a:off x="475861" y="504030"/>
            <a:ext cx="10396538" cy="442913"/>
          </a:xfrm>
        </p:spPr>
        <p:txBody>
          <a:bodyPr>
            <a:normAutofit/>
          </a:bodyPr>
          <a:lstStyle/>
          <a:p>
            <a:r>
              <a:rPr lang="en-US" sz="2400" b="1" dirty="0">
                <a:latin typeface="+mn-lt"/>
              </a:rPr>
              <a:t>content</a:t>
            </a:r>
            <a:endParaRPr lang="en-IN" sz="2400" b="1" dirty="0">
              <a:latin typeface="+mn-lt"/>
            </a:endParaRPr>
          </a:p>
        </p:txBody>
      </p:sp>
      <p:sp>
        <p:nvSpPr>
          <p:cNvPr id="3" name="Content Placeholder 2">
            <a:extLst>
              <a:ext uri="{FF2B5EF4-FFF2-40B4-BE49-F238E27FC236}">
                <a16:creationId xmlns:a16="http://schemas.microsoft.com/office/drawing/2014/main" id="{4F2AE8FC-E8AF-BE2C-0AB6-5D3518362B1D}"/>
              </a:ext>
            </a:extLst>
          </p:cNvPr>
          <p:cNvSpPr>
            <a:spLocks noGrp="1"/>
          </p:cNvSpPr>
          <p:nvPr>
            <p:ph idx="4294967295"/>
          </p:nvPr>
        </p:nvSpPr>
        <p:spPr>
          <a:xfrm>
            <a:off x="1545944" y="1157223"/>
            <a:ext cx="10396538" cy="4995862"/>
          </a:xfrm>
        </p:spPr>
        <p:txBody>
          <a:bodyPr/>
          <a:lstStyle/>
          <a:p>
            <a:pPr>
              <a:buFont typeface="Wingdings" panose="05000000000000000000" pitchFamily="2" charset="2"/>
              <a:buChar char="v"/>
            </a:pPr>
            <a:r>
              <a:rPr lang="en-US" cap="none" dirty="0">
                <a:latin typeface="Aptos Display" panose="020B0004020202020204" pitchFamily="34" charset="0"/>
              </a:rPr>
              <a:t>Objective</a:t>
            </a:r>
          </a:p>
          <a:p>
            <a:pPr>
              <a:buFont typeface="Wingdings" panose="05000000000000000000" pitchFamily="2" charset="2"/>
              <a:buChar char="v"/>
            </a:pPr>
            <a:r>
              <a:rPr lang="en-US" cap="none" dirty="0">
                <a:latin typeface="Aptos Display" panose="020B0004020202020204" pitchFamily="34" charset="0"/>
              </a:rPr>
              <a:t>Introduction To Data</a:t>
            </a:r>
          </a:p>
          <a:p>
            <a:pPr>
              <a:buFont typeface="Wingdings" panose="05000000000000000000" pitchFamily="2" charset="2"/>
              <a:buChar char="v"/>
            </a:pPr>
            <a:r>
              <a:rPr lang="en-US" cap="none" dirty="0">
                <a:latin typeface="Aptos Display" panose="020B0004020202020204" pitchFamily="34" charset="0"/>
              </a:rPr>
              <a:t>Data Cleaning And Preprocessing</a:t>
            </a:r>
          </a:p>
          <a:p>
            <a:pPr>
              <a:buFont typeface="Wingdings" panose="05000000000000000000" pitchFamily="2" charset="2"/>
              <a:buChar char="v"/>
            </a:pPr>
            <a:r>
              <a:rPr lang="en-US" cap="none" dirty="0">
                <a:latin typeface="Aptos Display" panose="020B0004020202020204" pitchFamily="34" charset="0"/>
              </a:rPr>
              <a:t>Sql (Backup Of The Data)</a:t>
            </a:r>
          </a:p>
          <a:p>
            <a:pPr>
              <a:buFont typeface="Wingdings" panose="05000000000000000000" pitchFamily="2" charset="2"/>
              <a:buChar char="v"/>
            </a:pPr>
            <a:r>
              <a:rPr lang="en-US" cap="none" dirty="0">
                <a:latin typeface="Aptos Display" panose="020B0004020202020204" pitchFamily="34" charset="0"/>
              </a:rPr>
              <a:t>Exploratory Data Analysis (Eda)</a:t>
            </a:r>
          </a:p>
          <a:p>
            <a:pPr>
              <a:buFont typeface="Wingdings" panose="05000000000000000000" pitchFamily="2" charset="2"/>
              <a:buChar char="v"/>
            </a:pPr>
            <a:r>
              <a:rPr lang="en-US" cap="none" dirty="0">
                <a:latin typeface="Aptos Display" panose="020B0004020202020204" pitchFamily="34" charset="0"/>
              </a:rPr>
              <a:t>Data Visualization With Tableau</a:t>
            </a:r>
          </a:p>
          <a:p>
            <a:pPr>
              <a:buFont typeface="Wingdings" panose="05000000000000000000" pitchFamily="2" charset="2"/>
              <a:buChar char="v"/>
            </a:pPr>
            <a:r>
              <a:rPr lang="en-US" dirty="0">
                <a:latin typeface="Aptos Display" panose="020B0004020202020204" pitchFamily="34" charset="0"/>
              </a:rPr>
              <a:t>Business Questions </a:t>
            </a:r>
            <a:endParaRPr lang="en-US" cap="none" dirty="0">
              <a:latin typeface="Aptos Display" panose="020B0004020202020204" pitchFamily="34" charset="0"/>
            </a:endParaRPr>
          </a:p>
          <a:p>
            <a:pPr>
              <a:buFont typeface="Wingdings" panose="05000000000000000000" pitchFamily="2" charset="2"/>
              <a:buChar char="v"/>
            </a:pPr>
            <a:r>
              <a:rPr lang="en-US" cap="none" dirty="0">
                <a:latin typeface="Aptos Display" panose="020B0004020202020204" pitchFamily="34" charset="0"/>
              </a:rPr>
              <a:t>Challenges And Limitation</a:t>
            </a:r>
          </a:p>
          <a:p>
            <a:pPr>
              <a:buFont typeface="Wingdings" panose="05000000000000000000" pitchFamily="2" charset="2"/>
              <a:buChar char="v"/>
            </a:pPr>
            <a:r>
              <a:rPr lang="en-US" dirty="0">
                <a:latin typeface="Aptos Display" panose="020B0004020202020204" pitchFamily="34" charset="0"/>
              </a:rPr>
              <a:t>Conclusion</a:t>
            </a:r>
            <a:endParaRPr lang="en-US" cap="none" dirty="0">
              <a:latin typeface="Aptos Display" panose="020B0004020202020204" pitchFamily="34" charset="0"/>
            </a:endParaRPr>
          </a:p>
          <a:p>
            <a:pPr>
              <a:buFont typeface="Wingdings" panose="05000000000000000000" pitchFamily="2" charset="2"/>
              <a:buChar char="v"/>
            </a:pPr>
            <a:endParaRPr lang="en-US" dirty="0">
              <a:latin typeface="Aptos Display" panose="020B0004020202020204" pitchFamily="34" charset="0"/>
            </a:endParaRPr>
          </a:p>
          <a:p>
            <a:pPr>
              <a:buFont typeface="Wingdings" panose="05000000000000000000" pitchFamily="2" charset="2"/>
              <a:buChar char="v"/>
            </a:pPr>
            <a:endParaRPr lang="en-US" dirty="0">
              <a:latin typeface="Aptos Display" panose="020B0004020202020204" pitchFamily="34" charset="0"/>
            </a:endParaRPr>
          </a:p>
          <a:p>
            <a:pPr>
              <a:buFont typeface="Wingdings" panose="05000000000000000000" pitchFamily="2" charset="2"/>
              <a:buChar char="v"/>
            </a:pPr>
            <a:endParaRPr lang="en-US" dirty="0">
              <a:latin typeface="Aptos Display" panose="020B0004020202020204" pitchFamily="34" charset="0"/>
            </a:endParaRPr>
          </a:p>
          <a:p>
            <a:pPr>
              <a:buFont typeface="Wingdings" panose="05000000000000000000" pitchFamily="2" charset="2"/>
              <a:buChar char="v"/>
            </a:pPr>
            <a:endParaRPr lang="en-US" dirty="0">
              <a:latin typeface="Aptos Display" panose="020B0004020202020204" pitchFamily="34" charset="0"/>
            </a:endParaRPr>
          </a:p>
          <a:p>
            <a:pPr>
              <a:buFont typeface="Wingdings" panose="05000000000000000000" pitchFamily="2" charset="2"/>
              <a:buChar char="v"/>
            </a:pPr>
            <a:endParaRPr lang="en-US" dirty="0">
              <a:latin typeface="Aptos Display" panose="020B0004020202020204" pitchFamily="34" charset="0"/>
            </a:endParaRPr>
          </a:p>
          <a:p>
            <a:pPr>
              <a:buFont typeface="Wingdings" panose="05000000000000000000" pitchFamily="2" charset="2"/>
              <a:buChar char="v"/>
            </a:pPr>
            <a:endParaRPr lang="en-IN" dirty="0">
              <a:latin typeface="Aptos Display" panose="020B0004020202020204" pitchFamily="34" charset="0"/>
            </a:endParaRPr>
          </a:p>
        </p:txBody>
      </p:sp>
    </p:spTree>
    <p:extLst>
      <p:ext uri="{BB962C8B-B14F-4D97-AF65-F5344CB8AC3E}">
        <p14:creationId xmlns:p14="http://schemas.microsoft.com/office/powerpoint/2010/main" val="67470617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3DDD-6508-B2F8-CEAA-4CC6F8109664}"/>
              </a:ext>
            </a:extLst>
          </p:cNvPr>
          <p:cNvSpPr>
            <a:spLocks noGrp="1"/>
          </p:cNvSpPr>
          <p:nvPr>
            <p:ph type="title"/>
          </p:nvPr>
        </p:nvSpPr>
        <p:spPr>
          <a:xfrm>
            <a:off x="685800" y="583164"/>
            <a:ext cx="10396882" cy="424543"/>
          </a:xfrm>
        </p:spPr>
        <p:txBody>
          <a:bodyPr>
            <a:normAutofit/>
          </a:bodyPr>
          <a:lstStyle/>
          <a:p>
            <a:r>
              <a:rPr lang="en-US" sz="2400" b="1" dirty="0"/>
              <a:t>Challenges and limitation</a:t>
            </a:r>
            <a:endParaRPr lang="en-IN" sz="2400" b="1" dirty="0"/>
          </a:p>
        </p:txBody>
      </p:sp>
      <p:sp>
        <p:nvSpPr>
          <p:cNvPr id="3" name="Content Placeholder 2">
            <a:extLst>
              <a:ext uri="{FF2B5EF4-FFF2-40B4-BE49-F238E27FC236}">
                <a16:creationId xmlns:a16="http://schemas.microsoft.com/office/drawing/2014/main" id="{DFE6EABB-158A-397E-37FD-9082DC8381FB}"/>
              </a:ext>
            </a:extLst>
          </p:cNvPr>
          <p:cNvSpPr>
            <a:spLocks noGrp="1"/>
          </p:cNvSpPr>
          <p:nvPr>
            <p:ph idx="1"/>
          </p:nvPr>
        </p:nvSpPr>
        <p:spPr>
          <a:xfrm>
            <a:off x="1273628" y="2052734"/>
            <a:ext cx="10396883" cy="3844213"/>
          </a:xfrm>
        </p:spPr>
        <p:txBody>
          <a:bodyPr>
            <a:normAutofit/>
          </a:bodyPr>
          <a:lstStyle/>
          <a:p>
            <a:r>
              <a:rPr lang="en-IN" b="0" i="0" cap="none" dirty="0">
                <a:effectLst/>
                <a:latin typeface="Aptos Display" panose="020B0004020202020204" pitchFamily="34" charset="0"/>
              </a:rPr>
              <a:t>Our findings provide A solid foundation for data-driven decision-making, allowing adidas to optimize marketing strategies, inventory management, and sales channels.</a:t>
            </a:r>
          </a:p>
          <a:p>
            <a:r>
              <a:rPr lang="en-IN" b="0" i="0" cap="none" dirty="0">
                <a:effectLst/>
                <a:latin typeface="Aptos Display" panose="020B0004020202020204" pitchFamily="34" charset="0"/>
              </a:rPr>
              <a:t>By identifying high-margin products and optimizing low-margin ones, we pave the way for improved profitability and sustainable growth.</a:t>
            </a:r>
          </a:p>
          <a:p>
            <a:r>
              <a:rPr lang="en-IN" b="0" i="0" cap="none" dirty="0">
                <a:effectLst/>
                <a:latin typeface="Aptos Display" panose="020B0004020202020204" pitchFamily="34" charset="0"/>
              </a:rPr>
              <a:t>The analysis is limited to the provided dataset columns. Additional data attributes could provide A more comprehensive understanding of the market.</a:t>
            </a:r>
          </a:p>
          <a:p>
            <a:r>
              <a:rPr lang="en-IN" b="0" i="0" cap="none" dirty="0">
                <a:effectLst/>
                <a:latin typeface="Aptos Display" panose="020B0004020202020204" pitchFamily="34" charset="0"/>
              </a:rPr>
              <a:t>The analysis relies on historical data, which might not fully capture evolving market trends or sudden shifts in consumer </a:t>
            </a:r>
            <a:r>
              <a:rPr lang="en-IN" b="0" i="0" cap="none" dirty="0" err="1">
                <a:effectLst/>
                <a:latin typeface="Aptos Display" panose="020B0004020202020204" pitchFamily="34" charset="0"/>
              </a:rPr>
              <a:t>behavior</a:t>
            </a:r>
            <a:r>
              <a:rPr lang="en-IN" b="0" i="0" cap="none" dirty="0">
                <a:effectLst/>
                <a:latin typeface="Aptos Display" panose="020B0004020202020204" pitchFamily="34" charset="0"/>
              </a:rPr>
              <a:t>, especially in rapidly changing markets.</a:t>
            </a:r>
            <a:endParaRPr lang="en-IN" cap="none" dirty="0">
              <a:latin typeface="Aptos Display" panose="020B0004020202020204" pitchFamily="34" charset="0"/>
            </a:endParaRPr>
          </a:p>
        </p:txBody>
      </p:sp>
    </p:spTree>
    <p:extLst>
      <p:ext uri="{BB962C8B-B14F-4D97-AF65-F5344CB8AC3E}">
        <p14:creationId xmlns:p14="http://schemas.microsoft.com/office/powerpoint/2010/main" val="318796898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4065F-59D1-9705-BB2E-C8209EE4F9EF}"/>
              </a:ext>
            </a:extLst>
          </p:cNvPr>
          <p:cNvSpPr>
            <a:spLocks noGrp="1"/>
          </p:cNvSpPr>
          <p:nvPr>
            <p:ph type="title"/>
          </p:nvPr>
        </p:nvSpPr>
        <p:spPr>
          <a:xfrm>
            <a:off x="453204" y="676767"/>
            <a:ext cx="9603275" cy="548420"/>
          </a:xfrm>
        </p:spPr>
        <p:txBody>
          <a:bodyPr>
            <a:noAutofit/>
          </a:bodyPr>
          <a:lstStyle/>
          <a:p>
            <a:r>
              <a:rPr lang="en-US" sz="2800" b="1" dirty="0"/>
              <a:t>conclusion</a:t>
            </a:r>
            <a:endParaRPr lang="en-IN" sz="2800" b="1" dirty="0"/>
          </a:p>
        </p:txBody>
      </p:sp>
      <p:sp>
        <p:nvSpPr>
          <p:cNvPr id="3" name="Content Placeholder 2">
            <a:extLst>
              <a:ext uri="{FF2B5EF4-FFF2-40B4-BE49-F238E27FC236}">
                <a16:creationId xmlns:a16="http://schemas.microsoft.com/office/drawing/2014/main" id="{03635827-ACE4-4B86-BA05-C3EA05246612}"/>
              </a:ext>
            </a:extLst>
          </p:cNvPr>
          <p:cNvSpPr>
            <a:spLocks noGrp="1"/>
          </p:cNvSpPr>
          <p:nvPr>
            <p:ph sz="quarter" idx="4294967295"/>
          </p:nvPr>
        </p:nvSpPr>
        <p:spPr>
          <a:xfrm>
            <a:off x="1330520" y="2557769"/>
            <a:ext cx="9194411" cy="3029182"/>
          </a:xfrm>
        </p:spPr>
        <p:txBody>
          <a:bodyPr>
            <a:normAutofit fontScale="85000" lnSpcReduction="10000"/>
          </a:bodyPr>
          <a:lstStyle/>
          <a:p>
            <a:pPr lvl="1" algn="l"/>
            <a:r>
              <a:rPr lang="en-IN" sz="2600" b="0" i="0" cap="none" dirty="0">
                <a:effectLst/>
                <a:latin typeface="Aptos Display" panose="020B0004020202020204" pitchFamily="34" charset="0"/>
              </a:rPr>
              <a:t>Our in-depth analysis equips adidas with actionable insights, ensuring strategic decisions are rooted in robust data.</a:t>
            </a:r>
          </a:p>
          <a:p>
            <a:pPr lvl="1"/>
            <a:r>
              <a:rPr lang="en-IN" sz="2600" b="0" i="0" cap="none" dirty="0">
                <a:effectLst/>
                <a:latin typeface="Aptos Display" panose="020B0004020202020204" pitchFamily="34" charset="0"/>
              </a:rPr>
              <a:t>Through  exploratory and correlation analysis, we've identified operational inefficiencies, allowing for streamlined inventory management and resource </a:t>
            </a:r>
          </a:p>
          <a:p>
            <a:pPr lvl="1"/>
            <a:r>
              <a:rPr lang="en-IN" sz="2600" b="0" i="0" cap="none" dirty="0">
                <a:effectLst/>
                <a:latin typeface="Aptos Display" panose="020B0004020202020204" pitchFamily="34" charset="0"/>
              </a:rPr>
              <a:t>By focusing on high-margin products and optimizing marketing strategies, we are poised to enhance profitability and ensure sustainable growth</a:t>
            </a:r>
            <a:r>
              <a:rPr lang="en-IN" sz="2300" b="0" i="0" cap="none" dirty="0">
                <a:effectLst/>
                <a:latin typeface="Aptos Display" panose="020B0004020202020204" pitchFamily="34" charset="0"/>
              </a:rPr>
              <a:t>.</a:t>
            </a:r>
          </a:p>
          <a:p>
            <a:endParaRPr lang="en-IN" dirty="0"/>
          </a:p>
        </p:txBody>
      </p:sp>
    </p:spTree>
    <p:extLst>
      <p:ext uri="{BB962C8B-B14F-4D97-AF65-F5344CB8AC3E}">
        <p14:creationId xmlns:p14="http://schemas.microsoft.com/office/powerpoint/2010/main" val="61584167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791A46-B670-A44D-121A-BD7172879E9F}"/>
              </a:ext>
            </a:extLst>
          </p:cNvPr>
          <p:cNvSpPr>
            <a:spLocks noGrp="1"/>
          </p:cNvSpPr>
          <p:nvPr>
            <p:ph idx="4294967295"/>
          </p:nvPr>
        </p:nvSpPr>
        <p:spPr>
          <a:xfrm>
            <a:off x="73025" y="1969083"/>
            <a:ext cx="12045950" cy="3051175"/>
          </a:xfrm>
          <a:solidFill>
            <a:schemeClr val="bg1">
              <a:lumMod val="65000"/>
            </a:schemeClr>
          </a:solidFill>
        </p:spPr>
        <p:txBody>
          <a:bodyPr>
            <a:normAutofit/>
          </a:bodyPr>
          <a:lstStyle/>
          <a:p>
            <a:pPr marL="0" indent="0" algn="ctr">
              <a:buNone/>
            </a:pPr>
            <a:r>
              <a:rPr lang="en-US" sz="9600" dirty="0"/>
              <a:t>    </a:t>
            </a:r>
            <a:r>
              <a:rPr lang="en-US" sz="9600" dirty="0">
                <a:latin typeface="Arial Black" panose="020B0A04020102020204" pitchFamily="34" charset="0"/>
              </a:rPr>
              <a:t>THANK YOU</a:t>
            </a:r>
            <a:endParaRPr lang="en-IN" sz="9600" dirty="0">
              <a:latin typeface="Arial Black" panose="020B0A04020102020204" pitchFamily="34" charset="0"/>
            </a:endParaRPr>
          </a:p>
        </p:txBody>
      </p:sp>
    </p:spTree>
    <p:extLst>
      <p:ext uri="{BB962C8B-B14F-4D97-AF65-F5344CB8AC3E}">
        <p14:creationId xmlns:p14="http://schemas.microsoft.com/office/powerpoint/2010/main" val="2701832634"/>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94B5-7331-CB96-64E1-82617992644B}"/>
              </a:ext>
            </a:extLst>
          </p:cNvPr>
          <p:cNvSpPr>
            <a:spLocks noGrp="1"/>
          </p:cNvSpPr>
          <p:nvPr>
            <p:ph type="title"/>
          </p:nvPr>
        </p:nvSpPr>
        <p:spPr>
          <a:xfrm>
            <a:off x="838200" y="634482"/>
            <a:ext cx="10515600" cy="531846"/>
          </a:xfrm>
        </p:spPr>
        <p:txBody>
          <a:bodyPr>
            <a:normAutofit/>
          </a:bodyPr>
          <a:lstStyle/>
          <a:p>
            <a:pPr algn="l"/>
            <a:r>
              <a:rPr lang="en-US" sz="2400" b="1" dirty="0"/>
              <a:t>Objective</a:t>
            </a:r>
            <a:endParaRPr lang="en-IN" sz="2400" b="1" dirty="0"/>
          </a:p>
        </p:txBody>
      </p:sp>
      <p:sp>
        <p:nvSpPr>
          <p:cNvPr id="3" name="Content Placeholder 2">
            <a:extLst>
              <a:ext uri="{FF2B5EF4-FFF2-40B4-BE49-F238E27FC236}">
                <a16:creationId xmlns:a16="http://schemas.microsoft.com/office/drawing/2014/main" id="{0A6FDB53-5375-6110-F8C1-687CB9917E87}"/>
              </a:ext>
            </a:extLst>
          </p:cNvPr>
          <p:cNvSpPr>
            <a:spLocks noGrp="1"/>
          </p:cNvSpPr>
          <p:nvPr>
            <p:ph idx="1"/>
          </p:nvPr>
        </p:nvSpPr>
        <p:spPr>
          <a:xfrm>
            <a:off x="1042696" y="2015413"/>
            <a:ext cx="10106607" cy="4105470"/>
          </a:xfrm>
        </p:spPr>
        <p:txBody>
          <a:bodyPr>
            <a:normAutofit lnSpcReduction="10000"/>
          </a:bodyPr>
          <a:lstStyle/>
          <a:p>
            <a:r>
              <a:rPr lang="en-IN" b="0" i="0" cap="none" dirty="0">
                <a:effectLst/>
                <a:latin typeface="Aptos Display" panose="020B0004020202020204" pitchFamily="34" charset="0"/>
              </a:rPr>
              <a:t>Utilize adidas sales data for in-depth analysis employing exploratory data analysis (EDA) techniques in python, MySQL, and tableau. </a:t>
            </a:r>
          </a:p>
          <a:p>
            <a:r>
              <a:rPr lang="en-IN" b="0" i="0" cap="none" dirty="0">
                <a:effectLst/>
                <a:latin typeface="Aptos Display" panose="020B0004020202020204" pitchFamily="34" charset="0"/>
              </a:rPr>
              <a:t>Through python, clean and prepare the data, conducting preliminary analysis to identify patterns and outliers.</a:t>
            </a:r>
          </a:p>
          <a:p>
            <a:r>
              <a:rPr lang="en-IN" b="0" i="0" cap="none" dirty="0">
                <a:effectLst/>
                <a:latin typeface="Aptos Display" panose="020B0004020202020204" pitchFamily="34" charset="0"/>
              </a:rPr>
              <a:t> Utilize MySQL for efficient data storage and querying, extracting valuable insights. </a:t>
            </a:r>
          </a:p>
          <a:p>
            <a:r>
              <a:rPr lang="en-IN" b="0" i="0" cap="none" dirty="0">
                <a:effectLst/>
                <a:latin typeface="Aptos Display" panose="020B0004020202020204" pitchFamily="34" charset="0"/>
              </a:rPr>
              <a:t>Finally, tableau to create interactive, visually appealing dashboards that highlight sales patterns, regional disparities, and product popularity. </a:t>
            </a:r>
          </a:p>
          <a:p>
            <a:r>
              <a:rPr lang="en-IN" b="0" i="0" cap="none" dirty="0">
                <a:effectLst/>
                <a:latin typeface="Aptos Display" panose="020B0004020202020204" pitchFamily="34" charset="0"/>
              </a:rPr>
              <a:t>The objective is to derive actionable insights from these analyses, driving strategic decisions to optimize inventory, refine marketing strategies, and enhance overall business performance for adidas.</a:t>
            </a:r>
            <a:endParaRPr lang="en-US" cap="none" dirty="0">
              <a:latin typeface="Aptos Display" panose="020B0004020202020204" pitchFamily="34" charset="0"/>
            </a:endParaRPr>
          </a:p>
          <a:p>
            <a:pPr marL="0" indent="0">
              <a:buNone/>
            </a:pPr>
            <a:endParaRPr lang="en-US" cap="none" dirty="0">
              <a:latin typeface="Aptos Display" panose="020B0004020202020204" pitchFamily="34" charset="0"/>
            </a:endParaRPr>
          </a:p>
        </p:txBody>
      </p:sp>
    </p:spTree>
    <p:extLst>
      <p:ext uri="{BB962C8B-B14F-4D97-AF65-F5344CB8AC3E}">
        <p14:creationId xmlns:p14="http://schemas.microsoft.com/office/powerpoint/2010/main" val="382564500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Sales Revenue? What It Is &amp; How to Calculate It | NetSuite">
            <a:extLst>
              <a:ext uri="{FF2B5EF4-FFF2-40B4-BE49-F238E27FC236}">
                <a16:creationId xmlns:a16="http://schemas.microsoft.com/office/drawing/2014/main" id="{8C3935E8-DAFA-B468-0FC5-8D36C01F6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959" y="672630"/>
            <a:ext cx="4819262" cy="117400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BE13110-B808-C5F7-7D44-46E2F2CBD4B1}"/>
              </a:ext>
            </a:extLst>
          </p:cNvPr>
          <p:cNvSpPr>
            <a:spLocks noGrp="1"/>
          </p:cNvSpPr>
          <p:nvPr>
            <p:ph type="title"/>
          </p:nvPr>
        </p:nvSpPr>
        <p:spPr>
          <a:xfrm>
            <a:off x="685801" y="630029"/>
            <a:ext cx="10396882" cy="629603"/>
          </a:xfrm>
        </p:spPr>
        <p:txBody>
          <a:bodyPr>
            <a:normAutofit/>
          </a:bodyPr>
          <a:lstStyle/>
          <a:p>
            <a:r>
              <a:rPr lang="en-US" sz="2400" b="1" dirty="0"/>
              <a:t>Introduction to Data</a:t>
            </a:r>
            <a:endParaRPr lang="en-IN" sz="2400" b="1" dirty="0"/>
          </a:p>
        </p:txBody>
      </p:sp>
      <p:sp>
        <p:nvSpPr>
          <p:cNvPr id="3" name="Content Placeholder 2">
            <a:extLst>
              <a:ext uri="{FF2B5EF4-FFF2-40B4-BE49-F238E27FC236}">
                <a16:creationId xmlns:a16="http://schemas.microsoft.com/office/drawing/2014/main" id="{C4681EFE-D54A-A41B-1644-969F7A6110E0}"/>
              </a:ext>
            </a:extLst>
          </p:cNvPr>
          <p:cNvSpPr>
            <a:spLocks noGrp="1"/>
          </p:cNvSpPr>
          <p:nvPr>
            <p:ph idx="1"/>
          </p:nvPr>
        </p:nvSpPr>
        <p:spPr>
          <a:xfrm>
            <a:off x="968828" y="2244378"/>
            <a:ext cx="10534262" cy="4114800"/>
          </a:xfrm>
        </p:spPr>
        <p:txBody>
          <a:bodyPr>
            <a:normAutofit/>
          </a:bodyPr>
          <a:lstStyle/>
          <a:p>
            <a:r>
              <a:rPr lang="en-IN" i="0" cap="none" dirty="0">
                <a:effectLst/>
                <a:latin typeface="Söhne"/>
              </a:rPr>
              <a:t>This Adidas dataset offers a snapshot of vital retail elements such as sales figures, product categories, customer demographics, and regional insights.</a:t>
            </a:r>
          </a:p>
          <a:p>
            <a:r>
              <a:rPr lang="en-IN" i="0" cap="none" dirty="0">
                <a:effectLst/>
                <a:latin typeface="Söhne"/>
              </a:rPr>
              <a:t> By analysing this data, we delve into the intricate patterns of consumer behaviour, product performance, and market trends.</a:t>
            </a:r>
          </a:p>
          <a:p>
            <a:r>
              <a:rPr lang="en-IN" i="0" cap="none" dirty="0">
                <a:effectLst/>
                <a:latin typeface="Söhne"/>
              </a:rPr>
              <a:t> Our exploration encompasses python-based exploratory data analysis (EDA), meticulous data refinement in SQL, and dynamic visualizations in tableau.</a:t>
            </a:r>
          </a:p>
          <a:p>
            <a:r>
              <a:rPr lang="en-IN" i="0" cap="none" dirty="0">
                <a:effectLst/>
                <a:latin typeface="Söhne"/>
              </a:rPr>
              <a:t> Join us on this data-driven journey, where every data point tells a story, guiding strategic decisions and shaping the future of adidas sales strategies</a:t>
            </a:r>
            <a:r>
              <a:rPr lang="en-IN" b="0" i="0" cap="none" dirty="0">
                <a:effectLst/>
                <a:latin typeface="Söhne"/>
              </a:rPr>
              <a:t>.</a:t>
            </a:r>
            <a:endParaRPr lang="en-IN" cap="none" dirty="0">
              <a:latin typeface="Aptos Display" panose="020B0004020202020204" pitchFamily="34" charset="0"/>
            </a:endParaRPr>
          </a:p>
        </p:txBody>
      </p:sp>
    </p:spTree>
    <p:extLst>
      <p:ext uri="{BB962C8B-B14F-4D97-AF65-F5344CB8AC3E}">
        <p14:creationId xmlns:p14="http://schemas.microsoft.com/office/powerpoint/2010/main" val="340432131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FB5620-A042-DED7-976C-451294E0ABC5}"/>
              </a:ext>
            </a:extLst>
          </p:cNvPr>
          <p:cNvPicPr>
            <a:picLocks noChangeAspect="1"/>
          </p:cNvPicPr>
          <p:nvPr/>
        </p:nvPicPr>
        <p:blipFill>
          <a:blip r:embed="rId2"/>
          <a:stretch>
            <a:fillRect/>
          </a:stretch>
        </p:blipFill>
        <p:spPr>
          <a:xfrm>
            <a:off x="297783" y="105719"/>
            <a:ext cx="11394380" cy="5889362"/>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A7C738B5-29E0-FDC6-6ECA-16B6F16B51D1}"/>
              </a:ext>
            </a:extLst>
          </p:cNvPr>
          <p:cNvSpPr>
            <a:spLocks noGrp="1"/>
          </p:cNvSpPr>
          <p:nvPr>
            <p:ph type="title"/>
          </p:nvPr>
        </p:nvSpPr>
        <p:spPr>
          <a:xfrm>
            <a:off x="685801" y="396552"/>
            <a:ext cx="10396882" cy="471196"/>
          </a:xfrm>
        </p:spPr>
        <p:txBody>
          <a:bodyPr>
            <a:normAutofit/>
          </a:bodyPr>
          <a:lstStyle/>
          <a:p>
            <a:r>
              <a:rPr lang="en-IN" sz="2400" b="1" i="0" dirty="0">
                <a:effectLst/>
              </a:rPr>
              <a:t>Data Cleaning and Preprocessing</a:t>
            </a:r>
            <a:endParaRPr lang="en-IN" sz="2400" b="1" dirty="0"/>
          </a:p>
        </p:txBody>
      </p:sp>
      <p:sp>
        <p:nvSpPr>
          <p:cNvPr id="3" name="Content Placeholder 2">
            <a:extLst>
              <a:ext uri="{FF2B5EF4-FFF2-40B4-BE49-F238E27FC236}">
                <a16:creationId xmlns:a16="http://schemas.microsoft.com/office/drawing/2014/main" id="{F9C8AF07-C3BC-F662-157E-2BC7B771510C}"/>
              </a:ext>
            </a:extLst>
          </p:cNvPr>
          <p:cNvSpPr>
            <a:spLocks noGrp="1"/>
          </p:cNvSpPr>
          <p:nvPr>
            <p:ph idx="1"/>
          </p:nvPr>
        </p:nvSpPr>
        <p:spPr>
          <a:xfrm>
            <a:off x="685801" y="1027699"/>
            <a:ext cx="9414587" cy="3046444"/>
          </a:xfrm>
        </p:spPr>
        <p:txBody>
          <a:bodyPr>
            <a:normAutofit/>
          </a:bodyPr>
          <a:lstStyle/>
          <a:p>
            <a:pPr algn="l"/>
            <a:r>
              <a:rPr lang="en-IN" b="1" i="0" cap="none" dirty="0">
                <a:effectLst/>
                <a:latin typeface="Söhne"/>
              </a:rPr>
              <a:t>Data loading:</a:t>
            </a:r>
            <a:r>
              <a:rPr lang="en-IN" b="1" cap="none" dirty="0">
                <a:latin typeface="Söhne"/>
              </a:rPr>
              <a:t> </a:t>
            </a:r>
            <a:r>
              <a:rPr lang="en-IN" b="0" i="0" cap="none" dirty="0">
                <a:effectLst/>
                <a:latin typeface="Söhne"/>
              </a:rPr>
              <a:t>loaded adidas sales data from excel into python using pandas</a:t>
            </a:r>
          </a:p>
          <a:p>
            <a:r>
              <a:rPr lang="en-IN" b="1" cap="none" dirty="0">
                <a:latin typeface="Söhne"/>
              </a:rPr>
              <a:t>Data Overview</a:t>
            </a:r>
            <a:r>
              <a:rPr lang="en-IN" cap="none" dirty="0">
                <a:latin typeface="Aptos Display" panose="020B0004020202020204" pitchFamily="34" charset="0"/>
              </a:rPr>
              <a:t>: Used shape function to determine the dataset's size (number of rows and columns).Utilized head() and tail() functions to observe the initial and final records of the dataset. </a:t>
            </a:r>
          </a:p>
          <a:p>
            <a:r>
              <a:rPr lang="en-IN" b="1" cap="none" dirty="0">
                <a:latin typeface="Aptos Display" panose="020B0004020202020204" pitchFamily="34" charset="0"/>
              </a:rPr>
              <a:t>Data Inspection </a:t>
            </a:r>
            <a:r>
              <a:rPr lang="en-IN" cap="none" dirty="0">
                <a:latin typeface="Aptos Display" panose="020B0004020202020204" pitchFamily="34" charset="0"/>
              </a:rPr>
              <a:t>:Employed info() function to understand the data types of each column, crucial for analysis and processing.Checked for missing values using </a:t>
            </a:r>
            <a:r>
              <a:rPr lang="en-IN" cap="none" dirty="0" err="1">
                <a:latin typeface="Aptos Display" panose="020B0004020202020204" pitchFamily="34" charset="0"/>
              </a:rPr>
              <a:t>isnull</a:t>
            </a:r>
            <a:r>
              <a:rPr lang="en-IN" cap="none" dirty="0">
                <a:latin typeface="Aptos Display" panose="020B0004020202020204" pitchFamily="34" charset="0"/>
              </a:rPr>
              <a:t>(), ensuring the dataset is complete and ready for analysis.</a:t>
            </a:r>
            <a:endParaRPr lang="en-US" cap="none" dirty="0">
              <a:latin typeface="Aptos Display" panose="020B0004020202020204" pitchFamily="34" charset="0"/>
            </a:endParaRPr>
          </a:p>
        </p:txBody>
      </p:sp>
      <p:sp>
        <p:nvSpPr>
          <p:cNvPr id="8" name="Rectangle 3">
            <a:extLst>
              <a:ext uri="{FF2B5EF4-FFF2-40B4-BE49-F238E27FC236}">
                <a16:creationId xmlns:a16="http://schemas.microsoft.com/office/drawing/2014/main" id="{B078B21F-4C90-928F-926A-7473CFCCF523}"/>
              </a:ext>
            </a:extLst>
          </p:cNvPr>
          <p:cNvSpPr>
            <a:spLocks noChangeArrowheads="1"/>
          </p:cNvSpPr>
          <p:nvPr/>
        </p:nvSpPr>
        <p:spPr bwMode="auto">
          <a:xfrm>
            <a:off x="0" y="-48399"/>
            <a:ext cx="223138" cy="55399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EDCC33FE-8A13-9F14-8C87-39F84A154D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25" y="5115848"/>
            <a:ext cx="5481978" cy="1612865"/>
          </a:xfrm>
          <a:prstGeom prst="rect">
            <a:avLst/>
          </a:prstGeom>
        </p:spPr>
      </p:pic>
      <p:pic>
        <p:nvPicPr>
          <p:cNvPr id="12" name="Picture 11">
            <a:extLst>
              <a:ext uri="{FF2B5EF4-FFF2-40B4-BE49-F238E27FC236}">
                <a16:creationId xmlns:a16="http://schemas.microsoft.com/office/drawing/2014/main" id="{B7C96E51-FFD2-DB12-AFDF-AF204317B7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367" y="4140458"/>
            <a:ext cx="2962819" cy="2611823"/>
          </a:xfrm>
          <a:prstGeom prst="rect">
            <a:avLst/>
          </a:prstGeom>
        </p:spPr>
      </p:pic>
      <p:pic>
        <p:nvPicPr>
          <p:cNvPr id="14" name="Picture 13">
            <a:extLst>
              <a:ext uri="{FF2B5EF4-FFF2-40B4-BE49-F238E27FC236}">
                <a16:creationId xmlns:a16="http://schemas.microsoft.com/office/drawing/2014/main" id="{706AE023-F0A0-2109-8B8E-72821F3533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1040" y="3947878"/>
            <a:ext cx="1722269" cy="2804403"/>
          </a:xfrm>
          <a:prstGeom prst="rect">
            <a:avLst/>
          </a:prstGeom>
        </p:spPr>
      </p:pic>
    </p:spTree>
    <p:extLst>
      <p:ext uri="{BB962C8B-B14F-4D97-AF65-F5344CB8AC3E}">
        <p14:creationId xmlns:p14="http://schemas.microsoft.com/office/powerpoint/2010/main" val="241592672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D1AD-017A-AEAB-2D98-00597660D43F}"/>
              </a:ext>
            </a:extLst>
          </p:cNvPr>
          <p:cNvSpPr>
            <a:spLocks noGrp="1"/>
          </p:cNvSpPr>
          <p:nvPr>
            <p:ph type="title"/>
          </p:nvPr>
        </p:nvSpPr>
        <p:spPr>
          <a:xfrm>
            <a:off x="685801" y="349899"/>
            <a:ext cx="10396882" cy="499188"/>
          </a:xfrm>
        </p:spPr>
        <p:txBody>
          <a:bodyPr>
            <a:normAutofit/>
          </a:bodyPr>
          <a:lstStyle/>
          <a:p>
            <a:r>
              <a:rPr lang="en-IN" sz="2400" b="1" i="0" dirty="0">
                <a:effectLst/>
                <a:latin typeface="+mn-lt"/>
              </a:rPr>
              <a:t>SQL ( Backup of the data )</a:t>
            </a:r>
            <a:endParaRPr lang="en-IN" sz="2400" b="1" dirty="0">
              <a:latin typeface="+mn-lt"/>
            </a:endParaRPr>
          </a:p>
        </p:txBody>
      </p:sp>
      <p:sp>
        <p:nvSpPr>
          <p:cNvPr id="3" name="Content Placeholder 2">
            <a:extLst>
              <a:ext uri="{FF2B5EF4-FFF2-40B4-BE49-F238E27FC236}">
                <a16:creationId xmlns:a16="http://schemas.microsoft.com/office/drawing/2014/main" id="{0DD26C83-CCBB-F127-1482-3C897390CEB3}"/>
              </a:ext>
            </a:extLst>
          </p:cNvPr>
          <p:cNvSpPr>
            <a:spLocks noGrp="1"/>
          </p:cNvSpPr>
          <p:nvPr>
            <p:ph idx="1"/>
          </p:nvPr>
        </p:nvSpPr>
        <p:spPr>
          <a:xfrm>
            <a:off x="1103594" y="903888"/>
            <a:ext cx="10193693" cy="4553339"/>
          </a:xfrm>
        </p:spPr>
        <p:txBody>
          <a:bodyPr>
            <a:normAutofit fontScale="32500" lnSpcReduction="20000"/>
          </a:bodyPr>
          <a:lstStyle/>
          <a:p>
            <a:pPr>
              <a:lnSpc>
                <a:spcPct val="170000"/>
              </a:lnSpc>
            </a:pPr>
            <a:r>
              <a:rPr lang="en-IN" sz="5500" b="1" cap="none" dirty="0">
                <a:latin typeface="Aptos Display" panose="020B0004020202020204" pitchFamily="34" charset="0"/>
              </a:rPr>
              <a:t>Data Cleaning and Transformation : </a:t>
            </a:r>
            <a:r>
              <a:rPr lang="en-IN" sz="5500" cap="none" dirty="0">
                <a:latin typeface="Aptos Display" panose="020B0004020202020204" pitchFamily="34" charset="0"/>
              </a:rPr>
              <a:t>Utilized Python for rigorous data cleaning, ensuring accuracy and reliability. Employed techniques to handle missing values, outliers, and inconsistencies.</a:t>
            </a:r>
          </a:p>
          <a:p>
            <a:pPr>
              <a:lnSpc>
                <a:spcPct val="170000"/>
              </a:lnSpc>
            </a:pPr>
            <a:r>
              <a:rPr lang="en-IN" sz="5500" b="1" cap="none" dirty="0">
                <a:latin typeface="Aptos Display" panose="020B0004020202020204" pitchFamily="34" charset="0"/>
              </a:rPr>
              <a:t>Database Integration : </a:t>
            </a:r>
            <a:r>
              <a:rPr lang="en-IN" sz="5500" cap="none" dirty="0">
                <a:latin typeface="Aptos Display" panose="020B0004020202020204" pitchFamily="34" charset="0"/>
              </a:rPr>
              <a:t>Established a secure connection to MySQL using SQL. Connector in Python. Created a dedicated database and transferred cleaned data, ensuring a structured backup.</a:t>
            </a:r>
          </a:p>
          <a:p>
            <a:pPr>
              <a:lnSpc>
                <a:spcPct val="170000"/>
              </a:lnSpc>
            </a:pPr>
            <a:r>
              <a:rPr lang="en-IN" sz="5500" b="1" cap="none" dirty="0">
                <a:latin typeface="Aptos Display" panose="020B0004020202020204" pitchFamily="34" charset="0"/>
              </a:rPr>
              <a:t>SQL Queries for Insights : </a:t>
            </a:r>
            <a:r>
              <a:rPr lang="en-IN" sz="5500" cap="none" dirty="0">
                <a:latin typeface="Aptos Display" panose="020B0004020202020204" pitchFamily="34" charset="0"/>
              </a:rPr>
              <a:t>Executed SQL queries to extract specific insights from the "sales" table. Demonstrated the power of SQL in retrieving meaningful information from the dataset.</a:t>
            </a:r>
          </a:p>
          <a:p>
            <a:pPr>
              <a:lnSpc>
                <a:spcPct val="170000"/>
              </a:lnSpc>
            </a:pPr>
            <a:r>
              <a:rPr lang="en-IN" sz="5500" b="1" cap="none" dirty="0">
                <a:latin typeface="Aptos Display" panose="020B0004020202020204" pitchFamily="34" charset="0"/>
              </a:rPr>
              <a:t>Data Integrity and Future Use</a:t>
            </a:r>
            <a:r>
              <a:rPr lang="en-IN" sz="5500" cap="none" dirty="0">
                <a:latin typeface="Aptos Display" panose="020B0004020202020204" pitchFamily="34" charset="0"/>
              </a:rPr>
              <a:t>: Ensured data integrity through thorough cleaning and secure storage in MySQL. Highlighted the database's future potential for robust and reliable analyses.</a:t>
            </a:r>
            <a:endParaRPr lang="en-US" sz="5500" cap="none" dirty="0">
              <a:latin typeface="Aptos Display" panose="020B0004020202020204" pitchFamily="34" charset="0"/>
            </a:endParaRPr>
          </a:p>
          <a:p>
            <a:pPr marL="0" indent="0">
              <a:buNone/>
            </a:pPr>
            <a:r>
              <a:rPr lang="en-US" cap="none" dirty="0">
                <a:latin typeface="Aptos Display" panose="020B0004020202020204" pitchFamily="34" charset="0"/>
              </a:rPr>
              <a:t>  </a:t>
            </a:r>
          </a:p>
        </p:txBody>
      </p:sp>
      <p:pic>
        <p:nvPicPr>
          <p:cNvPr id="5" name="Picture 4">
            <a:extLst>
              <a:ext uri="{FF2B5EF4-FFF2-40B4-BE49-F238E27FC236}">
                <a16:creationId xmlns:a16="http://schemas.microsoft.com/office/drawing/2014/main" id="{9A289038-A745-0AAC-83B3-713A8516C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0532" y="4921268"/>
            <a:ext cx="5947420" cy="1685372"/>
          </a:xfrm>
          <a:prstGeom prst="rect">
            <a:avLst/>
          </a:prstGeom>
        </p:spPr>
      </p:pic>
    </p:spTree>
    <p:extLst>
      <p:ext uri="{BB962C8B-B14F-4D97-AF65-F5344CB8AC3E}">
        <p14:creationId xmlns:p14="http://schemas.microsoft.com/office/powerpoint/2010/main" val="330481075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B526-02BD-5B94-28B0-0F54DD77C444}"/>
              </a:ext>
            </a:extLst>
          </p:cNvPr>
          <p:cNvSpPr>
            <a:spLocks noGrp="1"/>
          </p:cNvSpPr>
          <p:nvPr>
            <p:ph type="title" idx="4294967295"/>
          </p:nvPr>
        </p:nvSpPr>
        <p:spPr>
          <a:xfrm>
            <a:off x="479733" y="407638"/>
            <a:ext cx="10396538" cy="404812"/>
          </a:xfrm>
        </p:spPr>
        <p:txBody>
          <a:bodyPr>
            <a:noAutofit/>
          </a:bodyPr>
          <a:lstStyle/>
          <a:p>
            <a:r>
              <a:rPr lang="en-IN" sz="2400" b="1" i="0" dirty="0">
                <a:effectLst/>
                <a:latin typeface="+mn-lt"/>
              </a:rPr>
              <a:t>Exploratory Data Analysis (EDA) in Python</a:t>
            </a:r>
            <a:endParaRPr lang="en-IN" sz="2400" b="1" dirty="0">
              <a:latin typeface="+mn-lt"/>
            </a:endParaRPr>
          </a:p>
        </p:txBody>
      </p:sp>
      <p:sp>
        <p:nvSpPr>
          <p:cNvPr id="3" name="Content Placeholder 2">
            <a:extLst>
              <a:ext uri="{FF2B5EF4-FFF2-40B4-BE49-F238E27FC236}">
                <a16:creationId xmlns:a16="http://schemas.microsoft.com/office/drawing/2014/main" id="{6B915899-A8CB-D9E3-0989-A61DA1A16785}"/>
              </a:ext>
            </a:extLst>
          </p:cNvPr>
          <p:cNvSpPr>
            <a:spLocks noGrp="1"/>
          </p:cNvSpPr>
          <p:nvPr>
            <p:ph idx="4294967295"/>
          </p:nvPr>
        </p:nvSpPr>
        <p:spPr>
          <a:xfrm>
            <a:off x="1296333" y="994572"/>
            <a:ext cx="9175815" cy="3871912"/>
          </a:xfrm>
        </p:spPr>
        <p:txBody>
          <a:bodyPr>
            <a:noAutofit/>
          </a:bodyPr>
          <a:lstStyle/>
          <a:p>
            <a:pPr marL="0" indent="0">
              <a:buNone/>
            </a:pPr>
            <a:r>
              <a:rPr lang="en-IN" sz="1600" b="1" cap="none" dirty="0">
                <a:latin typeface="Aptos Display" panose="020B0004020202020204" pitchFamily="34" charset="0"/>
              </a:rPr>
              <a:t>Data Loading and Segmentation:</a:t>
            </a:r>
          </a:p>
          <a:p>
            <a:r>
              <a:rPr lang="en-IN" sz="1600" cap="none" dirty="0">
                <a:latin typeface="Aptos Display" panose="020B0004020202020204" pitchFamily="34" charset="0"/>
              </a:rPr>
              <a:t>Loaded cleaned data from CSV using pd.read_csv().</a:t>
            </a:r>
          </a:p>
          <a:p>
            <a:r>
              <a:rPr lang="en-IN" sz="1600" cap="none" dirty="0">
                <a:latin typeface="Aptos Display" panose="020B0004020202020204" pitchFamily="34" charset="0"/>
              </a:rPr>
              <a:t>Separated data into numerical and categorical columns for analysis.</a:t>
            </a:r>
          </a:p>
          <a:p>
            <a:pPr marL="0" indent="0">
              <a:buNone/>
            </a:pPr>
            <a:r>
              <a:rPr lang="en-IN" sz="1600" b="1" cap="none" dirty="0">
                <a:latin typeface="Aptos Display" panose="020B0004020202020204" pitchFamily="34" charset="0"/>
              </a:rPr>
              <a:t>Univariate Analysis:</a:t>
            </a:r>
          </a:p>
          <a:p>
            <a:r>
              <a:rPr lang="en-IN" sz="1600" cap="none" dirty="0">
                <a:latin typeface="Aptos Display" panose="020B0004020202020204" pitchFamily="34" charset="0"/>
              </a:rPr>
              <a:t>For Categorical Columns : Utilized Bar graphs and Pie charts to visually represent data distribution. Interacted with the audience to showcase different categories' proportions and frequencies.</a:t>
            </a:r>
          </a:p>
          <a:p>
            <a:r>
              <a:rPr lang="en-IN" sz="1600" cap="none" dirty="0">
                <a:latin typeface="Aptos Display" panose="020B0004020202020204" pitchFamily="34" charset="0"/>
              </a:rPr>
              <a:t>For Numerical Columns: Employed Boxplots and Histograms for data spread visualization. Encouraged audience participation by discussing data ranges and central tendencies.</a:t>
            </a:r>
          </a:p>
          <a:p>
            <a:pPr marL="0" indent="0">
              <a:buNone/>
            </a:pPr>
            <a:r>
              <a:rPr lang="en-IN" sz="1600" b="1" cap="none" dirty="0">
                <a:latin typeface="Aptos Display" panose="020B0004020202020204" pitchFamily="34" charset="0"/>
              </a:rPr>
              <a:t>Bivariate Analysis: </a:t>
            </a:r>
            <a:r>
              <a:rPr lang="en-IN" sz="1600" cap="none" dirty="0">
                <a:latin typeface="Aptos Display" panose="020B0004020202020204" pitchFamily="34" charset="0"/>
              </a:rPr>
              <a:t>Identified suitable numerical columns using corr() for relationship exploration. Conducted interactive analysis with Scatter plots and Bar graphs. Engaged attendees in analysing relationships between variables. Encouraged audience feedback and interpretations for a participative session.</a:t>
            </a:r>
          </a:p>
        </p:txBody>
      </p:sp>
      <p:pic>
        <p:nvPicPr>
          <p:cNvPr id="7" name="Picture 6">
            <a:extLst>
              <a:ext uri="{FF2B5EF4-FFF2-40B4-BE49-F238E27FC236}">
                <a16:creationId xmlns:a16="http://schemas.microsoft.com/office/drawing/2014/main" id="{DEEC65D3-A7CD-893A-D441-A550EFC1E6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549" y="5222364"/>
            <a:ext cx="4294453" cy="1525555"/>
          </a:xfrm>
          <a:prstGeom prst="rect">
            <a:avLst/>
          </a:prstGeom>
        </p:spPr>
      </p:pic>
      <p:pic>
        <p:nvPicPr>
          <p:cNvPr id="9" name="Picture 8">
            <a:extLst>
              <a:ext uri="{FF2B5EF4-FFF2-40B4-BE49-F238E27FC236}">
                <a16:creationId xmlns:a16="http://schemas.microsoft.com/office/drawing/2014/main" id="{ECA4E4C7-867C-52CF-8259-D889AC763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1482" y="5048606"/>
            <a:ext cx="4992030" cy="1745716"/>
          </a:xfrm>
          <a:prstGeom prst="rect">
            <a:avLst/>
          </a:prstGeom>
        </p:spPr>
      </p:pic>
    </p:spTree>
    <p:extLst>
      <p:ext uri="{BB962C8B-B14F-4D97-AF65-F5344CB8AC3E}">
        <p14:creationId xmlns:p14="http://schemas.microsoft.com/office/powerpoint/2010/main" val="50264866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B5F46-84C1-464B-6E6C-1277E83ECEEC}"/>
              </a:ext>
            </a:extLst>
          </p:cNvPr>
          <p:cNvSpPr>
            <a:spLocks noGrp="1"/>
          </p:cNvSpPr>
          <p:nvPr>
            <p:ph type="title"/>
          </p:nvPr>
        </p:nvSpPr>
        <p:spPr>
          <a:xfrm>
            <a:off x="685801" y="326572"/>
            <a:ext cx="10396882" cy="569168"/>
          </a:xfrm>
        </p:spPr>
        <p:txBody>
          <a:bodyPr>
            <a:noAutofit/>
          </a:bodyPr>
          <a:lstStyle/>
          <a:p>
            <a:r>
              <a:rPr lang="en-IN" sz="2400" b="1" i="0" dirty="0">
                <a:effectLst/>
                <a:latin typeface="+mn-lt"/>
              </a:rPr>
              <a:t>Data Visualization with Tableau</a:t>
            </a:r>
            <a:endParaRPr lang="en-IN" sz="2400" b="1" dirty="0">
              <a:latin typeface="+mn-lt"/>
            </a:endParaRPr>
          </a:p>
        </p:txBody>
      </p:sp>
      <p:sp>
        <p:nvSpPr>
          <p:cNvPr id="3" name="Content Placeholder 2">
            <a:extLst>
              <a:ext uri="{FF2B5EF4-FFF2-40B4-BE49-F238E27FC236}">
                <a16:creationId xmlns:a16="http://schemas.microsoft.com/office/drawing/2014/main" id="{17A2FA36-218E-45BC-898C-D485FF35C6A3}"/>
              </a:ext>
            </a:extLst>
          </p:cNvPr>
          <p:cNvSpPr>
            <a:spLocks noGrp="1"/>
          </p:cNvSpPr>
          <p:nvPr>
            <p:ph idx="1"/>
          </p:nvPr>
        </p:nvSpPr>
        <p:spPr>
          <a:xfrm>
            <a:off x="1180322" y="2071397"/>
            <a:ext cx="10396883" cy="4329556"/>
          </a:xfrm>
        </p:spPr>
        <p:txBody>
          <a:bodyPr/>
          <a:lstStyle/>
          <a:p>
            <a:r>
              <a:rPr lang="en-US" cap="none" dirty="0">
                <a:latin typeface="Aptos Display" panose="020B0004020202020204" pitchFamily="34" charset="0"/>
              </a:rPr>
              <a:t>For to Create visualization in Tableau . I have loaded the cleaned data , which was cleaned with the help of python and make the cleaned into CSV file and load the data in Tableau </a:t>
            </a:r>
          </a:p>
          <a:p>
            <a:r>
              <a:rPr lang="en-US" cap="none" dirty="0">
                <a:latin typeface="Aptos Display" panose="020B0004020202020204" pitchFamily="34" charset="0"/>
              </a:rPr>
              <a:t>Then performed some task in Tableau . </a:t>
            </a:r>
          </a:p>
          <a:p>
            <a:r>
              <a:rPr lang="en-US" cap="none" dirty="0">
                <a:latin typeface="Aptos Display" panose="020B0004020202020204" pitchFamily="34" charset="0"/>
              </a:rPr>
              <a:t>After performing few tasks then I created a interactive Dashboard in the name of Adidas Sales dashboard .</a:t>
            </a:r>
            <a:r>
              <a:rPr lang="en-IN" cap="none" dirty="0">
                <a:latin typeface="Aptos Display" panose="020B0004020202020204" pitchFamily="34" charset="0"/>
              </a:rPr>
              <a:t> By clicking the choropleth map we can view the state wise sales , the action filter is applied to all the columns it will change when we click the particular place in the map </a:t>
            </a:r>
          </a:p>
          <a:p>
            <a:r>
              <a:rPr lang="en-IN" cap="none" dirty="0">
                <a:latin typeface="Aptos Display" panose="020B0004020202020204" pitchFamily="34" charset="0"/>
              </a:rPr>
              <a:t>With the help of dashboard we can see which state has the highest sales , by which sales method the sales is high and so on  </a:t>
            </a:r>
            <a:endParaRPr lang="en-US" cap="none" dirty="0">
              <a:latin typeface="Aptos Display" panose="020B0004020202020204" pitchFamily="34" charset="0"/>
            </a:endParaRPr>
          </a:p>
        </p:txBody>
      </p:sp>
    </p:spTree>
    <p:extLst>
      <p:ext uri="{BB962C8B-B14F-4D97-AF65-F5344CB8AC3E}">
        <p14:creationId xmlns:p14="http://schemas.microsoft.com/office/powerpoint/2010/main" val="241623912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C0F628E-8617-90BB-B4F7-AC303ADC270B}"/>
              </a:ext>
            </a:extLst>
          </p:cNvPr>
          <p:cNvSpPr txBox="1"/>
          <p:nvPr/>
        </p:nvSpPr>
        <p:spPr>
          <a:xfrm>
            <a:off x="306355" y="786490"/>
            <a:ext cx="11579289"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Retailer wise total amount of sales: </a:t>
            </a:r>
          </a:p>
          <a:p>
            <a:r>
              <a:rPr lang="en-US" dirty="0"/>
              <a:t>   			 </a:t>
            </a:r>
            <a:endParaRPr lang="en-IN" dirty="0"/>
          </a:p>
        </p:txBody>
      </p:sp>
      <p:pic>
        <p:nvPicPr>
          <p:cNvPr id="9" name="Picture 8">
            <a:extLst>
              <a:ext uri="{FF2B5EF4-FFF2-40B4-BE49-F238E27FC236}">
                <a16:creationId xmlns:a16="http://schemas.microsoft.com/office/drawing/2014/main" id="{8F2AAC08-0421-A7C1-32EB-FED0A9F50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7048" y="491377"/>
            <a:ext cx="2108716" cy="1468052"/>
          </a:xfrm>
          <a:prstGeom prst="rect">
            <a:avLst/>
          </a:prstGeom>
        </p:spPr>
      </p:pic>
      <p:sp>
        <p:nvSpPr>
          <p:cNvPr id="11" name="TextBox 10">
            <a:extLst>
              <a:ext uri="{FF2B5EF4-FFF2-40B4-BE49-F238E27FC236}">
                <a16:creationId xmlns:a16="http://schemas.microsoft.com/office/drawing/2014/main" id="{637ABF80-4DA1-A164-584D-9C7C1DD08DE9}"/>
              </a:ext>
            </a:extLst>
          </p:cNvPr>
          <p:cNvSpPr txBox="1"/>
          <p:nvPr/>
        </p:nvSpPr>
        <p:spPr>
          <a:xfrm>
            <a:off x="1334278" y="1237252"/>
            <a:ext cx="7268547" cy="923330"/>
          </a:xfrm>
          <a:prstGeom prst="rect">
            <a:avLst/>
          </a:prstGeom>
          <a:noFill/>
        </p:spPr>
        <p:txBody>
          <a:bodyPr wrap="square" rtlCol="0">
            <a:spAutoFit/>
          </a:bodyPr>
          <a:lstStyle/>
          <a:p>
            <a:r>
              <a:rPr lang="en-US" dirty="0">
                <a:solidFill>
                  <a:schemeClr val="tx1">
                    <a:lumMod val="75000"/>
                    <a:lumOff val="25000"/>
                  </a:schemeClr>
                </a:solidFill>
                <a:latin typeface="Aptos Display" panose="020B0004020202020204" pitchFamily="34" charset="0"/>
              </a:rPr>
              <a:t>Walmart has the highest total sales , then Kohl’s and third is the</a:t>
            </a:r>
          </a:p>
          <a:p>
            <a:r>
              <a:rPr lang="en-US" dirty="0">
                <a:solidFill>
                  <a:schemeClr val="tx1">
                    <a:lumMod val="75000"/>
                    <a:lumOff val="25000"/>
                  </a:schemeClr>
                </a:solidFill>
                <a:latin typeface="Aptos Display" panose="020B0004020202020204" pitchFamily="34" charset="0"/>
              </a:rPr>
              <a:t> Amazon in the sales of Adidas product . </a:t>
            </a:r>
          </a:p>
          <a:p>
            <a:r>
              <a:rPr lang="en-US" dirty="0"/>
              <a:t> </a:t>
            </a:r>
            <a:endParaRPr lang="en-IN" dirty="0"/>
          </a:p>
        </p:txBody>
      </p:sp>
      <p:sp>
        <p:nvSpPr>
          <p:cNvPr id="12" name="TextBox 11">
            <a:extLst>
              <a:ext uri="{FF2B5EF4-FFF2-40B4-BE49-F238E27FC236}">
                <a16:creationId xmlns:a16="http://schemas.microsoft.com/office/drawing/2014/main" id="{40769685-B132-6A03-6DC5-8C973FCCC176}"/>
              </a:ext>
            </a:extLst>
          </p:cNvPr>
          <p:cNvSpPr txBox="1"/>
          <p:nvPr/>
        </p:nvSpPr>
        <p:spPr>
          <a:xfrm>
            <a:off x="513183" y="130629"/>
            <a:ext cx="6941975" cy="461665"/>
          </a:xfrm>
          <a:prstGeom prst="rect">
            <a:avLst/>
          </a:prstGeom>
          <a:noFill/>
        </p:spPr>
        <p:txBody>
          <a:bodyPr wrap="square" rtlCol="0">
            <a:spAutoFit/>
          </a:bodyPr>
          <a:lstStyle/>
          <a:p>
            <a:r>
              <a:rPr lang="en-US" sz="2400" b="1" dirty="0"/>
              <a:t>Business Questions and their Output (MySQL)</a:t>
            </a:r>
            <a:endParaRPr lang="en-IN" sz="2400" b="1" dirty="0"/>
          </a:p>
        </p:txBody>
      </p:sp>
      <p:sp>
        <p:nvSpPr>
          <p:cNvPr id="13" name="TextBox 12">
            <a:extLst>
              <a:ext uri="{FF2B5EF4-FFF2-40B4-BE49-F238E27FC236}">
                <a16:creationId xmlns:a16="http://schemas.microsoft.com/office/drawing/2014/main" id="{D2B0CA6D-C079-53A1-2798-3019602F0DE4}"/>
              </a:ext>
            </a:extLst>
          </p:cNvPr>
          <p:cNvSpPr txBox="1"/>
          <p:nvPr/>
        </p:nvSpPr>
        <p:spPr>
          <a:xfrm>
            <a:off x="306355" y="2435290"/>
            <a:ext cx="7540693"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t>Region wise number of state and number of cities in each region</a:t>
            </a:r>
          </a:p>
        </p:txBody>
      </p:sp>
      <p:pic>
        <p:nvPicPr>
          <p:cNvPr id="15" name="Picture 14">
            <a:extLst>
              <a:ext uri="{FF2B5EF4-FFF2-40B4-BE49-F238E27FC236}">
                <a16:creationId xmlns:a16="http://schemas.microsoft.com/office/drawing/2014/main" id="{C50EE00C-953E-2BFB-F544-2F0D9AFD6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7048" y="2619955"/>
            <a:ext cx="2108716" cy="1172383"/>
          </a:xfrm>
          <a:prstGeom prst="rect">
            <a:avLst/>
          </a:prstGeom>
        </p:spPr>
      </p:pic>
      <p:sp>
        <p:nvSpPr>
          <p:cNvPr id="16" name="TextBox 15">
            <a:extLst>
              <a:ext uri="{FF2B5EF4-FFF2-40B4-BE49-F238E27FC236}">
                <a16:creationId xmlns:a16="http://schemas.microsoft.com/office/drawing/2014/main" id="{B4BFDF75-DA70-BF4D-FB3E-819BE74D652C}"/>
              </a:ext>
            </a:extLst>
          </p:cNvPr>
          <p:cNvSpPr txBox="1"/>
          <p:nvPr/>
        </p:nvSpPr>
        <p:spPr>
          <a:xfrm>
            <a:off x="1334278" y="2929812"/>
            <a:ext cx="6120881" cy="646331"/>
          </a:xfrm>
          <a:prstGeom prst="rect">
            <a:avLst/>
          </a:prstGeom>
          <a:noFill/>
        </p:spPr>
        <p:txBody>
          <a:bodyPr wrap="square" rtlCol="0">
            <a:spAutoFit/>
          </a:bodyPr>
          <a:lstStyle/>
          <a:p>
            <a:r>
              <a:rPr lang="en-US" dirty="0">
                <a:solidFill>
                  <a:schemeClr val="tx1">
                    <a:lumMod val="75000"/>
                    <a:lumOff val="25000"/>
                  </a:schemeClr>
                </a:solidFill>
              </a:rPr>
              <a:t>The west region has the highest number of state and cities compared to the other Region</a:t>
            </a:r>
            <a:endParaRPr lang="en-IN" dirty="0">
              <a:solidFill>
                <a:schemeClr val="tx1">
                  <a:lumMod val="75000"/>
                  <a:lumOff val="25000"/>
                </a:schemeClr>
              </a:solidFill>
            </a:endParaRPr>
          </a:p>
        </p:txBody>
      </p:sp>
      <p:sp>
        <p:nvSpPr>
          <p:cNvPr id="17" name="TextBox 16">
            <a:extLst>
              <a:ext uri="{FF2B5EF4-FFF2-40B4-BE49-F238E27FC236}">
                <a16:creationId xmlns:a16="http://schemas.microsoft.com/office/drawing/2014/main" id="{D852A5CB-61DA-D549-B7BC-CDC1F088AFBF}"/>
              </a:ext>
            </a:extLst>
          </p:cNvPr>
          <p:cNvSpPr txBox="1"/>
          <p:nvPr/>
        </p:nvSpPr>
        <p:spPr>
          <a:xfrm>
            <a:off x="306355" y="4310743"/>
            <a:ext cx="662473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Sales method wise Total Sales </a:t>
            </a:r>
            <a:endParaRPr lang="en-IN" b="1" dirty="0"/>
          </a:p>
        </p:txBody>
      </p:sp>
      <p:pic>
        <p:nvPicPr>
          <p:cNvPr id="19" name="Picture 18">
            <a:extLst>
              <a:ext uri="{FF2B5EF4-FFF2-40B4-BE49-F238E27FC236}">
                <a16:creationId xmlns:a16="http://schemas.microsoft.com/office/drawing/2014/main" id="{2F72EBCF-2E51-809F-AA37-4AA0E6BA03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7244" y="4884479"/>
            <a:ext cx="1928324" cy="1037575"/>
          </a:xfrm>
          <a:prstGeom prst="rect">
            <a:avLst/>
          </a:prstGeom>
        </p:spPr>
      </p:pic>
      <p:sp>
        <p:nvSpPr>
          <p:cNvPr id="20" name="TextBox 19">
            <a:extLst>
              <a:ext uri="{FF2B5EF4-FFF2-40B4-BE49-F238E27FC236}">
                <a16:creationId xmlns:a16="http://schemas.microsoft.com/office/drawing/2014/main" id="{9FD9DCD9-E7AF-CC7E-FDC6-E842C00872AA}"/>
              </a:ext>
            </a:extLst>
          </p:cNvPr>
          <p:cNvSpPr txBox="1"/>
          <p:nvPr/>
        </p:nvSpPr>
        <p:spPr>
          <a:xfrm>
            <a:off x="1334278" y="5008820"/>
            <a:ext cx="5747657" cy="646331"/>
          </a:xfrm>
          <a:prstGeom prst="rect">
            <a:avLst/>
          </a:prstGeom>
          <a:noFill/>
        </p:spPr>
        <p:txBody>
          <a:bodyPr wrap="square" rtlCol="0">
            <a:spAutoFit/>
          </a:bodyPr>
          <a:lstStyle/>
          <a:p>
            <a:r>
              <a:rPr lang="en-US" dirty="0">
                <a:solidFill>
                  <a:schemeClr val="tx1">
                    <a:lumMod val="75000"/>
                    <a:lumOff val="25000"/>
                  </a:schemeClr>
                </a:solidFill>
              </a:rPr>
              <a:t>The outlet sales method has the highest number of sales compare to online and In–store . </a:t>
            </a:r>
            <a:endParaRPr lang="en-IN" dirty="0">
              <a:solidFill>
                <a:schemeClr val="tx1">
                  <a:lumMod val="75000"/>
                  <a:lumOff val="25000"/>
                </a:schemeClr>
              </a:solidFill>
            </a:endParaRPr>
          </a:p>
        </p:txBody>
      </p:sp>
    </p:spTree>
    <p:extLst>
      <p:ext uri="{BB962C8B-B14F-4D97-AF65-F5344CB8AC3E}">
        <p14:creationId xmlns:p14="http://schemas.microsoft.com/office/powerpoint/2010/main" val="227307753"/>
      </p:ext>
    </p:extLst>
  </p:cSld>
  <p:clrMapOvr>
    <a:masterClrMapping/>
  </p:clrMapOvr>
  <p:transition spd="slow">
    <p:wipe/>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TM03457491[[fn=Metropolitan]]</Template>
  <TotalTime>1731</TotalTime>
  <Words>1393</Words>
  <Application>Microsoft Office PowerPoint</Application>
  <PresentationFormat>Widescreen</PresentationFormat>
  <Paragraphs>107</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Aptos Display</vt:lpstr>
      <vt:lpstr>Arial</vt:lpstr>
      <vt:lpstr>Arial Black</vt:lpstr>
      <vt:lpstr>Arial Narrow</vt:lpstr>
      <vt:lpstr>Gill Sans MT</vt:lpstr>
      <vt:lpstr>Söhne</vt:lpstr>
      <vt:lpstr>Wingdings</vt:lpstr>
      <vt:lpstr>Gallery</vt:lpstr>
      <vt:lpstr>Pre-Placement Project ( dA153s15 )</vt:lpstr>
      <vt:lpstr>content</vt:lpstr>
      <vt:lpstr>Objective</vt:lpstr>
      <vt:lpstr>Introduction to Data</vt:lpstr>
      <vt:lpstr>Data Cleaning and Preprocessing</vt:lpstr>
      <vt:lpstr>SQL ( Backup of the data )</vt:lpstr>
      <vt:lpstr>Exploratory Data Analysis (EDA) in Python</vt:lpstr>
      <vt:lpstr>Data Visualization with Tableau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and limitation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Pre-Placement Project</dc:title>
  <dc:creator>SOUNDHAR  V 962318104051[CSE]</dc:creator>
  <cp:lastModifiedBy>SOUNDHAR  V 962318104051[CSE]</cp:lastModifiedBy>
  <cp:revision>14</cp:revision>
  <dcterms:created xsi:type="dcterms:W3CDTF">2023-10-15T08:34:05Z</dcterms:created>
  <dcterms:modified xsi:type="dcterms:W3CDTF">2023-10-27T08:58:09Z</dcterms:modified>
</cp:coreProperties>
</file>