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C14FE9-36EE-4E54-A4ED-F7F9FC61FB72}" type="datetimeFigureOut">
              <a:rPr lang="en-IN" smtClean="0"/>
              <a:t>11-10-2023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AD5DDF1-F862-4D6B-87F3-2E05D9D93C7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C14FE9-36EE-4E54-A4ED-F7F9FC61FB72}" type="datetimeFigureOut">
              <a:rPr lang="en-IN" smtClean="0"/>
              <a:t>11-10-2023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6C14FE9-36EE-4E54-A4ED-F7F9FC61FB72}" type="datetimeFigureOut">
              <a:rPr lang="en-IN" smtClean="0"/>
              <a:t>11-10-2023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C14FE9-36EE-4E54-A4ED-F7F9FC61FB72}" type="datetimeFigureOut">
              <a:rPr lang="en-IN" smtClean="0"/>
              <a:t>11-10-2023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AD5DDF1-F862-4D6B-87F3-2E05D9D93C7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C14FE9-36EE-4E54-A4ED-F7F9FC61FB72}" type="datetimeFigureOut">
              <a:rPr lang="en-IN" smtClean="0"/>
              <a:t>11-10-2023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AD5DDF1-F862-4D6B-87F3-2E05D9D93C7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0" dirty="0" smtClean="0">
                <a:solidFill>
                  <a:schemeClr val="tx1"/>
                </a:solidFill>
                <a:latin typeface="Arial Rounded MT Bold" pitchFamily="34" charset="0"/>
              </a:rPr>
              <a:t>AUTOMATIC IRRIGATION SYSTEM</a:t>
            </a:r>
            <a:endParaRPr lang="en-IN" sz="3600" b="0" dirty="0">
              <a:solidFill>
                <a:schemeClr val="tx1"/>
              </a:solidFill>
              <a:latin typeface="Arial Rounded MT Bold" pitchFamily="34" charset="0"/>
            </a:endParaRPr>
          </a:p>
        </p:txBody>
      </p:sp>
      <p:sp>
        <p:nvSpPr>
          <p:cNvPr id="3" name="Subtitle 2"/>
          <p:cNvSpPr>
            <a:spLocks noGrp="1"/>
          </p:cNvSpPr>
          <p:nvPr>
            <p:ph type="subTitle" idx="1"/>
          </p:nvPr>
        </p:nvSpPr>
        <p:spPr>
          <a:xfrm>
            <a:off x="4932040" y="4437112"/>
            <a:ext cx="3888432" cy="950263"/>
          </a:xfrm>
        </p:spPr>
        <p:txBody>
          <a:bodyPr>
            <a:normAutofit/>
          </a:bodyPr>
          <a:lstStyle/>
          <a:p>
            <a:r>
              <a:rPr lang="en-US" dirty="0" smtClean="0">
                <a:solidFill>
                  <a:schemeClr val="accent1"/>
                </a:solidFill>
              </a:rPr>
              <a:t>SANJAY C</a:t>
            </a:r>
            <a:endParaRPr lang="en-US" dirty="0" smtClean="0">
              <a:solidFill>
                <a:schemeClr val="accent1"/>
              </a:solidFill>
            </a:endParaRPr>
          </a:p>
        </p:txBody>
      </p:sp>
    </p:spTree>
    <p:extLst>
      <p:ext uri="{BB962C8B-B14F-4D97-AF65-F5344CB8AC3E}">
        <p14:creationId xmlns:p14="http://schemas.microsoft.com/office/powerpoint/2010/main" val="300390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indent="-305435">
              <a:lnSpc>
                <a:spcPct val="100000"/>
              </a:lnSpc>
            </a:pP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problem of automatic irrigation aims to develop a system that efficiently manages the watering of plants in agricultural settings. </a:t>
            </a:r>
          </a:p>
          <a:p>
            <a:pPr indent="-305435">
              <a:lnSpc>
                <a:spcPct val="100000"/>
              </a:lnSpc>
            </a:pP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system must address several challenges, including optimizing water usage, monitoring soil moisture levels, and ensuring timely irrigation based on environmental conditions. </a:t>
            </a:r>
            <a:endParaRPr lang="en-US" sz="1800" dirty="0"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lnSpc>
                <a:spcPct val="100000"/>
              </a:lnSpc>
            </a:pPr>
            <a:endParaRPr lang="en-US" sz="1600" dirty="0"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60325" indent="0">
              <a:lnSpc>
                <a:spcPct val="100000"/>
              </a:lnSpc>
              <a:buNone/>
            </a:pPr>
            <a:r>
              <a:rPr lang="en-US" sz="2800" dirty="0" smtClean="0">
                <a:ln>
                  <a:solidFill>
                    <a:srgbClr val="000000">
                      <a:lumMod val="75000"/>
                      <a:lumOff val="25000"/>
                      <a:alpha val="10000"/>
                    </a:srgbClr>
                  </a:solidFill>
                </a:ln>
                <a:effectLst>
                  <a:outerShdw blurRad="9525" dist="25400" dir="14640000" algn="tl" rotWithShape="0">
                    <a:srgbClr val="000000">
                      <a:alpha val="30000"/>
                    </a:srgbClr>
                  </a:outerShdw>
                </a:effectLst>
                <a:latin typeface="Arial Rounded MT Bold" pitchFamily="34" charset="0"/>
                <a:ea typeface="+mn-lt"/>
                <a:cs typeface="+mn-lt"/>
              </a:rPr>
              <a:t>PROJECT STATEMENT</a:t>
            </a:r>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Rounded MT Bold" pitchFamily="34" charset="0"/>
              <a:ea typeface="+mn-lt"/>
              <a:cs typeface="+mn-lt"/>
            </a:endParaRPr>
          </a:p>
          <a:p>
            <a:pPr indent="-305435">
              <a:lnSpc>
                <a:spcPct val="100000"/>
              </a:lnSpc>
            </a:pPr>
            <a:r>
              <a:rPr lang="en-US" sz="19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project will integrate cutting-edge sensor technology to continuously monitor soil moisture levels, weather conditions, and other environmental factors. </a:t>
            </a:r>
          </a:p>
          <a:p>
            <a:pPr indent="-305435">
              <a:lnSpc>
                <a:spcPct val="100000"/>
              </a:lnSpc>
            </a:pPr>
            <a:r>
              <a:rPr lang="en-US" sz="19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project also emphasizes sustainability by reducing water wastage and promoting responsible irrigation practices. Users will have the convenience of remotely monitoring.</a:t>
            </a:r>
            <a:endParaRPr lang="en-IN" sz="1900" dirty="0"/>
          </a:p>
        </p:txBody>
      </p:sp>
      <p:sp>
        <p:nvSpPr>
          <p:cNvPr id="3" name="Title 2"/>
          <p:cNvSpPr>
            <a:spLocks noGrp="1"/>
          </p:cNvSpPr>
          <p:nvPr>
            <p:ph type="title"/>
          </p:nvPr>
        </p:nvSpPr>
        <p:spPr/>
        <p:txBody>
          <a:bodyPr>
            <a:normAutofit/>
          </a:bodyPr>
          <a:lstStyle/>
          <a:p>
            <a:r>
              <a:rPr lang="en-US" sz="2800" dirty="0" smtClean="0">
                <a:solidFill>
                  <a:schemeClr val="tx1"/>
                </a:solidFill>
                <a:latin typeface="Arial Rounded MT Bold" pitchFamily="34" charset="0"/>
              </a:rPr>
              <a:t>PROBLEM STATEMENT</a:t>
            </a:r>
            <a:endParaRPr lang="en-IN" sz="2800" dirty="0">
              <a:solidFill>
                <a:schemeClr val="tx1"/>
              </a:solidFill>
              <a:latin typeface="Arial Rounded MT Bold" pitchFamily="34" charset="0"/>
            </a:endParaRPr>
          </a:p>
        </p:txBody>
      </p:sp>
    </p:spTree>
    <p:extLst>
      <p:ext uri="{BB962C8B-B14F-4D97-AF65-F5344CB8AC3E}">
        <p14:creationId xmlns:p14="http://schemas.microsoft.com/office/powerpoint/2010/main" val="62771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511817"/>
            <a:ext cx="8856984" cy="5157192"/>
          </a:xfrm>
        </p:spPr>
        <p:txBody>
          <a:bodyPr/>
          <a:lstStyle/>
          <a:p>
            <a:pPr marL="109728" indent="0">
              <a:buNone/>
            </a:pPr>
            <a:r>
              <a:rPr lang="en-US" dirty="0" smtClean="0"/>
              <a:t> </a:t>
            </a:r>
            <a:endParaRPr lang="en-IN" dirty="0"/>
          </a:p>
        </p:txBody>
      </p:sp>
      <p:sp>
        <p:nvSpPr>
          <p:cNvPr id="3" name="Title 2"/>
          <p:cNvSpPr>
            <a:spLocks noGrp="1"/>
          </p:cNvSpPr>
          <p:nvPr>
            <p:ph type="title"/>
          </p:nvPr>
        </p:nvSpPr>
        <p:spPr/>
        <p:txBody>
          <a:bodyPr>
            <a:normAutofit/>
          </a:bodyPr>
          <a:lstStyle/>
          <a:p>
            <a:r>
              <a:rPr lang="en-US" sz="3600" dirty="0" smtClean="0">
                <a:solidFill>
                  <a:schemeClr val="tx1"/>
                </a:solidFill>
                <a:latin typeface="Arial Rounded MT Bold" pitchFamily="34" charset="0"/>
              </a:rPr>
              <a:t>BLOCK DIAGRAM</a:t>
            </a:r>
            <a:endParaRPr lang="en-IN" sz="3600" dirty="0">
              <a:solidFill>
                <a:schemeClr val="tx1"/>
              </a:solidFill>
              <a:latin typeface="Arial Rounded MT Bold" pitchFamily="34" charset="0"/>
            </a:endParaRPr>
          </a:p>
        </p:txBody>
      </p:sp>
      <p:sp>
        <p:nvSpPr>
          <p:cNvPr id="4" name="Rectangle 3"/>
          <p:cNvSpPr/>
          <p:nvPr/>
        </p:nvSpPr>
        <p:spPr>
          <a:xfrm>
            <a:off x="3491880" y="2204864"/>
            <a:ext cx="1584176" cy="3024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MCU ESP8266</a:t>
            </a:r>
            <a:endParaRPr lang="en-IN" dirty="0">
              <a:solidFill>
                <a:schemeClr val="tx1"/>
              </a:solidFill>
            </a:endParaRPr>
          </a:p>
        </p:txBody>
      </p:sp>
      <p:sp>
        <p:nvSpPr>
          <p:cNvPr id="6" name="Rectangle 5"/>
          <p:cNvSpPr/>
          <p:nvPr/>
        </p:nvSpPr>
        <p:spPr>
          <a:xfrm>
            <a:off x="3347864" y="5877272"/>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Notification</a:t>
            </a:r>
            <a:endParaRPr lang="en-IN" dirty="0">
              <a:solidFill>
                <a:schemeClr val="tx1"/>
              </a:solidFill>
            </a:endParaRPr>
          </a:p>
        </p:txBody>
      </p:sp>
      <p:sp>
        <p:nvSpPr>
          <p:cNvPr id="7" name="Rectangle 6"/>
          <p:cNvSpPr/>
          <p:nvPr/>
        </p:nvSpPr>
        <p:spPr>
          <a:xfrm>
            <a:off x="5868144" y="1988840"/>
            <a:ext cx="2952328"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Liquid Crystal Display</a:t>
            </a:r>
            <a:endParaRPr lang="en-IN" dirty="0">
              <a:solidFill>
                <a:schemeClr val="tx1"/>
              </a:solidFill>
            </a:endParaRPr>
          </a:p>
        </p:txBody>
      </p:sp>
      <p:sp>
        <p:nvSpPr>
          <p:cNvPr id="8" name="Rectangle 7"/>
          <p:cNvSpPr/>
          <p:nvPr/>
        </p:nvSpPr>
        <p:spPr>
          <a:xfrm>
            <a:off x="5652120" y="3342439"/>
            <a:ext cx="1224136" cy="827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Relay</a:t>
            </a:r>
            <a:endParaRPr lang="en-IN" dirty="0">
              <a:solidFill>
                <a:schemeClr val="tx1"/>
              </a:solidFill>
            </a:endParaRPr>
          </a:p>
        </p:txBody>
      </p:sp>
      <p:sp>
        <p:nvSpPr>
          <p:cNvPr id="9" name="Rectangle 8"/>
          <p:cNvSpPr/>
          <p:nvPr/>
        </p:nvSpPr>
        <p:spPr>
          <a:xfrm>
            <a:off x="7561553" y="3140968"/>
            <a:ext cx="1332148" cy="1028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Mini Water Pump</a:t>
            </a:r>
            <a:endParaRPr lang="en-IN" dirty="0">
              <a:solidFill>
                <a:schemeClr val="tx1"/>
              </a:solidFill>
            </a:endParaRPr>
          </a:p>
        </p:txBody>
      </p:sp>
      <p:sp>
        <p:nvSpPr>
          <p:cNvPr id="10" name="Rectangle 9"/>
          <p:cNvSpPr/>
          <p:nvPr/>
        </p:nvSpPr>
        <p:spPr>
          <a:xfrm>
            <a:off x="6444208" y="5661248"/>
            <a:ext cx="2376264" cy="6120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Crop Fields</a:t>
            </a:r>
            <a:endParaRPr lang="en-IN" dirty="0">
              <a:solidFill>
                <a:schemeClr val="tx1"/>
              </a:solidFill>
            </a:endParaRPr>
          </a:p>
        </p:txBody>
      </p:sp>
      <p:sp>
        <p:nvSpPr>
          <p:cNvPr id="11" name="Right Arrow 10"/>
          <p:cNvSpPr/>
          <p:nvPr/>
        </p:nvSpPr>
        <p:spPr>
          <a:xfrm>
            <a:off x="2534962" y="4734620"/>
            <a:ext cx="956917" cy="1808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4283968" y="5229200"/>
            <a:ext cx="144016" cy="6480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5076056" y="2312876"/>
            <a:ext cx="792088" cy="1080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076056" y="3756069"/>
            <a:ext cx="576064" cy="10497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6876256" y="3717032"/>
            <a:ext cx="685297" cy="14401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028384" y="4169699"/>
            <a:ext cx="199243" cy="149154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921767" y="4429002"/>
            <a:ext cx="158417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9V Battery</a:t>
            </a:r>
            <a:endParaRPr lang="en-IN" dirty="0">
              <a:solidFill>
                <a:schemeClr val="tx1"/>
              </a:solidFill>
            </a:endParaRPr>
          </a:p>
        </p:txBody>
      </p:sp>
      <p:sp>
        <p:nvSpPr>
          <p:cNvPr id="18" name="Rectangle 17"/>
          <p:cNvSpPr/>
          <p:nvPr/>
        </p:nvSpPr>
        <p:spPr>
          <a:xfrm>
            <a:off x="611560" y="2204864"/>
            <a:ext cx="2160240" cy="8530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Soil Moisture Sensor</a:t>
            </a:r>
            <a:endParaRPr lang="en-IN" dirty="0">
              <a:solidFill>
                <a:schemeClr val="tx1"/>
              </a:solidFill>
            </a:endParaRPr>
          </a:p>
        </p:txBody>
      </p:sp>
      <p:sp>
        <p:nvSpPr>
          <p:cNvPr id="19" name="Right Arrow 18"/>
          <p:cNvSpPr/>
          <p:nvPr/>
        </p:nvSpPr>
        <p:spPr>
          <a:xfrm>
            <a:off x="2786482" y="2514880"/>
            <a:ext cx="720079" cy="12203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11560" y="3421723"/>
            <a:ext cx="2160240" cy="6686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L2C Module</a:t>
            </a:r>
            <a:endParaRPr lang="en-IN" dirty="0">
              <a:solidFill>
                <a:schemeClr val="tx1"/>
              </a:solidFill>
            </a:endParaRPr>
          </a:p>
        </p:txBody>
      </p:sp>
      <p:sp>
        <p:nvSpPr>
          <p:cNvPr id="21" name="Right Arrow 20"/>
          <p:cNvSpPr/>
          <p:nvPr/>
        </p:nvSpPr>
        <p:spPr>
          <a:xfrm>
            <a:off x="2786482" y="3717032"/>
            <a:ext cx="705397" cy="14401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495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5915000" cy="4594515"/>
          </a:xfrm>
        </p:spPr>
        <p:txBody>
          <a:bodyPr>
            <a:normAutofit lnSpcReduction="10000"/>
          </a:bodyPr>
          <a:lstStyle/>
          <a:p>
            <a:pPr marL="109728" indent="0">
              <a:buNone/>
            </a:pPr>
            <a:r>
              <a:rPr lang="en-US" sz="1800" dirty="0" smtClean="0">
                <a:solidFill>
                  <a:schemeClr val="accent1"/>
                </a:solidFill>
              </a:rPr>
              <a:t>SOIL MOISURE SENSOR: </a:t>
            </a:r>
            <a:r>
              <a:rPr lang="en-US" sz="1800" dirty="0" smtClean="0"/>
              <a:t>The </a:t>
            </a:r>
            <a:r>
              <a:rPr lang="en-US" sz="1800" dirty="0"/>
              <a:t>soil moisture sensor (SMS) is a sensor connected to an irrigation system controller that measures soil moisture content in the active root zone before each scheduled irrigation event and bypasses the cycle if soil moisture is above a user- defined set point</a:t>
            </a:r>
            <a:r>
              <a:rPr lang="en-US" sz="1800" dirty="0" smtClean="0"/>
              <a:t>.</a:t>
            </a:r>
          </a:p>
          <a:p>
            <a:pPr marL="109728" indent="0">
              <a:buNone/>
            </a:pPr>
            <a:endParaRPr lang="en-US" sz="1800" dirty="0" smtClean="0"/>
          </a:p>
          <a:p>
            <a:pPr marL="109728" indent="0">
              <a:buNone/>
            </a:pPr>
            <a:r>
              <a:rPr lang="en-US" sz="1800" dirty="0" smtClean="0">
                <a:solidFill>
                  <a:schemeClr val="accent1"/>
                </a:solidFill>
              </a:rPr>
              <a:t>L2C MODULE:</a:t>
            </a:r>
            <a:r>
              <a:rPr lang="en-US" sz="1800" dirty="0"/>
              <a:t> It is a bus interface connection protocol incorporated into devices for serial communication. It was originally designed by Philips Semiconductor in 1982</a:t>
            </a:r>
            <a:r>
              <a:rPr lang="en-US" sz="1800" dirty="0" smtClean="0"/>
              <a:t>.</a:t>
            </a:r>
          </a:p>
          <a:p>
            <a:pPr marL="109728" indent="0">
              <a:buNone/>
            </a:pPr>
            <a:endParaRPr lang="en-US" sz="1800" dirty="0" smtClean="0"/>
          </a:p>
          <a:p>
            <a:pPr marL="109728" indent="0">
              <a:buNone/>
            </a:pPr>
            <a:r>
              <a:rPr lang="en-US" sz="1800" dirty="0" smtClean="0">
                <a:solidFill>
                  <a:schemeClr val="accent1"/>
                </a:solidFill>
              </a:rPr>
              <a:t>BATTERY: </a:t>
            </a:r>
            <a:r>
              <a:rPr lang="en-US" sz="1800" dirty="0" smtClean="0"/>
              <a:t>A</a:t>
            </a:r>
            <a:r>
              <a:rPr lang="en-US" sz="1800" dirty="0"/>
              <a:t> battery is a source of electric power consisting of one or more electrochemical cells with external connections for powering electrical devices.</a:t>
            </a:r>
            <a:endParaRPr lang="en-US" sz="1800" dirty="0" smtClean="0">
              <a:solidFill>
                <a:schemeClr val="accent1"/>
              </a:solidFill>
            </a:endParaRPr>
          </a:p>
          <a:p>
            <a:pPr marL="109728" indent="0">
              <a:buNone/>
            </a:pPr>
            <a:endParaRPr lang="en-IN" sz="1800" dirty="0"/>
          </a:p>
        </p:txBody>
      </p:sp>
      <p:sp>
        <p:nvSpPr>
          <p:cNvPr id="3" name="Title 2"/>
          <p:cNvSpPr>
            <a:spLocks noGrp="1"/>
          </p:cNvSpPr>
          <p:nvPr>
            <p:ph type="title"/>
          </p:nvPr>
        </p:nvSpPr>
        <p:spPr/>
        <p:txBody>
          <a:bodyPr/>
          <a:lstStyle/>
          <a:p>
            <a:r>
              <a:rPr lang="en-US" sz="3600" dirty="0" smtClean="0">
                <a:solidFill>
                  <a:schemeClr val="tx1"/>
                </a:solidFill>
                <a:latin typeface="Arial Rounded MT Bold" pitchFamily="34" charset="0"/>
              </a:rPr>
              <a:t>INPUT</a:t>
            </a:r>
            <a:r>
              <a:rPr lang="en-US" dirty="0" smtClean="0">
                <a:solidFill>
                  <a:schemeClr val="tx1"/>
                </a:solidFill>
                <a:latin typeface="Arial Rounded MT Bold" pitchFamily="34" charset="0"/>
              </a:rPr>
              <a:t> </a:t>
            </a:r>
            <a:r>
              <a:rPr lang="en-US" sz="3600" dirty="0" smtClean="0">
                <a:solidFill>
                  <a:schemeClr val="tx1"/>
                </a:solidFill>
                <a:latin typeface="Arial Rounded MT Bold" pitchFamily="34" charset="0"/>
              </a:rPr>
              <a:t>MODULE</a:t>
            </a:r>
            <a:endParaRPr lang="en-IN" sz="3600" dirty="0">
              <a:solidFill>
                <a:schemeClr val="tx1"/>
              </a:solidFill>
              <a:latin typeface="Arial Rounded MT Bold"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0847" y="4509120"/>
            <a:ext cx="25202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2874" y="2616162"/>
            <a:ext cx="20162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394" y="810976"/>
            <a:ext cx="2525266" cy="1805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67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626968" cy="4525963"/>
          </a:xfrm>
        </p:spPr>
        <p:txBody>
          <a:bodyPr>
            <a:normAutofit/>
          </a:bodyPr>
          <a:lstStyle/>
          <a:p>
            <a:pPr>
              <a:buFont typeface="Wingdings" pitchFamily="2" charset="2"/>
              <a:buChar char="q"/>
            </a:pPr>
            <a:r>
              <a:rPr lang="en-US" sz="2000" dirty="0"/>
              <a:t>Ai Thinker NodeMCU-ESP8266 is an open-source firmware and development kit that helps you to prototype or build </a:t>
            </a:r>
            <a:r>
              <a:rPr lang="en-US" sz="2000" dirty="0" err="1"/>
              <a:t>IoT</a:t>
            </a:r>
            <a:r>
              <a:rPr lang="en-US" sz="2000" dirty="0"/>
              <a:t> products. </a:t>
            </a:r>
            <a:endParaRPr lang="en-US" sz="2000" dirty="0" smtClean="0"/>
          </a:p>
          <a:p>
            <a:pPr>
              <a:buFont typeface="Wingdings" pitchFamily="2" charset="2"/>
              <a:buChar char="q"/>
            </a:pPr>
            <a:endParaRPr lang="en-US" sz="2000" dirty="0" smtClean="0"/>
          </a:p>
          <a:p>
            <a:pPr marL="109728" indent="0">
              <a:buNone/>
            </a:pPr>
            <a:endParaRPr lang="en-US" sz="2000" dirty="0" smtClean="0"/>
          </a:p>
          <a:p>
            <a:pPr>
              <a:buFont typeface="Wingdings" pitchFamily="2" charset="2"/>
              <a:buChar char="q"/>
            </a:pPr>
            <a:r>
              <a:rPr lang="en-US" sz="2000" dirty="0" smtClean="0"/>
              <a:t>It </a:t>
            </a:r>
            <a:r>
              <a:rPr lang="en-US" sz="2000" dirty="0"/>
              <a:t>includes firmware that runs on the ESP8266 Wi-Fi </a:t>
            </a:r>
            <a:r>
              <a:rPr lang="en-US" sz="2000" dirty="0" err="1"/>
              <a:t>SoC</a:t>
            </a:r>
            <a:r>
              <a:rPr lang="en-US" sz="2000" dirty="0"/>
              <a:t> from </a:t>
            </a:r>
            <a:r>
              <a:rPr lang="en-US" sz="2000" dirty="0" err="1"/>
              <a:t>Espressif</a:t>
            </a:r>
            <a:r>
              <a:rPr lang="en-US" sz="2000" dirty="0"/>
              <a:t> Systems, and hardware which is based on the ESP-12 module.</a:t>
            </a:r>
            <a:endParaRPr lang="en-IN" sz="2000" dirty="0"/>
          </a:p>
        </p:txBody>
      </p:sp>
      <p:sp>
        <p:nvSpPr>
          <p:cNvPr id="3" name="Title 2"/>
          <p:cNvSpPr>
            <a:spLocks noGrp="1"/>
          </p:cNvSpPr>
          <p:nvPr>
            <p:ph type="title"/>
          </p:nvPr>
        </p:nvSpPr>
        <p:spPr/>
        <p:txBody>
          <a:bodyPr>
            <a:normAutofit/>
          </a:bodyPr>
          <a:lstStyle/>
          <a:p>
            <a:r>
              <a:rPr lang="en-US" sz="3600" dirty="0" smtClean="0">
                <a:latin typeface="Arial Rounded MT Bold" pitchFamily="34" charset="0"/>
              </a:rPr>
              <a:t>NODE MCU ESP8266</a:t>
            </a:r>
            <a:endParaRPr lang="en-IN" sz="3600" dirty="0">
              <a:latin typeface="Arial Rounded MT Bol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772816"/>
            <a:ext cx="279559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62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203032" cy="4525963"/>
          </a:xfrm>
        </p:spPr>
        <p:txBody>
          <a:bodyPr/>
          <a:lstStyle/>
          <a:p>
            <a:pPr marL="109728" indent="0">
              <a:buNone/>
            </a:pPr>
            <a:r>
              <a:rPr lang="en-US" sz="1800" dirty="0" smtClean="0">
                <a:solidFill>
                  <a:schemeClr val="accent1"/>
                </a:solidFill>
              </a:rPr>
              <a:t>LCD: </a:t>
            </a:r>
            <a:r>
              <a:rPr lang="en-US" sz="1800" dirty="0" smtClean="0"/>
              <a:t>LCD </a:t>
            </a:r>
            <a:r>
              <a:rPr lang="en-US" sz="1800" dirty="0"/>
              <a:t>(Liquid Crystal Display) is a type of flat panel display which uses liquid crystals in its primary form of operation. LEDs have a large and varying set of use cases for consumers and businesses, as they can be commonly found in smartphones, televisions, computer monitors and instrument panels</a:t>
            </a:r>
            <a:r>
              <a:rPr lang="en-US" sz="1800" dirty="0" smtClean="0"/>
              <a:t>.</a:t>
            </a:r>
          </a:p>
          <a:p>
            <a:pPr marL="109728" indent="0">
              <a:buNone/>
            </a:pPr>
            <a:endParaRPr lang="en-US" sz="1800" dirty="0" smtClean="0"/>
          </a:p>
          <a:p>
            <a:pPr marL="109728" indent="0">
              <a:buNone/>
            </a:pPr>
            <a:r>
              <a:rPr lang="en-US" sz="1800" dirty="0" smtClean="0">
                <a:solidFill>
                  <a:schemeClr val="accent1"/>
                </a:solidFill>
              </a:rPr>
              <a:t>MOBILE DISPLAY: </a:t>
            </a:r>
            <a:r>
              <a:rPr lang="en-US" sz="1800" dirty="0" smtClean="0"/>
              <a:t>We can display the results in BLYNK  app using mobile phones.</a:t>
            </a:r>
          </a:p>
          <a:p>
            <a:pPr marL="109728" indent="0">
              <a:buNone/>
            </a:pPr>
            <a:endParaRPr lang="en-US" sz="1800" dirty="0">
              <a:solidFill>
                <a:schemeClr val="accent1"/>
              </a:solidFill>
            </a:endParaRPr>
          </a:p>
          <a:p>
            <a:pPr marL="109728" indent="0">
              <a:buNone/>
            </a:pPr>
            <a:r>
              <a:rPr lang="en-US" sz="1800" dirty="0" smtClean="0">
                <a:solidFill>
                  <a:schemeClr val="accent1"/>
                </a:solidFill>
              </a:rPr>
              <a:t>CROP FIELDS AND WATER PUMPS:  </a:t>
            </a:r>
            <a:r>
              <a:rPr lang="en-US" sz="1800" dirty="0"/>
              <a:t>Automatic irrigation is the use of a device to operate irrigation structures so the change of flow of water from bays can occur in the absence of the irrigator.</a:t>
            </a:r>
            <a:endParaRPr lang="en-US" sz="1800" dirty="0" smtClean="0">
              <a:solidFill>
                <a:schemeClr val="accent1"/>
              </a:solidFill>
            </a:endParaRPr>
          </a:p>
          <a:p>
            <a:pPr marL="109728" indent="0">
              <a:buNone/>
            </a:pPr>
            <a:endParaRPr lang="en-US" sz="1800" dirty="0"/>
          </a:p>
          <a:p>
            <a:pPr marL="109728" indent="0">
              <a:buNone/>
            </a:pPr>
            <a:endParaRPr lang="en-US" sz="1800" dirty="0" smtClean="0"/>
          </a:p>
          <a:p>
            <a:pPr marL="109728" indent="0">
              <a:buNone/>
            </a:pPr>
            <a:endParaRPr lang="en-IN" sz="1800" dirty="0">
              <a:solidFill>
                <a:schemeClr val="accent1"/>
              </a:solidFill>
            </a:endParaRPr>
          </a:p>
        </p:txBody>
      </p:sp>
      <p:sp>
        <p:nvSpPr>
          <p:cNvPr id="3" name="Title 2"/>
          <p:cNvSpPr>
            <a:spLocks noGrp="1"/>
          </p:cNvSpPr>
          <p:nvPr>
            <p:ph type="title"/>
          </p:nvPr>
        </p:nvSpPr>
        <p:spPr/>
        <p:txBody>
          <a:bodyPr/>
          <a:lstStyle/>
          <a:p>
            <a:r>
              <a:rPr lang="en-US" dirty="0" smtClean="0">
                <a:latin typeface="Arial Rounded MT Bold" pitchFamily="34" charset="0"/>
              </a:rPr>
              <a:t>OUTPUT MODULE</a:t>
            </a:r>
            <a:endParaRPr lang="en-IN" dirty="0">
              <a:latin typeface="Arial Rounded MT Bold" pitchFamily="34" charset="0"/>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4379" y="4149080"/>
            <a:ext cx="2160240" cy="212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0363" y="1988840"/>
            <a:ext cx="244827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751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TotalTime>
  <Words>125</Words>
  <Application>Microsoft Office PowerPoint</Application>
  <PresentationFormat>On-screen Show (4:3)</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AUTOMATIC IRRIGATION SYSTEM</vt:lpstr>
      <vt:lpstr>PROBLEM STATEMENT</vt:lpstr>
      <vt:lpstr>BLOCK DIAGRAM</vt:lpstr>
      <vt:lpstr>INPUT MODULE</vt:lpstr>
      <vt:lpstr>NODE MCU ESP8266</vt:lpstr>
      <vt:lpstr>OUTPUT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IRRIGATION SYSTEM</dc:title>
  <dc:creator>ADMIN</dc:creator>
  <cp:lastModifiedBy>ADMIN</cp:lastModifiedBy>
  <cp:revision>18</cp:revision>
  <dcterms:created xsi:type="dcterms:W3CDTF">2023-10-11T05:19:52Z</dcterms:created>
  <dcterms:modified xsi:type="dcterms:W3CDTF">2023-10-11T07:09:09Z</dcterms:modified>
</cp:coreProperties>
</file>