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9" r:id="rId2"/>
    <p:sldId id="260" r:id="rId3"/>
    <p:sldId id="256" r:id="rId4"/>
    <p:sldId id="257" r:id="rId5"/>
    <p:sldId id="261" r:id="rId6"/>
    <p:sldId id="258"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8D6F7E0-E217-4269-B6A6-F93D4A13D938}"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1EE06-2766-49EE-809E-F47EF119A59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D6F7E0-E217-4269-B6A6-F93D4A13D938}"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1EE06-2766-49EE-809E-F47EF119A59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D6F7E0-E217-4269-B6A6-F93D4A13D938}"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1EE06-2766-49EE-809E-F47EF119A59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D6F7E0-E217-4269-B6A6-F93D4A13D938}"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1EE06-2766-49EE-809E-F47EF119A59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D6F7E0-E217-4269-B6A6-F93D4A13D938}"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C1EE06-2766-49EE-809E-F47EF119A59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8D6F7E0-E217-4269-B6A6-F93D4A13D938}"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C1EE06-2766-49EE-809E-F47EF119A59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D6F7E0-E217-4269-B6A6-F93D4A13D938}" type="datetimeFigureOut">
              <a:rPr lang="en-US" smtClean="0"/>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C1EE06-2766-49EE-809E-F47EF119A59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D6F7E0-E217-4269-B6A6-F93D4A13D938}"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C1EE06-2766-49EE-809E-F47EF119A59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D6F7E0-E217-4269-B6A6-F93D4A13D938}" type="datetimeFigureOut">
              <a:rPr lang="en-US" smtClean="0"/>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C1EE06-2766-49EE-809E-F47EF119A59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D6F7E0-E217-4269-B6A6-F93D4A13D938}"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C1EE06-2766-49EE-809E-F47EF119A590}"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88D6F7E0-E217-4269-B6A6-F93D4A13D938}" type="datetimeFigureOut">
              <a:rPr lang="en-US" smtClean="0"/>
              <a:t>11/1/2023</a:t>
            </a:fld>
            <a:endParaRPr lang="en-US"/>
          </a:p>
        </p:txBody>
      </p:sp>
      <p:sp>
        <p:nvSpPr>
          <p:cNvPr id="9" name="Slide Number Placeholder 8"/>
          <p:cNvSpPr>
            <a:spLocks noGrp="1"/>
          </p:cNvSpPr>
          <p:nvPr>
            <p:ph type="sldNum" sz="quarter" idx="11"/>
          </p:nvPr>
        </p:nvSpPr>
        <p:spPr/>
        <p:txBody>
          <a:bodyPr/>
          <a:lstStyle/>
          <a:p>
            <a:fld id="{92C1EE06-2766-49EE-809E-F47EF119A590}"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92C1EE06-2766-49EE-809E-F47EF119A590}"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88D6F7E0-E217-4269-B6A6-F93D4A13D938}" type="datetimeFigureOut">
              <a:rPr lang="en-US" smtClean="0"/>
              <a:t>11/1/2023</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b="1" dirty="0" smtClean="0"/>
              <a:t>Smart </a:t>
            </a:r>
            <a:r>
              <a:rPr lang="en-US" sz="4400" b="1" dirty="0"/>
              <a:t>Water Management: The Future of Agriculture with Automatic Irrigation</a:t>
            </a:r>
          </a:p>
        </p:txBody>
      </p:sp>
      <p:sp>
        <p:nvSpPr>
          <p:cNvPr id="3" name="Subtitle 2"/>
          <p:cNvSpPr>
            <a:spLocks noGrp="1"/>
          </p:cNvSpPr>
          <p:nvPr>
            <p:ph type="subTitle" idx="1"/>
          </p:nvPr>
        </p:nvSpPr>
        <p:spPr>
          <a:xfrm>
            <a:off x="4876800" y="4572000"/>
            <a:ext cx="3276600" cy="1066800"/>
          </a:xfrm>
        </p:spPr>
        <p:txBody>
          <a:bodyPr>
            <a:normAutofit/>
          </a:bodyPr>
          <a:lstStyle/>
          <a:p>
            <a:r>
              <a:rPr lang="en-US" sz="2400" dirty="0" smtClean="0">
                <a:latin typeface="+mj-lt"/>
              </a:rPr>
              <a:t>BY </a:t>
            </a:r>
          </a:p>
          <a:p>
            <a:r>
              <a:rPr lang="en-US" sz="2400" smtClean="0">
                <a:latin typeface="+mj-lt"/>
              </a:rPr>
              <a:t>SANJAY C</a:t>
            </a:r>
            <a:endParaRPr lang="en-US" sz="2400" dirty="0">
              <a:latin typeface="+mj-lt"/>
            </a:endParaRPr>
          </a:p>
        </p:txBody>
      </p:sp>
    </p:spTree>
    <p:extLst>
      <p:ext uri="{BB962C8B-B14F-4D97-AF65-F5344CB8AC3E}">
        <p14:creationId xmlns:p14="http://schemas.microsoft.com/office/powerpoint/2010/main" val="3881965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999" y="560611"/>
            <a:ext cx="3200401" cy="5277587"/>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560611"/>
            <a:ext cx="3200400" cy="5250376"/>
          </a:xfrm>
          <a:prstGeom prst="rect">
            <a:avLst/>
          </a:prstGeom>
        </p:spPr>
      </p:pic>
    </p:spTree>
    <p:extLst>
      <p:ext uri="{BB962C8B-B14F-4D97-AF65-F5344CB8AC3E}">
        <p14:creationId xmlns:p14="http://schemas.microsoft.com/office/powerpoint/2010/main" val="411680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1" y="999786"/>
            <a:ext cx="5257800" cy="4858428"/>
          </a:xfrm>
          <a:prstGeom prst="rect">
            <a:avLst/>
          </a:prstGeom>
        </p:spPr>
      </p:pic>
    </p:spTree>
    <p:extLst>
      <p:ext uri="{BB962C8B-B14F-4D97-AF65-F5344CB8AC3E}">
        <p14:creationId xmlns:p14="http://schemas.microsoft.com/office/powerpoint/2010/main" val="1875059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VERIFICATION</a:t>
            </a:r>
            <a:endParaRPr lang="en-US" dirty="0"/>
          </a:p>
        </p:txBody>
      </p:sp>
      <p:sp>
        <p:nvSpPr>
          <p:cNvPr id="3" name="Content Placeholder 2"/>
          <p:cNvSpPr>
            <a:spLocks noGrp="1"/>
          </p:cNvSpPr>
          <p:nvPr>
            <p:ph idx="1"/>
          </p:nvPr>
        </p:nvSpPr>
        <p:spPr/>
        <p:txBody>
          <a:bodyPr/>
          <a:lstStyle/>
          <a:p>
            <a:pPr marL="380365" indent="-342900">
              <a:buFont typeface="Wingdings" pitchFamily="2" charset="2"/>
              <a:buChar char="q"/>
            </a:pPr>
            <a:r>
              <a:rPr lang="en-US" sz="2400" dirty="0">
                <a:ln>
                  <a:solidFill>
                    <a:srgbClr val="000000">
                      <a:lumMod val="75000"/>
                      <a:lumOff val="25000"/>
                      <a:alpha val="10000"/>
                    </a:srgbClr>
                  </a:solidFill>
                </a:ln>
                <a:effectLst>
                  <a:outerShdw blurRad="9525" dist="25400" dir="14640000" algn="tl" rotWithShape="0">
                    <a:srgbClr val="000000">
                      <a:alpha val="30000"/>
                    </a:srgbClr>
                  </a:outerShdw>
                </a:effectLst>
                <a:latin typeface="+mj-lt"/>
                <a:ea typeface="+mn-lt"/>
                <a:cs typeface="+mn-lt"/>
              </a:rPr>
              <a:t>The data collected from sensors is then transmitted to a centralized database for real-time analysis</a:t>
            </a:r>
            <a:r>
              <a:rPr lang="en-US" sz="2400" dirty="0" smtClean="0">
                <a:ln>
                  <a:solidFill>
                    <a:srgbClr val="000000">
                      <a:lumMod val="75000"/>
                      <a:lumOff val="25000"/>
                      <a:alpha val="10000"/>
                    </a:srgbClr>
                  </a:solidFill>
                </a:ln>
                <a:effectLst>
                  <a:outerShdw blurRad="9525" dist="25400" dir="14640000" algn="tl" rotWithShape="0">
                    <a:srgbClr val="000000">
                      <a:alpha val="30000"/>
                    </a:srgbClr>
                  </a:outerShdw>
                </a:effectLst>
                <a:latin typeface="+mj-lt"/>
                <a:ea typeface="+mn-lt"/>
                <a:cs typeface="+mn-lt"/>
              </a:rPr>
              <a:t>.</a:t>
            </a:r>
          </a:p>
          <a:p>
            <a:pPr marL="380365" indent="-342900">
              <a:buFont typeface="Wingdings" pitchFamily="2" charset="2"/>
              <a:buChar char="q"/>
            </a:pPr>
            <a:endParaRPr lang="en-US" sz="2400" dirty="0">
              <a:ln>
                <a:solidFill>
                  <a:srgbClr val="000000">
                    <a:lumMod val="75000"/>
                    <a:lumOff val="25000"/>
                    <a:alpha val="10000"/>
                  </a:srgbClr>
                </a:solidFill>
              </a:ln>
              <a:effectLst>
                <a:outerShdw blurRad="9525" dist="25400" dir="14640000" algn="tl" rotWithShape="0">
                  <a:srgbClr val="000000">
                    <a:alpha val="30000"/>
                  </a:srgbClr>
                </a:outerShdw>
              </a:effectLst>
              <a:latin typeface="+mj-lt"/>
            </a:endParaRPr>
          </a:p>
          <a:p>
            <a:pPr marL="380365" indent="-342900">
              <a:buFont typeface="Wingdings" pitchFamily="2" charset="2"/>
              <a:buChar char="q"/>
            </a:pPr>
            <a:r>
              <a:rPr lang="en-US" sz="2400" dirty="0">
                <a:ln>
                  <a:solidFill>
                    <a:srgbClr val="000000">
                      <a:lumMod val="75000"/>
                      <a:lumOff val="25000"/>
                      <a:alpha val="10000"/>
                    </a:srgbClr>
                  </a:solidFill>
                </a:ln>
                <a:effectLst>
                  <a:outerShdw blurRad="9525" dist="25400" dir="14640000" algn="tl" rotWithShape="0">
                    <a:srgbClr val="000000">
                      <a:alpha val="30000"/>
                    </a:srgbClr>
                  </a:outerShdw>
                </a:effectLst>
                <a:latin typeface="+mj-lt"/>
                <a:ea typeface="+mn-lt"/>
                <a:cs typeface="+mn-lt"/>
              </a:rPr>
              <a:t> Users gain access to these insights through user-friendly interfaces and manual adjustments. </a:t>
            </a:r>
            <a:endParaRPr lang="en-US" sz="2400" dirty="0" smtClean="0">
              <a:ln>
                <a:solidFill>
                  <a:srgbClr val="000000">
                    <a:lumMod val="75000"/>
                    <a:lumOff val="25000"/>
                    <a:alpha val="10000"/>
                  </a:srgbClr>
                </a:solidFill>
              </a:ln>
              <a:effectLst>
                <a:outerShdw blurRad="9525" dist="25400" dir="14640000" algn="tl" rotWithShape="0">
                  <a:srgbClr val="000000">
                    <a:alpha val="30000"/>
                  </a:srgbClr>
                </a:outerShdw>
              </a:effectLst>
              <a:latin typeface="+mj-lt"/>
              <a:ea typeface="+mn-lt"/>
              <a:cs typeface="+mn-lt"/>
            </a:endParaRPr>
          </a:p>
          <a:p>
            <a:pPr marL="380365" indent="-342900">
              <a:buFont typeface="Wingdings" pitchFamily="2" charset="2"/>
              <a:buChar char="q"/>
            </a:pPr>
            <a:endParaRPr lang="en-US" sz="2400" dirty="0">
              <a:ln>
                <a:solidFill>
                  <a:srgbClr val="000000">
                    <a:lumMod val="75000"/>
                    <a:lumOff val="25000"/>
                    <a:alpha val="10000"/>
                  </a:srgbClr>
                </a:solidFill>
              </a:ln>
              <a:effectLst>
                <a:outerShdw blurRad="9525" dist="25400" dir="14640000" algn="tl" rotWithShape="0">
                  <a:srgbClr val="000000">
                    <a:alpha val="30000"/>
                  </a:srgbClr>
                </a:outerShdw>
              </a:effectLst>
              <a:latin typeface="+mj-lt"/>
            </a:endParaRPr>
          </a:p>
          <a:p>
            <a:pPr marL="380365" indent="-342900">
              <a:buFont typeface="Wingdings" pitchFamily="2" charset="2"/>
              <a:buChar char="q"/>
            </a:pPr>
            <a:r>
              <a:rPr lang="en-US" sz="2400" dirty="0">
                <a:ln>
                  <a:solidFill>
                    <a:srgbClr val="000000">
                      <a:lumMod val="75000"/>
                      <a:lumOff val="25000"/>
                      <a:alpha val="10000"/>
                    </a:srgbClr>
                  </a:solidFill>
                </a:ln>
                <a:effectLst>
                  <a:outerShdw blurRad="9525" dist="25400" dir="14640000" algn="tl" rotWithShape="0">
                    <a:srgbClr val="000000">
                      <a:alpha val="30000"/>
                    </a:srgbClr>
                  </a:outerShdw>
                </a:effectLst>
                <a:latin typeface="+mj-lt"/>
                <a:ea typeface="+mn-lt"/>
                <a:cs typeface="+mn-lt"/>
              </a:rPr>
              <a:t>This platform offers precision, scalability, and adaptability, ultimately contributing to healthier plants, improved crop yields, and responsible resource management.</a:t>
            </a:r>
            <a:endParaRPr lang="en-US" sz="2400" dirty="0">
              <a:ln>
                <a:solidFill>
                  <a:srgbClr val="000000">
                    <a:lumMod val="75000"/>
                    <a:lumOff val="25000"/>
                    <a:alpha val="10000"/>
                  </a:srgbClr>
                </a:solidFill>
              </a:ln>
              <a:effectLst>
                <a:outerShdw blurRad="9525" dist="25400" dir="14640000" algn="tl" rotWithShape="0">
                  <a:srgbClr val="000000">
                    <a:alpha val="30000"/>
                  </a:srgbClr>
                </a:outerShdw>
              </a:effectLst>
              <a:latin typeface="+mj-lt"/>
            </a:endParaRPr>
          </a:p>
          <a:p>
            <a:endParaRPr lang="en-US" dirty="0"/>
          </a:p>
        </p:txBody>
      </p:sp>
    </p:spTree>
    <p:extLst>
      <p:ext uri="{BB962C8B-B14F-4D97-AF65-F5344CB8AC3E}">
        <p14:creationId xmlns:p14="http://schemas.microsoft.com/office/powerpoint/2010/main" val="1937124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457200"/>
            <a:ext cx="7543800" cy="1222375"/>
          </a:xfrm>
        </p:spPr>
        <p:txBody>
          <a:bodyPr/>
          <a:lstStyle/>
          <a:p>
            <a:r>
              <a:rPr lang="en-US" sz="4400" dirty="0" smtClean="0"/>
              <a:t>CONCLUSION</a:t>
            </a:r>
            <a:endParaRPr lang="en-US" sz="4400" dirty="0"/>
          </a:p>
        </p:txBody>
      </p:sp>
      <p:sp>
        <p:nvSpPr>
          <p:cNvPr id="3" name="Subtitle 2"/>
          <p:cNvSpPr>
            <a:spLocks noGrp="1"/>
          </p:cNvSpPr>
          <p:nvPr>
            <p:ph type="subTitle" idx="1"/>
          </p:nvPr>
        </p:nvSpPr>
        <p:spPr>
          <a:xfrm>
            <a:off x="457200" y="1905000"/>
            <a:ext cx="7772400" cy="4038600"/>
          </a:xfrm>
          <a:solidFill>
            <a:schemeClr val="bg1"/>
          </a:solidFill>
        </p:spPr>
        <p:txBody>
          <a:bodyPr>
            <a:normAutofit lnSpcReduction="10000"/>
          </a:bodyPr>
          <a:lstStyle/>
          <a:p>
            <a:pPr marL="151765" indent="-457200">
              <a:buFont typeface="Wingdings" pitchFamily="2" charset="2"/>
              <a:buChar char="q"/>
            </a:pPr>
            <a:r>
              <a:rPr lang="en-US" sz="2800" dirty="0">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ea typeface="+mn-lt"/>
                <a:cs typeface="+mn-lt"/>
              </a:rPr>
              <a:t>The data collected from sensors is then transmitted to a centralized database for real-time analysis.</a:t>
            </a:r>
            <a:endParaRPr lang="en-US" sz="2800" dirty="0">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endParaRPr>
          </a:p>
          <a:p>
            <a:pPr marL="151765" indent="-457200">
              <a:buFont typeface="Wingdings" pitchFamily="2" charset="2"/>
              <a:buChar char="q"/>
            </a:pPr>
            <a:r>
              <a:rPr lang="en-US" sz="2800" dirty="0">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ea typeface="+mn-lt"/>
                <a:cs typeface="+mn-lt"/>
              </a:rPr>
              <a:t> Users gain access to these insights through user-friendly interfaces and manual adjustments. </a:t>
            </a:r>
            <a:endParaRPr lang="en-US" sz="2800" dirty="0">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endParaRPr>
          </a:p>
          <a:p>
            <a:pPr marL="151765" indent="-457200">
              <a:buFont typeface="Wingdings" pitchFamily="2" charset="2"/>
              <a:buChar char="q"/>
            </a:pPr>
            <a:r>
              <a:rPr lang="en-US" sz="2800" dirty="0">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ea typeface="+mn-lt"/>
                <a:cs typeface="+mn-lt"/>
              </a:rPr>
              <a:t>This platform offers precision, scalability, and adaptability, ultimately contributing to healthier plants, improved crop yields, and responsible resource management.</a:t>
            </a:r>
            <a:endParaRPr lang="en-US" sz="2800" dirty="0">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endParaRPr>
          </a:p>
          <a:p>
            <a:pPr marL="342900" indent="-342900">
              <a:buFont typeface="Wingdings" pitchFamily="2" charset="2"/>
              <a:buChar char="q"/>
            </a:pPr>
            <a:endParaRPr lang="en-US" dirty="0">
              <a:solidFill>
                <a:schemeClr val="tx1"/>
              </a:solidFill>
            </a:endParaRPr>
          </a:p>
        </p:txBody>
      </p:sp>
    </p:spTree>
    <p:extLst>
      <p:ext uri="{BB962C8B-B14F-4D97-AF65-F5344CB8AC3E}">
        <p14:creationId xmlns:p14="http://schemas.microsoft.com/office/powerpoint/2010/main" val="1836767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620000" cy="762000"/>
          </a:xfrm>
        </p:spPr>
        <p:txBody>
          <a:bodyPr/>
          <a:lstStyle/>
          <a:p>
            <a:r>
              <a:rPr lang="en-US" dirty="0" smtClean="0"/>
              <a:t>OBJECTIVE</a:t>
            </a:r>
            <a:endParaRPr lang="en-US" dirty="0"/>
          </a:p>
        </p:txBody>
      </p:sp>
      <p:sp>
        <p:nvSpPr>
          <p:cNvPr id="3" name="Content Placeholder 2"/>
          <p:cNvSpPr>
            <a:spLocks noGrp="1"/>
          </p:cNvSpPr>
          <p:nvPr>
            <p:ph idx="1"/>
          </p:nvPr>
        </p:nvSpPr>
        <p:spPr>
          <a:xfrm>
            <a:off x="152400" y="914400"/>
            <a:ext cx="7924800" cy="5715000"/>
          </a:xfrm>
        </p:spPr>
        <p:txBody>
          <a:bodyPr>
            <a:normAutofit/>
          </a:bodyPr>
          <a:lstStyle/>
          <a:p>
            <a:pPr>
              <a:buFont typeface="Wingdings" pitchFamily="2" charset="2"/>
              <a:buChar char="q"/>
            </a:pPr>
            <a:r>
              <a:rPr lang="en-US" dirty="0">
                <a:latin typeface="+mj-lt"/>
              </a:rPr>
              <a:t>The primary objective of this project is to create a sophisticated automatic irrigation system using an </a:t>
            </a:r>
            <a:r>
              <a:rPr lang="en-US" dirty="0" err="1">
                <a:latin typeface="+mj-lt"/>
              </a:rPr>
              <a:t>Arduino</a:t>
            </a:r>
            <a:r>
              <a:rPr lang="en-US" dirty="0">
                <a:latin typeface="+mj-lt"/>
              </a:rPr>
              <a:t> </a:t>
            </a:r>
            <a:r>
              <a:rPr lang="en-US" dirty="0" smtClean="0">
                <a:latin typeface="+mj-lt"/>
              </a:rPr>
              <a:t>ESP8266 microcontroller board.</a:t>
            </a:r>
          </a:p>
          <a:p>
            <a:pPr>
              <a:buFont typeface="Wingdings" pitchFamily="2" charset="2"/>
              <a:buChar char="q"/>
            </a:pPr>
            <a:r>
              <a:rPr lang="en-US" dirty="0" smtClean="0">
                <a:latin typeface="+mj-lt"/>
              </a:rPr>
              <a:t>Develop </a:t>
            </a:r>
            <a:r>
              <a:rPr lang="en-US" dirty="0">
                <a:latin typeface="+mj-lt"/>
              </a:rPr>
              <a:t>a system that intelligently manages water resources by delivering the right amount of water to plants based on their specific </a:t>
            </a:r>
            <a:r>
              <a:rPr lang="en-US" dirty="0" smtClean="0">
                <a:latin typeface="+mj-lt"/>
              </a:rPr>
              <a:t>needs.</a:t>
            </a:r>
          </a:p>
          <a:p>
            <a:pPr>
              <a:buFont typeface="Wingdings" pitchFamily="2" charset="2"/>
              <a:buChar char="q"/>
            </a:pPr>
            <a:r>
              <a:rPr lang="en-US" dirty="0" smtClean="0">
                <a:latin typeface="+mj-lt"/>
              </a:rPr>
              <a:t>Implement </a:t>
            </a:r>
            <a:r>
              <a:rPr lang="en-US" dirty="0">
                <a:latin typeface="+mj-lt"/>
              </a:rPr>
              <a:t>features that promote plant health and growth. The system should be capable of adjusting watering schedules, duration, and frequency to cater to different types of plants and their growth stages</a:t>
            </a:r>
            <a:r>
              <a:rPr lang="en-US" dirty="0" smtClean="0">
                <a:latin typeface="+mj-lt"/>
              </a:rPr>
              <a:t>. </a:t>
            </a:r>
          </a:p>
          <a:p>
            <a:pPr>
              <a:buFont typeface="Wingdings" pitchFamily="2" charset="2"/>
              <a:buChar char="q"/>
            </a:pPr>
            <a:r>
              <a:rPr lang="en-US" dirty="0" smtClean="0">
                <a:latin typeface="+mj-lt"/>
              </a:rPr>
              <a:t>Design </a:t>
            </a:r>
            <a:r>
              <a:rPr lang="en-US" dirty="0">
                <a:latin typeface="+mj-lt"/>
              </a:rPr>
              <a:t>a user-friendly interface for setting up and configuring the irrigation system. </a:t>
            </a:r>
            <a:endParaRPr lang="en-US" dirty="0" smtClean="0">
              <a:latin typeface="+mj-lt"/>
            </a:endParaRPr>
          </a:p>
          <a:p>
            <a:pPr>
              <a:buFont typeface="Wingdings" pitchFamily="2" charset="2"/>
              <a:buChar char="q"/>
            </a:pPr>
            <a:r>
              <a:rPr lang="en-US" dirty="0" smtClean="0">
                <a:latin typeface="+mj-lt"/>
              </a:rPr>
              <a:t>Create </a:t>
            </a:r>
            <a:r>
              <a:rPr lang="en-US" dirty="0">
                <a:latin typeface="+mj-lt"/>
              </a:rPr>
              <a:t>a cost-effective solution that minimizes water wastage and reduces the need for manual labor in maintaining the irrigation process.</a:t>
            </a:r>
          </a:p>
          <a:p>
            <a:pPr marL="114300" indent="0">
              <a:buNone/>
            </a:pPr>
            <a:endParaRPr lang="en-US" dirty="0"/>
          </a:p>
        </p:txBody>
      </p:sp>
    </p:spTree>
    <p:extLst>
      <p:ext uri="{BB962C8B-B14F-4D97-AF65-F5344CB8AC3E}">
        <p14:creationId xmlns:p14="http://schemas.microsoft.com/office/powerpoint/2010/main" val="3055149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0"/>
            <a:ext cx="8229600" cy="914399"/>
          </a:xfrm>
        </p:spPr>
        <p:txBody>
          <a:bodyPr/>
          <a:lstStyle/>
          <a:p>
            <a:r>
              <a:rPr lang="en-US" sz="3600" b="1" dirty="0" smtClean="0">
                <a:solidFill>
                  <a:schemeClr val="tx1"/>
                </a:solidFill>
              </a:rPr>
              <a:t>PROBLEM STATEMENT</a:t>
            </a:r>
            <a:endParaRPr lang="en-US" sz="3600" b="1" dirty="0">
              <a:solidFill>
                <a:schemeClr val="tx1"/>
              </a:solidFill>
            </a:endParaRPr>
          </a:p>
        </p:txBody>
      </p:sp>
      <p:sp>
        <p:nvSpPr>
          <p:cNvPr id="3" name="Subtitle 2"/>
          <p:cNvSpPr>
            <a:spLocks noGrp="1"/>
          </p:cNvSpPr>
          <p:nvPr>
            <p:ph type="subTitle" idx="1"/>
          </p:nvPr>
        </p:nvSpPr>
        <p:spPr>
          <a:xfrm>
            <a:off x="152400" y="1219200"/>
            <a:ext cx="7924800" cy="5410200"/>
          </a:xfrm>
        </p:spPr>
        <p:txBody>
          <a:bodyPr>
            <a:normAutofit/>
          </a:bodyPr>
          <a:lstStyle/>
          <a:p>
            <a:pPr marL="37465" indent="-342900">
              <a:lnSpc>
                <a:spcPct val="100000"/>
              </a:lnSpc>
              <a:buFont typeface="Wingdings" pitchFamily="2" charset="2"/>
              <a:buChar char="q"/>
            </a:pPr>
            <a:r>
              <a:rPr lang="en-US" dirty="0">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latin typeface="+mj-lt"/>
                <a:ea typeface="+mn-lt"/>
                <a:cs typeface="+mn-lt"/>
              </a:rPr>
              <a:t>The problem of automatic irrigation aims to develop a system that efficiently manages the watering of plants in agricultural settings</a:t>
            </a:r>
            <a:r>
              <a:rPr lang="en-US" dirty="0" smtClean="0">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latin typeface="+mj-lt"/>
                <a:ea typeface="+mn-lt"/>
                <a:cs typeface="+mn-lt"/>
              </a:rPr>
              <a:t>.</a:t>
            </a:r>
          </a:p>
          <a:p>
            <a:pPr marL="342900" indent="-342900" algn="just">
              <a:lnSpc>
                <a:spcPct val="100000"/>
              </a:lnSpc>
              <a:buFont typeface="Wingdings" pitchFamily="2" charset="2"/>
              <a:buChar char="q"/>
            </a:pPr>
            <a:r>
              <a:rPr lang="en-US" dirty="0">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latin typeface="+mj-lt"/>
                <a:ea typeface="+mn-lt"/>
                <a:cs typeface="+mn-lt"/>
              </a:rPr>
              <a:t> </a:t>
            </a:r>
            <a:r>
              <a:rPr lang="en-US" dirty="0" smtClean="0">
                <a:ln>
                  <a:solidFill>
                    <a:srgbClr val="000000">
                      <a:lumMod val="75000"/>
                      <a:lumOff val="25000"/>
                      <a:alpha val="10000"/>
                    </a:srgbClr>
                  </a:solidFill>
                </a:ln>
                <a:solidFill>
                  <a:schemeClr val="tx1"/>
                </a:solidFill>
                <a:latin typeface="+mj-lt"/>
                <a:ea typeface="+mn-lt"/>
                <a:cs typeface="+mn-lt"/>
              </a:rPr>
              <a:t>This</a:t>
            </a:r>
            <a:r>
              <a:rPr lang="en-US" dirty="0" smtClean="0">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latin typeface="+mj-lt"/>
                <a:ea typeface="+mn-lt"/>
                <a:cs typeface="+mn-lt"/>
              </a:rPr>
              <a:t> </a:t>
            </a:r>
            <a:r>
              <a:rPr lang="en-US" dirty="0">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latin typeface="+mj-lt"/>
                <a:ea typeface="+mn-lt"/>
                <a:cs typeface="+mn-lt"/>
              </a:rPr>
              <a:t>system must address several challenges, including </a:t>
            </a:r>
            <a:r>
              <a:rPr lang="en-US" dirty="0" smtClean="0">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latin typeface="+mj-lt"/>
                <a:ea typeface="+mn-lt"/>
                <a:cs typeface="+mn-lt"/>
              </a:rPr>
              <a:t>optimizing water </a:t>
            </a:r>
            <a:r>
              <a:rPr lang="en-US" dirty="0">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latin typeface="+mj-lt"/>
                <a:ea typeface="+mn-lt"/>
                <a:cs typeface="+mn-lt"/>
              </a:rPr>
              <a:t>usage, monitoring soil moisture levels, and ensuring timely irrigation based on environmental conditions. </a:t>
            </a:r>
          </a:p>
          <a:p>
            <a:pPr indent="-305435">
              <a:lnSpc>
                <a:spcPct val="100000"/>
              </a:lnSpc>
            </a:pPr>
            <a:endParaRPr lang="en-US" sz="1800" dirty="0">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latin typeface="+mj-lt"/>
              <a:ea typeface="+mn-lt"/>
              <a:cs typeface="+mn-lt"/>
            </a:endParaRPr>
          </a:p>
          <a:p>
            <a:pPr marL="60325"/>
            <a:r>
              <a:rPr lang="en-US" sz="3200" b="1" dirty="0">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latin typeface="+mj-lt"/>
                <a:ea typeface="+mn-lt"/>
                <a:cs typeface="+mn-lt"/>
              </a:rPr>
              <a:t>PROJECT STATEMENT</a:t>
            </a:r>
          </a:p>
          <a:p>
            <a:pPr marL="37465" indent="-342900">
              <a:lnSpc>
                <a:spcPct val="100000"/>
              </a:lnSpc>
              <a:buFont typeface="Wingdings" pitchFamily="2" charset="2"/>
              <a:buChar char="q"/>
            </a:pPr>
            <a:r>
              <a:rPr lang="en-US" dirty="0">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latin typeface="+mj-lt"/>
                <a:ea typeface="+mn-lt"/>
                <a:cs typeface="+mn-lt"/>
              </a:rPr>
              <a:t>This project will integrate cutting-edge sensor technology to continuously monitor soil moisture levels, weather conditions, and other environmental factors. </a:t>
            </a:r>
          </a:p>
          <a:p>
            <a:pPr marL="37465" indent="-342900">
              <a:lnSpc>
                <a:spcPct val="100000"/>
              </a:lnSpc>
              <a:buFont typeface="Wingdings" pitchFamily="2" charset="2"/>
              <a:buChar char="q"/>
            </a:pPr>
            <a:r>
              <a:rPr lang="en-US" dirty="0">
                <a:ln>
                  <a:solidFill>
                    <a:srgbClr val="000000">
                      <a:lumMod val="75000"/>
                      <a:lumOff val="25000"/>
                      <a:alpha val="10000"/>
                    </a:srgbClr>
                  </a:solidFill>
                </a:ln>
                <a:solidFill>
                  <a:schemeClr val="tx1"/>
                </a:solidFill>
                <a:effectLst>
                  <a:outerShdw blurRad="9525" dist="25400" dir="14640000" algn="tl" rotWithShape="0">
                    <a:srgbClr val="000000">
                      <a:alpha val="30000"/>
                    </a:srgbClr>
                  </a:outerShdw>
                </a:effectLst>
                <a:latin typeface="+mj-lt"/>
                <a:ea typeface="+mn-lt"/>
                <a:cs typeface="+mn-lt"/>
              </a:rPr>
              <a:t>This project also emphasizes sustainability by reducing water wastage and promoting responsible irrigation practices. Users will have the convenience of remotely monitoring.</a:t>
            </a:r>
            <a:endParaRPr lang="en-IN" dirty="0">
              <a:solidFill>
                <a:schemeClr val="tx1"/>
              </a:solidFill>
              <a:latin typeface="+mj-lt"/>
            </a:endParaRPr>
          </a:p>
          <a:p>
            <a:pPr marL="60325"/>
            <a:endParaRPr lang="en-US" dirty="0">
              <a:ln>
                <a:solidFill>
                  <a:srgbClr val="000000">
                    <a:lumMod val="75000"/>
                    <a:lumOff val="25000"/>
                    <a:alpha val="10000"/>
                  </a:srgbClr>
                </a:solidFill>
              </a:ln>
              <a:effectLst>
                <a:outerShdw blurRad="9525" dist="25400" dir="14640000" algn="tl" rotWithShape="0">
                  <a:srgbClr val="000000">
                    <a:alpha val="30000"/>
                  </a:srgbClr>
                </a:outerShdw>
              </a:effectLst>
              <a:latin typeface="+mj-lt"/>
              <a:ea typeface="+mn-lt"/>
              <a:cs typeface="+mn-lt"/>
            </a:endParaRPr>
          </a:p>
        </p:txBody>
      </p:sp>
    </p:spTree>
    <p:extLst>
      <p:ext uri="{BB962C8B-B14F-4D97-AF65-F5344CB8AC3E}">
        <p14:creationId xmlns:p14="http://schemas.microsoft.com/office/powerpoint/2010/main" val="2154626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IoT</a:t>
            </a:r>
            <a:r>
              <a:rPr lang="en-US" dirty="0" smtClean="0"/>
              <a:t> SENSOR DESIGN</a:t>
            </a:r>
            <a:endParaRPr lang="en-US" dirty="0"/>
          </a:p>
        </p:txBody>
      </p:sp>
      <p:sp>
        <p:nvSpPr>
          <p:cNvPr id="3" name="Content Placeholder 2"/>
          <p:cNvSpPr>
            <a:spLocks noGrp="1"/>
          </p:cNvSpPr>
          <p:nvPr>
            <p:ph idx="1"/>
          </p:nvPr>
        </p:nvSpPr>
        <p:spPr/>
        <p:txBody>
          <a:bodyPr/>
          <a:lstStyle/>
          <a:p>
            <a:pPr indent="-342900" defTabSz="457200">
              <a:spcAft>
                <a:spcPts val="600"/>
              </a:spcAft>
              <a:buClr>
                <a:schemeClr val="tx2"/>
              </a:buClr>
              <a:buSzPct val="70000"/>
              <a:buFont typeface="Wingdings" pitchFamily="2" charset="2"/>
              <a:buChar char="q"/>
            </a:pPr>
            <a:r>
              <a:rPr lang="en-US" sz="2400" dirty="0" smtClean="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rPr>
              <a:t>By </a:t>
            </a:r>
            <a:r>
              <a:rPr lang="en-US"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rPr>
              <a:t>integrating sensors like soil moisture, temperature, humidity, and rain detectors, </a:t>
            </a:r>
            <a:r>
              <a:rPr lang="en-US" sz="24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rPr>
              <a:t>Arduino</a:t>
            </a:r>
            <a:r>
              <a:rPr lang="en-US"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rPr>
              <a:t> empowers these systems to collect real-time environmental data critical for optimal irrigation decisions</a:t>
            </a:r>
            <a:r>
              <a:rPr lang="en-US" sz="2400" dirty="0" smtClean="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rPr>
              <a:t>.</a:t>
            </a:r>
          </a:p>
          <a:p>
            <a:pPr marL="0" indent="0" defTabSz="457200">
              <a:spcAft>
                <a:spcPts val="600"/>
              </a:spcAft>
              <a:buClr>
                <a:schemeClr val="tx2"/>
              </a:buClr>
              <a:buSzPct val="70000"/>
              <a:buNone/>
            </a:pPr>
            <a:endParaRPr lang="en-US" sz="2400" dirty="0" smtClean="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ndParaRPr>
          </a:p>
          <a:p>
            <a:pPr indent="-342900" defTabSz="457200">
              <a:spcAft>
                <a:spcPts val="600"/>
              </a:spcAft>
              <a:buClr>
                <a:schemeClr val="tx2"/>
              </a:buClr>
              <a:buSzPct val="70000"/>
              <a:buFont typeface="Wingdings" pitchFamily="2" charset="2"/>
              <a:buChar char="q"/>
            </a:pPr>
            <a:r>
              <a:rPr lang="en-US"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rPr>
              <a:t> Moreover, </a:t>
            </a:r>
            <a:r>
              <a:rPr lang="en-US" sz="24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rPr>
              <a:t>Arduino's</a:t>
            </a:r>
            <a:r>
              <a:rPr lang="en-US"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rPr>
              <a:t> compatibility with various communication modules and its active open-source community ensure that it remains a go-to choice, offering accessibility, expandability, and ease of customization in the development of efficient and user-friendly automatic irrigation systems</a:t>
            </a:r>
            <a:r>
              <a:rPr lang="en-US" sz="24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t>
            </a:r>
            <a:endParaRPr lang="en-US" sz="2400" b="1" dirty="0">
              <a:solidFill>
                <a:schemeClr val="tx2"/>
              </a:solidFill>
            </a:endParaRPr>
          </a:p>
          <a:p>
            <a:endParaRPr lang="en-US" dirty="0"/>
          </a:p>
        </p:txBody>
      </p:sp>
    </p:spTree>
    <p:extLst>
      <p:ext uri="{BB962C8B-B14F-4D97-AF65-F5344CB8AC3E}">
        <p14:creationId xmlns:p14="http://schemas.microsoft.com/office/powerpoint/2010/main" val="46347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295400"/>
            <a:ext cx="76962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163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8001000" cy="944562"/>
          </a:xfrm>
        </p:spPr>
        <p:txBody>
          <a:bodyPr/>
          <a:lstStyle/>
          <a:p>
            <a:r>
              <a:rPr lang="en-US" dirty="0" smtClean="0"/>
              <a:t>INPUT MODULE</a:t>
            </a:r>
            <a:endParaRPr lang="en-US" dirty="0"/>
          </a:p>
        </p:txBody>
      </p:sp>
      <p:sp>
        <p:nvSpPr>
          <p:cNvPr id="3" name="Content Placeholder 2"/>
          <p:cNvSpPr>
            <a:spLocks noGrp="1"/>
          </p:cNvSpPr>
          <p:nvPr>
            <p:ph idx="1"/>
          </p:nvPr>
        </p:nvSpPr>
        <p:spPr>
          <a:xfrm>
            <a:off x="76200" y="1219200"/>
            <a:ext cx="8001000" cy="5181600"/>
          </a:xfrm>
        </p:spPr>
        <p:txBody>
          <a:bodyPr>
            <a:normAutofit/>
          </a:bodyPr>
          <a:lstStyle/>
          <a:p>
            <a:pPr marL="109728" indent="0">
              <a:buNone/>
            </a:pPr>
            <a:r>
              <a:rPr lang="en-US" sz="2400" b="1" dirty="0">
                <a:solidFill>
                  <a:schemeClr val="accent1"/>
                </a:solidFill>
                <a:latin typeface="+mj-lt"/>
              </a:rPr>
              <a:t>SOIL MOISURE SENSOR: </a:t>
            </a:r>
            <a:r>
              <a:rPr lang="en-US" sz="2400" dirty="0">
                <a:latin typeface="+mj-lt"/>
              </a:rPr>
              <a:t>The soil moisture sensor (SMS) is a sensor connected to an irrigation system controller that measures soil moisture content in the active root zone before each scheduled irrigation event and bypasses the cycle if soil moisture is above a user- defined set point.</a:t>
            </a:r>
          </a:p>
          <a:p>
            <a:pPr marL="109728" indent="0">
              <a:buNone/>
            </a:pPr>
            <a:endParaRPr lang="en-US" sz="2400" dirty="0">
              <a:latin typeface="+mj-lt"/>
            </a:endParaRPr>
          </a:p>
          <a:p>
            <a:pPr marL="109728" indent="0">
              <a:buNone/>
            </a:pPr>
            <a:r>
              <a:rPr lang="en-US" sz="2400" b="1" dirty="0">
                <a:solidFill>
                  <a:schemeClr val="accent1"/>
                </a:solidFill>
                <a:latin typeface="+mj-lt"/>
              </a:rPr>
              <a:t>L2C MODULE:</a:t>
            </a:r>
            <a:r>
              <a:rPr lang="en-US" sz="2400" dirty="0">
                <a:latin typeface="+mj-lt"/>
              </a:rPr>
              <a:t> It is a bus interface connection protocol incorporated into devices for serial communication. It was originally designed by Philips Semiconductor in 1982.</a:t>
            </a:r>
          </a:p>
          <a:p>
            <a:pPr marL="109728" indent="0">
              <a:buNone/>
            </a:pPr>
            <a:endParaRPr lang="en-US" sz="2400" dirty="0">
              <a:latin typeface="+mj-lt"/>
            </a:endParaRPr>
          </a:p>
          <a:p>
            <a:pPr marL="109728" indent="0">
              <a:buNone/>
            </a:pPr>
            <a:r>
              <a:rPr lang="en-US" sz="2400" b="1" dirty="0">
                <a:solidFill>
                  <a:schemeClr val="accent1"/>
                </a:solidFill>
                <a:latin typeface="+mj-lt"/>
              </a:rPr>
              <a:t>BATTERY: </a:t>
            </a:r>
            <a:r>
              <a:rPr lang="en-US" sz="2400" dirty="0">
                <a:latin typeface="+mj-lt"/>
              </a:rPr>
              <a:t>A battery is a source of electric power consisting of one or more electrochemical cells with external connections for powering electrical devices.</a:t>
            </a:r>
            <a:endParaRPr lang="en-US" sz="2400" dirty="0">
              <a:solidFill>
                <a:schemeClr val="accent1"/>
              </a:solidFill>
              <a:latin typeface="+mj-lt"/>
            </a:endParaRPr>
          </a:p>
          <a:p>
            <a:endParaRPr lang="en-US" dirty="0">
              <a:latin typeface="+mj-lt"/>
            </a:endParaRPr>
          </a:p>
        </p:txBody>
      </p:sp>
    </p:spTree>
    <p:extLst>
      <p:ext uri="{BB962C8B-B14F-4D97-AF65-F5344CB8AC3E}">
        <p14:creationId xmlns:p14="http://schemas.microsoft.com/office/powerpoint/2010/main" val="3993409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solidFill>
                  <a:schemeClr val="accent1"/>
                </a:solidFill>
              </a:rPr>
              <a:t>NODEMCU ESP8266</a:t>
            </a:r>
            <a:endParaRPr lang="en-US" sz="2400" b="1" dirty="0">
              <a:solidFill>
                <a:schemeClr val="accent1"/>
              </a:solidFill>
            </a:endParaRPr>
          </a:p>
        </p:txBody>
      </p:sp>
      <p:sp>
        <p:nvSpPr>
          <p:cNvPr id="3" name="Content Placeholder 2"/>
          <p:cNvSpPr>
            <a:spLocks noGrp="1"/>
          </p:cNvSpPr>
          <p:nvPr>
            <p:ph idx="1"/>
          </p:nvPr>
        </p:nvSpPr>
        <p:spPr/>
        <p:txBody>
          <a:bodyPr/>
          <a:lstStyle/>
          <a:p>
            <a:pPr>
              <a:buFont typeface="Wingdings" pitchFamily="2" charset="2"/>
              <a:buChar char="q"/>
            </a:pPr>
            <a:r>
              <a:rPr lang="en-US" sz="2400" dirty="0">
                <a:latin typeface="+mj-lt"/>
              </a:rPr>
              <a:t>Ai Thinker NodeMCU-ESP8266 is an open-source firmware and development kit that helps you to prototype or build </a:t>
            </a:r>
            <a:r>
              <a:rPr lang="en-US" sz="2400" dirty="0" err="1">
                <a:latin typeface="+mj-lt"/>
              </a:rPr>
              <a:t>IoT</a:t>
            </a:r>
            <a:r>
              <a:rPr lang="en-US" sz="2400" dirty="0">
                <a:latin typeface="+mj-lt"/>
              </a:rPr>
              <a:t> products. </a:t>
            </a:r>
          </a:p>
          <a:p>
            <a:pPr>
              <a:buFont typeface="Wingdings" pitchFamily="2" charset="2"/>
              <a:buChar char="q"/>
            </a:pPr>
            <a:endParaRPr lang="en-US" sz="2400" dirty="0">
              <a:latin typeface="+mj-lt"/>
            </a:endParaRPr>
          </a:p>
          <a:p>
            <a:pPr marL="109728" indent="0">
              <a:buNone/>
            </a:pPr>
            <a:endParaRPr lang="en-US" sz="2400" dirty="0">
              <a:latin typeface="+mj-lt"/>
            </a:endParaRPr>
          </a:p>
          <a:p>
            <a:pPr>
              <a:buFont typeface="Wingdings" pitchFamily="2" charset="2"/>
              <a:buChar char="q"/>
            </a:pPr>
            <a:r>
              <a:rPr lang="en-US" sz="2400" dirty="0">
                <a:latin typeface="+mj-lt"/>
              </a:rPr>
              <a:t>It includes firmware that runs on the ESP8266 Wi-Fi </a:t>
            </a:r>
            <a:r>
              <a:rPr lang="en-US" sz="2400" dirty="0" err="1">
                <a:latin typeface="+mj-lt"/>
              </a:rPr>
              <a:t>SoC</a:t>
            </a:r>
            <a:r>
              <a:rPr lang="en-US" sz="2400" dirty="0">
                <a:latin typeface="+mj-lt"/>
              </a:rPr>
              <a:t> from </a:t>
            </a:r>
            <a:r>
              <a:rPr lang="en-US" sz="2400" dirty="0" err="1">
                <a:latin typeface="+mj-lt"/>
              </a:rPr>
              <a:t>Espressif</a:t>
            </a:r>
            <a:r>
              <a:rPr lang="en-US" sz="2400" dirty="0">
                <a:latin typeface="+mj-lt"/>
              </a:rPr>
              <a:t> Systems, and hardware which is based on the ESP-12 module.</a:t>
            </a:r>
            <a:endParaRPr lang="en-IN" sz="2400" dirty="0">
              <a:latin typeface="+mj-lt"/>
            </a:endParaRPr>
          </a:p>
          <a:p>
            <a:endParaRPr lang="en-US" dirty="0"/>
          </a:p>
        </p:txBody>
      </p:sp>
    </p:spTree>
    <p:extLst>
      <p:ext uri="{BB962C8B-B14F-4D97-AF65-F5344CB8AC3E}">
        <p14:creationId xmlns:p14="http://schemas.microsoft.com/office/powerpoint/2010/main" val="3543076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MODULE</a:t>
            </a:r>
            <a:endParaRPr lang="en-US" dirty="0"/>
          </a:p>
        </p:txBody>
      </p:sp>
      <p:sp>
        <p:nvSpPr>
          <p:cNvPr id="3" name="Content Placeholder 2"/>
          <p:cNvSpPr>
            <a:spLocks noGrp="1"/>
          </p:cNvSpPr>
          <p:nvPr>
            <p:ph idx="1"/>
          </p:nvPr>
        </p:nvSpPr>
        <p:spPr/>
        <p:txBody>
          <a:bodyPr>
            <a:normAutofit fontScale="92500" lnSpcReduction="10000"/>
          </a:bodyPr>
          <a:lstStyle/>
          <a:p>
            <a:pPr marL="109728" indent="0">
              <a:buNone/>
            </a:pPr>
            <a:r>
              <a:rPr lang="en-US" sz="2400" b="1" dirty="0">
                <a:solidFill>
                  <a:schemeClr val="accent1"/>
                </a:solidFill>
                <a:latin typeface="+mj-lt"/>
              </a:rPr>
              <a:t>LCD:</a:t>
            </a:r>
            <a:r>
              <a:rPr lang="en-US" sz="2400" dirty="0">
                <a:solidFill>
                  <a:schemeClr val="accent1"/>
                </a:solidFill>
                <a:latin typeface="+mj-lt"/>
              </a:rPr>
              <a:t> </a:t>
            </a:r>
            <a:r>
              <a:rPr lang="en-US" sz="2400" dirty="0">
                <a:latin typeface="+mj-lt"/>
              </a:rPr>
              <a:t>LCD (Liquid Crystal Display) is a type of flat panel display which uses liquid crystals in its primary form of operation. LEDs have a large and varying set of use cases for consumers and businesses, as they can be commonly found in smartphones, televisions, computer monitors and instrument panels.</a:t>
            </a:r>
          </a:p>
          <a:p>
            <a:pPr marL="109728" indent="0">
              <a:buNone/>
            </a:pPr>
            <a:endParaRPr lang="en-US" sz="2400" dirty="0">
              <a:latin typeface="+mj-lt"/>
            </a:endParaRPr>
          </a:p>
          <a:p>
            <a:pPr marL="109728" indent="0">
              <a:buNone/>
            </a:pPr>
            <a:r>
              <a:rPr lang="en-US" sz="2400" b="1" dirty="0">
                <a:solidFill>
                  <a:schemeClr val="accent1"/>
                </a:solidFill>
                <a:latin typeface="+mj-lt"/>
              </a:rPr>
              <a:t>MOBILE DISPLAY: </a:t>
            </a:r>
            <a:r>
              <a:rPr lang="en-US" sz="2400" dirty="0">
                <a:latin typeface="+mj-lt"/>
              </a:rPr>
              <a:t>We can display the results in BLYNK  app using mobile phones.</a:t>
            </a:r>
          </a:p>
          <a:p>
            <a:pPr marL="109728" indent="0">
              <a:buNone/>
            </a:pPr>
            <a:endParaRPr lang="en-US" sz="2400" dirty="0">
              <a:solidFill>
                <a:schemeClr val="accent1"/>
              </a:solidFill>
              <a:latin typeface="+mj-lt"/>
            </a:endParaRPr>
          </a:p>
          <a:p>
            <a:pPr marL="109728" indent="0">
              <a:buNone/>
            </a:pPr>
            <a:r>
              <a:rPr lang="en-US" sz="2400" b="1" dirty="0">
                <a:solidFill>
                  <a:schemeClr val="accent1"/>
                </a:solidFill>
                <a:latin typeface="+mj-lt"/>
              </a:rPr>
              <a:t>CROP FIELDS AND WATER PUMPS:  </a:t>
            </a:r>
            <a:r>
              <a:rPr lang="en-US" sz="2400" dirty="0">
                <a:latin typeface="+mj-lt"/>
              </a:rPr>
              <a:t>Automatic irrigation is the use of a device to operate irrigation structures so the change of flow of water from bays can occur in the absence of the irrigator.</a:t>
            </a:r>
            <a:endParaRPr lang="en-US" sz="2400" dirty="0">
              <a:solidFill>
                <a:schemeClr val="accent1"/>
              </a:solidFill>
              <a:latin typeface="+mj-lt"/>
            </a:endParaRPr>
          </a:p>
          <a:p>
            <a:endParaRPr lang="en-US" dirty="0"/>
          </a:p>
        </p:txBody>
      </p:sp>
    </p:spTree>
    <p:extLst>
      <p:ext uri="{BB962C8B-B14F-4D97-AF65-F5344CB8AC3E}">
        <p14:creationId xmlns:p14="http://schemas.microsoft.com/office/powerpoint/2010/main" val="2410678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7620000" cy="609600"/>
          </a:xfrm>
        </p:spPr>
        <p:txBody>
          <a:bodyPr/>
          <a:lstStyle/>
          <a:p>
            <a:r>
              <a:rPr lang="en-US" dirty="0" smtClean="0"/>
              <a:t>CODE </a:t>
            </a:r>
            <a:endParaRPr lang="en-US" dirty="0"/>
          </a:p>
        </p:txBody>
      </p:sp>
      <p:sp>
        <p:nvSpPr>
          <p:cNvPr id="3" name="Content Placeholder 2"/>
          <p:cNvSpPr>
            <a:spLocks noGrp="1"/>
          </p:cNvSpPr>
          <p:nvPr>
            <p:ph idx="1"/>
          </p:nvPr>
        </p:nvSpPr>
        <p:spPr>
          <a:xfrm>
            <a:off x="76200" y="762000"/>
            <a:ext cx="8001000" cy="6096000"/>
          </a:xfrm>
        </p:spPr>
        <p:txBody>
          <a:bodyPr>
            <a:normAutofit fontScale="85000" lnSpcReduction="20000"/>
          </a:bodyPr>
          <a:lstStyle/>
          <a:p>
            <a:pPr marL="114300" indent="0">
              <a:buNone/>
            </a:pPr>
            <a:r>
              <a:rPr lang="en-US" dirty="0">
                <a:latin typeface="+mj-lt"/>
              </a:rPr>
              <a:t>import </a:t>
            </a:r>
            <a:r>
              <a:rPr lang="en-US" dirty="0" smtClean="0">
                <a:latin typeface="+mj-lt"/>
              </a:rPr>
              <a:t>machine</a:t>
            </a:r>
          </a:p>
          <a:p>
            <a:pPr marL="114300" indent="0">
              <a:buNone/>
            </a:pPr>
            <a:r>
              <a:rPr lang="en-US" dirty="0" smtClean="0">
                <a:latin typeface="+mj-lt"/>
              </a:rPr>
              <a:t>import network</a:t>
            </a:r>
          </a:p>
          <a:p>
            <a:pPr marL="114300" indent="0">
              <a:buNone/>
            </a:pPr>
            <a:r>
              <a:rPr lang="en-US" dirty="0" smtClean="0">
                <a:latin typeface="+mj-lt"/>
              </a:rPr>
              <a:t>import time</a:t>
            </a:r>
          </a:p>
          <a:p>
            <a:pPr marL="114300" indent="0">
              <a:buNone/>
            </a:pPr>
            <a:r>
              <a:rPr lang="en-US" dirty="0" err="1" smtClean="0">
                <a:latin typeface="+mj-lt"/>
              </a:rPr>
              <a:t>ssid</a:t>
            </a:r>
            <a:r>
              <a:rPr lang="en-US" dirty="0" smtClean="0">
                <a:latin typeface="+mj-lt"/>
              </a:rPr>
              <a:t> </a:t>
            </a:r>
            <a:r>
              <a:rPr lang="en-US" dirty="0">
                <a:latin typeface="+mj-lt"/>
              </a:rPr>
              <a:t>= </a:t>
            </a:r>
            <a:r>
              <a:rPr lang="en-US" dirty="0" smtClean="0">
                <a:latin typeface="+mj-lt"/>
              </a:rPr>
              <a:t>'</a:t>
            </a:r>
            <a:r>
              <a:rPr lang="en-US" dirty="0" err="1" smtClean="0">
                <a:latin typeface="+mj-lt"/>
              </a:rPr>
              <a:t>YourNetworkSSID</a:t>
            </a:r>
            <a:r>
              <a:rPr lang="en-US" dirty="0" smtClean="0">
                <a:latin typeface="+mj-lt"/>
              </a:rPr>
              <a:t>‘</a:t>
            </a:r>
          </a:p>
          <a:p>
            <a:pPr marL="114300" indent="0">
              <a:buNone/>
            </a:pPr>
            <a:r>
              <a:rPr lang="en-US" dirty="0" smtClean="0">
                <a:latin typeface="+mj-lt"/>
              </a:rPr>
              <a:t>password </a:t>
            </a:r>
            <a:r>
              <a:rPr lang="en-US" dirty="0">
                <a:latin typeface="+mj-lt"/>
              </a:rPr>
              <a:t>= </a:t>
            </a:r>
            <a:r>
              <a:rPr lang="en-US" dirty="0" smtClean="0">
                <a:latin typeface="+mj-lt"/>
              </a:rPr>
              <a:t>'</a:t>
            </a:r>
            <a:r>
              <a:rPr lang="en-US" dirty="0" err="1" smtClean="0">
                <a:latin typeface="+mj-lt"/>
              </a:rPr>
              <a:t>YourNetworkPassword</a:t>
            </a:r>
            <a:r>
              <a:rPr lang="en-US" dirty="0" smtClean="0">
                <a:latin typeface="+mj-lt"/>
              </a:rPr>
              <a:t>‘</a:t>
            </a:r>
          </a:p>
          <a:p>
            <a:pPr marL="114300" indent="0">
              <a:buNone/>
            </a:pPr>
            <a:r>
              <a:rPr lang="en-US" dirty="0" err="1" smtClean="0">
                <a:latin typeface="+mj-lt"/>
              </a:rPr>
              <a:t>sta_if</a:t>
            </a:r>
            <a:r>
              <a:rPr lang="en-US" dirty="0" smtClean="0">
                <a:latin typeface="+mj-lt"/>
              </a:rPr>
              <a:t> </a:t>
            </a:r>
            <a:r>
              <a:rPr lang="en-US" dirty="0">
                <a:latin typeface="+mj-lt"/>
              </a:rPr>
              <a:t>= </a:t>
            </a:r>
            <a:r>
              <a:rPr lang="en-US" dirty="0" err="1">
                <a:latin typeface="+mj-lt"/>
              </a:rPr>
              <a:t>network.WLAN</a:t>
            </a:r>
            <a:r>
              <a:rPr lang="en-US" dirty="0">
                <a:latin typeface="+mj-lt"/>
              </a:rPr>
              <a:t>(</a:t>
            </a:r>
            <a:r>
              <a:rPr lang="en-US" dirty="0" err="1">
                <a:latin typeface="+mj-lt"/>
              </a:rPr>
              <a:t>network.STA_IF</a:t>
            </a:r>
            <a:r>
              <a:rPr lang="en-US" dirty="0" smtClean="0">
                <a:latin typeface="+mj-lt"/>
              </a:rPr>
              <a:t>)</a:t>
            </a:r>
          </a:p>
          <a:p>
            <a:pPr marL="114300" indent="0">
              <a:buNone/>
            </a:pPr>
            <a:r>
              <a:rPr lang="en-US" dirty="0" err="1" smtClean="0">
                <a:latin typeface="+mj-lt"/>
              </a:rPr>
              <a:t>sta_if.active</a:t>
            </a:r>
            <a:r>
              <a:rPr lang="en-US" dirty="0" smtClean="0">
                <a:latin typeface="+mj-lt"/>
              </a:rPr>
              <a:t>(True)</a:t>
            </a:r>
          </a:p>
          <a:p>
            <a:pPr marL="114300" indent="0">
              <a:buNone/>
            </a:pPr>
            <a:r>
              <a:rPr lang="en-US" dirty="0" err="1" smtClean="0">
                <a:latin typeface="+mj-lt"/>
              </a:rPr>
              <a:t>sta_if.connect</a:t>
            </a:r>
            <a:r>
              <a:rPr lang="en-US" dirty="0" smtClean="0">
                <a:latin typeface="+mj-lt"/>
              </a:rPr>
              <a:t>(</a:t>
            </a:r>
            <a:r>
              <a:rPr lang="en-US" dirty="0" err="1" smtClean="0">
                <a:latin typeface="+mj-lt"/>
              </a:rPr>
              <a:t>ssid</a:t>
            </a:r>
            <a:r>
              <a:rPr lang="en-US" dirty="0">
                <a:latin typeface="+mj-lt"/>
              </a:rPr>
              <a:t>, password</a:t>
            </a:r>
            <a:r>
              <a:rPr lang="en-US" dirty="0" smtClean="0">
                <a:latin typeface="+mj-lt"/>
              </a:rPr>
              <a:t>)</a:t>
            </a:r>
          </a:p>
          <a:p>
            <a:pPr marL="114300" indent="0">
              <a:buNone/>
            </a:pPr>
            <a:r>
              <a:rPr lang="en-US" dirty="0" err="1" smtClean="0">
                <a:latin typeface="+mj-lt"/>
              </a:rPr>
              <a:t>moisture_sensor_pin</a:t>
            </a:r>
            <a:r>
              <a:rPr lang="en-US" dirty="0" smtClean="0">
                <a:latin typeface="+mj-lt"/>
              </a:rPr>
              <a:t> </a:t>
            </a:r>
            <a:r>
              <a:rPr lang="en-US" dirty="0">
                <a:latin typeface="+mj-lt"/>
              </a:rPr>
              <a:t>= </a:t>
            </a:r>
            <a:r>
              <a:rPr lang="en-US" dirty="0" err="1">
                <a:latin typeface="+mj-lt"/>
              </a:rPr>
              <a:t>machine.Pin</a:t>
            </a:r>
            <a:r>
              <a:rPr lang="en-US" dirty="0">
                <a:latin typeface="+mj-lt"/>
              </a:rPr>
              <a:t>(14, machine.Pin.IN)  </a:t>
            </a:r>
            <a:endParaRPr lang="en-US" dirty="0" smtClean="0">
              <a:latin typeface="+mj-lt"/>
            </a:endParaRPr>
          </a:p>
          <a:p>
            <a:pPr marL="114300" indent="0">
              <a:buNone/>
            </a:pPr>
            <a:r>
              <a:rPr lang="en-US" dirty="0" err="1" smtClean="0">
                <a:latin typeface="+mj-lt"/>
              </a:rPr>
              <a:t>pump_pin</a:t>
            </a:r>
            <a:r>
              <a:rPr lang="en-US" dirty="0" smtClean="0">
                <a:latin typeface="+mj-lt"/>
              </a:rPr>
              <a:t> </a:t>
            </a:r>
            <a:r>
              <a:rPr lang="en-US" dirty="0">
                <a:latin typeface="+mj-lt"/>
              </a:rPr>
              <a:t>= </a:t>
            </a:r>
            <a:r>
              <a:rPr lang="en-US" dirty="0" err="1">
                <a:latin typeface="+mj-lt"/>
              </a:rPr>
              <a:t>machine.Pin</a:t>
            </a:r>
            <a:r>
              <a:rPr lang="en-US" dirty="0">
                <a:latin typeface="+mj-lt"/>
              </a:rPr>
              <a:t>(12, </a:t>
            </a:r>
            <a:r>
              <a:rPr lang="en-US" dirty="0" err="1">
                <a:latin typeface="+mj-lt"/>
              </a:rPr>
              <a:t>machine.Pin.OUT</a:t>
            </a:r>
            <a:r>
              <a:rPr lang="en-US" dirty="0">
                <a:latin typeface="+mj-lt"/>
              </a:rPr>
              <a:t>)  </a:t>
            </a:r>
            <a:endParaRPr lang="en-US" dirty="0" smtClean="0">
              <a:latin typeface="+mj-lt"/>
            </a:endParaRPr>
          </a:p>
          <a:p>
            <a:pPr marL="114300" indent="0">
              <a:buNone/>
            </a:pPr>
            <a:r>
              <a:rPr lang="en-US" dirty="0" err="1" smtClean="0">
                <a:latin typeface="+mj-lt"/>
              </a:rPr>
              <a:t>moisture_threshold</a:t>
            </a:r>
            <a:r>
              <a:rPr lang="en-US" dirty="0" smtClean="0">
                <a:latin typeface="+mj-lt"/>
              </a:rPr>
              <a:t> </a:t>
            </a:r>
            <a:r>
              <a:rPr lang="en-US" dirty="0">
                <a:latin typeface="+mj-lt"/>
              </a:rPr>
              <a:t>= 50 </a:t>
            </a:r>
            <a:endParaRPr lang="en-US" dirty="0" smtClean="0">
              <a:latin typeface="+mj-lt"/>
            </a:endParaRPr>
          </a:p>
          <a:p>
            <a:pPr marL="114300" indent="0">
              <a:buNone/>
            </a:pPr>
            <a:r>
              <a:rPr lang="en-US" dirty="0" err="1">
                <a:latin typeface="+mj-lt"/>
              </a:rPr>
              <a:t>d</a:t>
            </a:r>
            <a:r>
              <a:rPr lang="en-US" dirty="0" err="1" smtClean="0">
                <a:latin typeface="+mj-lt"/>
              </a:rPr>
              <a:t>ef</a:t>
            </a:r>
            <a:r>
              <a:rPr lang="en-US" dirty="0" smtClean="0">
                <a:latin typeface="+mj-lt"/>
              </a:rPr>
              <a:t> </a:t>
            </a:r>
            <a:r>
              <a:rPr lang="en-US" dirty="0" err="1" smtClean="0">
                <a:latin typeface="+mj-lt"/>
              </a:rPr>
              <a:t>water_plants</a:t>
            </a:r>
            <a:r>
              <a:rPr lang="en-US" dirty="0" smtClean="0">
                <a:latin typeface="+mj-lt"/>
              </a:rPr>
              <a:t>():</a:t>
            </a:r>
          </a:p>
          <a:p>
            <a:pPr marL="114300" indent="0">
              <a:buNone/>
            </a:pPr>
            <a:r>
              <a:rPr lang="en-US" dirty="0" err="1" smtClean="0">
                <a:latin typeface="+mj-lt"/>
              </a:rPr>
              <a:t>pump_pin.on</a:t>
            </a:r>
            <a:r>
              <a:rPr lang="en-US" dirty="0">
                <a:latin typeface="+mj-lt"/>
              </a:rPr>
              <a:t>() </a:t>
            </a:r>
            <a:r>
              <a:rPr lang="en-US" dirty="0" smtClean="0">
                <a:latin typeface="+mj-lt"/>
              </a:rPr>
              <a:t>  </a:t>
            </a:r>
          </a:p>
          <a:p>
            <a:pPr marL="114300" indent="0">
              <a:buNone/>
            </a:pPr>
            <a:r>
              <a:rPr lang="en-US" dirty="0" err="1" smtClean="0">
                <a:latin typeface="+mj-lt"/>
              </a:rPr>
              <a:t>time.sleep</a:t>
            </a:r>
            <a:r>
              <a:rPr lang="en-US" dirty="0" smtClean="0">
                <a:latin typeface="+mj-lt"/>
              </a:rPr>
              <a:t>(10</a:t>
            </a:r>
            <a:r>
              <a:rPr lang="en-US" dirty="0">
                <a:latin typeface="+mj-lt"/>
              </a:rPr>
              <a:t>)  </a:t>
            </a:r>
            <a:endParaRPr lang="en-US" dirty="0" smtClean="0">
              <a:latin typeface="+mj-lt"/>
            </a:endParaRPr>
          </a:p>
          <a:p>
            <a:pPr marL="114300" indent="0">
              <a:buNone/>
            </a:pPr>
            <a:r>
              <a:rPr lang="en-US" dirty="0" smtClean="0">
                <a:latin typeface="+mj-lt"/>
              </a:rPr>
              <a:t>  </a:t>
            </a:r>
            <a:r>
              <a:rPr lang="en-US" dirty="0" err="1">
                <a:latin typeface="+mj-lt"/>
              </a:rPr>
              <a:t>pump_pin.off</a:t>
            </a:r>
            <a:r>
              <a:rPr lang="en-US" dirty="0">
                <a:latin typeface="+mj-lt"/>
              </a:rPr>
              <a:t>()  </a:t>
            </a:r>
            <a:endParaRPr lang="en-US" dirty="0" smtClean="0">
              <a:latin typeface="+mj-lt"/>
            </a:endParaRPr>
          </a:p>
          <a:p>
            <a:pPr marL="114300" indent="0">
              <a:buNone/>
            </a:pPr>
            <a:r>
              <a:rPr lang="en-US" dirty="0" smtClean="0">
                <a:latin typeface="+mj-lt"/>
              </a:rPr>
              <a:t>while </a:t>
            </a:r>
            <a:r>
              <a:rPr lang="en-US" dirty="0">
                <a:latin typeface="+mj-lt"/>
              </a:rPr>
              <a:t>True:  </a:t>
            </a:r>
            <a:endParaRPr lang="en-US" dirty="0" smtClean="0">
              <a:latin typeface="+mj-lt"/>
            </a:endParaRPr>
          </a:p>
          <a:p>
            <a:pPr marL="114300" indent="0">
              <a:buNone/>
            </a:pPr>
            <a:r>
              <a:rPr lang="en-US" dirty="0" smtClean="0">
                <a:latin typeface="+mj-lt"/>
              </a:rPr>
              <a:t>  </a:t>
            </a:r>
            <a:r>
              <a:rPr lang="en-US" dirty="0">
                <a:latin typeface="+mj-lt"/>
              </a:rPr>
              <a:t>moisture = </a:t>
            </a:r>
            <a:r>
              <a:rPr lang="en-US" dirty="0" err="1">
                <a:latin typeface="+mj-lt"/>
              </a:rPr>
              <a:t>moisture_sensor_pin.value</a:t>
            </a:r>
            <a:r>
              <a:rPr lang="en-US" dirty="0">
                <a:latin typeface="+mj-lt"/>
              </a:rPr>
              <a:t>()  </a:t>
            </a:r>
            <a:r>
              <a:rPr lang="en-US" dirty="0" smtClean="0">
                <a:latin typeface="+mj-lt"/>
              </a:rPr>
              <a:t>  </a:t>
            </a:r>
          </a:p>
          <a:p>
            <a:pPr marL="114300" indent="0">
              <a:buNone/>
            </a:pPr>
            <a:r>
              <a:rPr lang="en-US" dirty="0" smtClean="0">
                <a:latin typeface="+mj-lt"/>
              </a:rPr>
              <a:t>  </a:t>
            </a:r>
            <a:r>
              <a:rPr lang="en-US" dirty="0">
                <a:latin typeface="+mj-lt"/>
              </a:rPr>
              <a:t>if moisture &lt; </a:t>
            </a:r>
            <a:r>
              <a:rPr lang="en-US" dirty="0" err="1">
                <a:latin typeface="+mj-lt"/>
              </a:rPr>
              <a:t>moisture_threshold</a:t>
            </a:r>
            <a:r>
              <a:rPr lang="en-US" dirty="0">
                <a:latin typeface="+mj-lt"/>
              </a:rPr>
              <a:t>:     </a:t>
            </a:r>
            <a:endParaRPr lang="en-US" dirty="0" smtClean="0">
              <a:latin typeface="+mj-lt"/>
            </a:endParaRPr>
          </a:p>
          <a:p>
            <a:pPr marL="114300" indent="0">
              <a:buNone/>
            </a:pPr>
            <a:r>
              <a:rPr lang="en-US" dirty="0" smtClean="0">
                <a:latin typeface="+mj-lt"/>
              </a:rPr>
              <a:t>   </a:t>
            </a:r>
            <a:r>
              <a:rPr lang="en-US" dirty="0" err="1">
                <a:latin typeface="+mj-lt"/>
              </a:rPr>
              <a:t>water_plants</a:t>
            </a:r>
            <a:r>
              <a:rPr lang="en-US" dirty="0">
                <a:latin typeface="+mj-lt"/>
              </a:rPr>
              <a:t>()  </a:t>
            </a:r>
            <a:endParaRPr lang="en-US" dirty="0" smtClean="0">
              <a:latin typeface="+mj-lt"/>
            </a:endParaRPr>
          </a:p>
          <a:p>
            <a:pPr marL="114300" indent="0">
              <a:buNone/>
            </a:pPr>
            <a:r>
              <a:rPr lang="en-US" dirty="0" smtClean="0">
                <a:latin typeface="+mj-lt"/>
              </a:rPr>
              <a:t> </a:t>
            </a:r>
            <a:r>
              <a:rPr lang="en-US" dirty="0" err="1">
                <a:latin typeface="+mj-lt"/>
              </a:rPr>
              <a:t>time.sleep</a:t>
            </a:r>
            <a:r>
              <a:rPr lang="en-US" dirty="0">
                <a:latin typeface="+mj-lt"/>
              </a:rPr>
              <a:t>(3600)  </a:t>
            </a:r>
          </a:p>
        </p:txBody>
      </p:sp>
    </p:spTree>
    <p:extLst>
      <p:ext uri="{BB962C8B-B14F-4D97-AF65-F5344CB8AC3E}">
        <p14:creationId xmlns:p14="http://schemas.microsoft.com/office/powerpoint/2010/main" val="17486948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170</TotalTime>
  <Words>363</Words>
  <Application>Microsoft Office PowerPoint</Application>
  <PresentationFormat>On-screen Show (4:3)</PresentationFormat>
  <Paragraphs>69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Adjacency</vt:lpstr>
      <vt:lpstr>Smart Water Management: The Future of Agriculture with Automatic Irrigation</vt:lpstr>
      <vt:lpstr>OBJECTIVE</vt:lpstr>
      <vt:lpstr>PROBLEM STATEMENT</vt:lpstr>
      <vt:lpstr>IoT SENSOR DESIGN</vt:lpstr>
      <vt:lpstr>BLOCK DIAGRAM</vt:lpstr>
      <vt:lpstr>INPUT MODULE</vt:lpstr>
      <vt:lpstr>NODEMCU ESP8266</vt:lpstr>
      <vt:lpstr>OUTPUT MODULE</vt:lpstr>
      <vt:lpstr>CODE </vt:lpstr>
      <vt:lpstr>PowerPoint Presentation</vt:lpstr>
      <vt:lpstr>PowerPoint Presentation</vt:lpstr>
      <vt:lpstr>OUTPUT VERIFICATION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Admin</dc:creator>
  <cp:lastModifiedBy>Admin</cp:lastModifiedBy>
  <cp:revision>14</cp:revision>
  <dcterms:created xsi:type="dcterms:W3CDTF">2023-11-01T04:02:35Z</dcterms:created>
  <dcterms:modified xsi:type="dcterms:W3CDTF">2023-11-01T06:53:02Z</dcterms:modified>
</cp:coreProperties>
</file>