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90" d="100"/>
          <a:sy n="90" d="100"/>
        </p:scale>
        <p:origin x="232" y="8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C5127-B70F-D444-A853-7DD25972D0C3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8441-C508-A346-A588-5F1E027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B8441-C508-A346-A588-5F1E02783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Ce2oPP_-73U4dj5HPk4OmSqRuToKhit/view?usp=sha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bhartiprasad17/customer-churn-prediction/notebook#106" TargetMode="External"/><Relationship Id="rId3" Type="http://schemas.openxmlformats.org/officeDocument/2006/relationships/hyperlink" Target="https://www.kaggle.com/code/bhartiprasad17/customer-churn-prediction/notebook#101" TargetMode="External"/><Relationship Id="rId7" Type="http://schemas.openxmlformats.org/officeDocument/2006/relationships/hyperlink" Target="https://www.kaggle.com/code/bhartiprasad17/customer-churn-prediction/notebook#10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bhartiprasad17/customer-churn-prediction/notebook#104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kaggle.com/code/bhartiprasad17/customer-churn-prediction/notebook#103" TargetMode="External"/><Relationship Id="rId10" Type="http://schemas.openxmlformats.org/officeDocument/2006/relationships/hyperlink" Target="https://www.kaggle.com/code/bhartiprasad17/customer-churn-prediction/notebook#108" TargetMode="External"/><Relationship Id="rId4" Type="http://schemas.openxmlformats.org/officeDocument/2006/relationships/hyperlink" Target="https://www.kaggle.com/code/bhartiprasad17/customer-churn-prediction/notebook#102" TargetMode="External"/><Relationship Id="rId9" Type="http://schemas.openxmlformats.org/officeDocument/2006/relationships/hyperlink" Target="https://www.kaggle.com/code/bhartiprasad17/customer-churn-prediction/notebook#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Sanjay M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>
                <a:latin typeface="Trebuchet MS"/>
                <a:cs typeface="Trebuchet MS"/>
              </a:rPr>
              <a:t>Nmid:A02173E2397AF698B51416BCFB7D4E1C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Customer churn prediction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3F81-7027-8504-5C9D-96D8AD33A16C}"/>
              </a:ext>
            </a:extLst>
          </p:cNvPr>
          <p:cNvSpPr txBox="1"/>
          <p:nvPr/>
        </p:nvSpPr>
        <p:spPr>
          <a:xfrm>
            <a:off x="676591" y="1955033"/>
            <a:ext cx="952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drive.google.com</a:t>
            </a:r>
            <a:r>
              <a:rPr lang="en-IN" dirty="0">
                <a:hlinkClick r:id="rId3"/>
              </a:rPr>
              <a:t>/file/d/1DCe2oPP_-73U4dj5HPk4OmSqRuToKhit/</a:t>
            </a:r>
            <a:r>
              <a:rPr lang="en-IN" dirty="0" err="1">
                <a:hlinkClick r:id="rId3"/>
              </a:rPr>
              <a:t>view?usp</a:t>
            </a:r>
            <a:r>
              <a:rPr lang="en-IN" dirty="0">
                <a:hlinkClick r:id="rId3"/>
              </a:rPr>
              <a:t>=sharing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AFBD-12F2-F984-9D5E-7C6CCD87F015}"/>
              </a:ext>
            </a:extLst>
          </p:cNvPr>
          <p:cNvSpPr txBox="1"/>
          <p:nvPr/>
        </p:nvSpPr>
        <p:spPr>
          <a:xfrm>
            <a:off x="676591" y="1233980"/>
            <a:ext cx="8232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Demo video link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F5F7-8010-ED3D-6C15-E75E10B6CC1E}"/>
              </a:ext>
            </a:extLst>
          </p:cNvPr>
          <p:cNvSpPr txBox="1"/>
          <p:nvPr/>
        </p:nvSpPr>
        <p:spPr>
          <a:xfrm>
            <a:off x="4911177" y="408016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Highest Obtained Model Accuracy: </a:t>
            </a:r>
          </a:p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0.8170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47E336-DE2A-01CC-7482-1A387C59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229361"/>
            <a:ext cx="3708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DA25BC0-CC9F-79C7-D0DE-AEAF426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51518"/>
            <a:ext cx="42291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5CEBBF-3A08-DDE7-B894-8C467063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98" y="3836267"/>
            <a:ext cx="3746499" cy="27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75DF5B-25B2-6465-693F-5338DBA4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99" y="1099188"/>
            <a:ext cx="3746500" cy="27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799B1-0CA8-E705-6C1D-2F663770705A}"/>
              </a:ext>
            </a:extLst>
          </p:cNvPr>
          <p:cNvSpPr txBox="1"/>
          <p:nvPr/>
        </p:nvSpPr>
        <p:spPr>
          <a:xfrm>
            <a:off x="5257800" y="1235214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KNN accuracy: 0.7758293838862559</a:t>
            </a:r>
          </a:p>
          <a:p>
            <a:endParaRPr lang="en-IN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SVM accuracy is : 0.8075829383886256</a:t>
            </a:r>
          </a:p>
          <a:p>
            <a:endParaRPr lang="en-IN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Random Forest: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0.8137440758293839</a:t>
            </a:r>
          </a:p>
          <a:p>
            <a:pPr algn="l"/>
            <a:endParaRPr lang="en-IN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Logistic Regression accuracy is : 0.8090047393364929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Decision Tree accuracy is : 0.7298578199052133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AdaBoost Classifier accuracy </a:t>
            </a: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0.8075829383886256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Gradient Boosting Classifier 0.8075829383886256</a:t>
            </a:r>
          </a:p>
          <a:p>
            <a:pPr algn="l"/>
            <a:endParaRPr lang="en-IN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Final Accuracy Score 0.8170616113744076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Customer Churn Prediction using (IBM Customer Churn Dataset)</a:t>
            </a: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Clean, pre process, and engineer features from historical customer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Develop and deploy machine learning models to predict customer churn based on the prepared data.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457200" y="19050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The project aims to develop a machine learning system capable of accurately predicting customer churn for a business based on historical customer data, empowering proactive retention strategies and reducing revenue loss.</a:t>
            </a: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39489" y="1659285"/>
            <a:ext cx="78708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This project focuses on leveraging machine learning techniques to predict customer churn using historical data, enabling businesses to anticipate and mitigate customer attrition. By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Söhne"/>
              </a:rPr>
              <a:t>analyzing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 customer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Söhne"/>
              </a:rPr>
              <a:t>behavior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 and characteristics, the system aims to provide actionable insights for improving retention strategies and preserving revenue streams.</a:t>
            </a:r>
            <a:endParaRPr lang="en-IN" sz="2800" b="1" dirty="0">
              <a:solidFill>
                <a:schemeClr val="tx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14127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Marketing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Utilize predictions for targeted retention campaigns.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Customer Service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Prioritize support for at-risk customers.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3.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Product Development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Enhance products based on churn insights.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4.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Executive Management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Make strategic decisions for retention initiatives.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5.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Sales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Identify upselling opportunities for at-risk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4646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Data Analysis and Preprocessing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Analyze historical customer data to identify relevant features and preprocess the data to handle missing values and outliers.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Feature Engineering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Create new features or transform existing ones to capture patterns indicative of potential churn behavior, such as frequency of interactions, recency of purchases, and customer demographics.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204642" y="1905000"/>
            <a:ext cx="61817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3.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Model Selection and Training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Experiment with various machine learning algorithms such as logistic regression, decision trees, and ensemble methods to identify the best-performing model. Train the selected model on the preprocessed data.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Model Evaluation and Optimization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Evaluate the model's performance using appropriate metrics like accuracy, precision, recall, and ROC-AUC. Fine-tune hyperparameters and consider techniques like cross-validation to optimize the model.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5237389" y="781050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Proposed Model Accuracy: </a:t>
            </a:r>
          </a:p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0.8170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752475" y="1552635"/>
            <a:ext cx="89235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Holistic Insight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Our solution not only predicts churn but also provides actionable insights for various departments, enabling a comprehensive approach to retention strategies.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Scalability and Adaptability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Designed to scale with the business and adaptable to evolving customer behavior, ensuring long-term effectiveness in reducing churn.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3.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Continuous Improvement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Incorporates mechanisms for ongoing model monitoring and optimization, ensuring that the system remains accurate and relevant over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739775" y="821043"/>
            <a:ext cx="11778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D0D0D"/>
                </a:solidFill>
                <a:latin typeface="Söhne"/>
              </a:rPr>
              <a:t>Working out all the model (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KNN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4"/>
              </a:rPr>
              <a:t>SVC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5"/>
              </a:rPr>
              <a:t>RandomForest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6"/>
              </a:rPr>
              <a:t>LogisticRegression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7"/>
              </a:rPr>
              <a:t>Decision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7"/>
              </a:rPr>
              <a:t> Tree Classifier</a:t>
            </a:r>
            <a:endParaRPr lang="en-IN" sz="3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8"/>
              </a:rPr>
              <a:t>AdaBoost 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8"/>
              </a:rPr>
              <a:t>Classifier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Gradient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 Boosting 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Classifier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10"/>
              </a:rPr>
              <a:t>Voting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10"/>
              </a:rPr>
              <a:t> Classifier</a:t>
            </a:r>
            <a:r>
              <a:rPr lang="en-US" sz="3200" b="1" dirty="0">
                <a:solidFill>
                  <a:srgbClr val="0D0D0D"/>
                </a:solidFill>
                <a:latin typeface="Söhne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C78A11-1C27-9D0F-3949-59502DCD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64" y="2893520"/>
            <a:ext cx="33401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592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Inter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SANJAY M</cp:lastModifiedBy>
  <cp:revision>6</cp:revision>
  <dcterms:created xsi:type="dcterms:W3CDTF">2024-04-02T15:31:25Z</dcterms:created>
  <dcterms:modified xsi:type="dcterms:W3CDTF">2024-04-08T05:15:55Z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