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21" d="100"/>
          <a:sy n="121" d="100"/>
        </p:scale>
        <p:origin x="2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Ce2oPP_-73U4dj5HPk4OmSqRuToKhit/view?usp=shar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ode/bhartiprasad17/customer-churn-prediction/notebook#106" TargetMode="External"/><Relationship Id="rId3" Type="http://schemas.openxmlformats.org/officeDocument/2006/relationships/hyperlink" Target="https://www.kaggle.com/code/bhartiprasad17/customer-churn-prediction/notebook#101" TargetMode="External"/><Relationship Id="rId7" Type="http://schemas.openxmlformats.org/officeDocument/2006/relationships/hyperlink" Target="https://www.kaggle.com/code/bhartiprasad17/customer-churn-prediction/notebook#10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bhartiprasad17/customer-churn-prediction/notebook#104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kaggle.com/code/bhartiprasad17/customer-churn-prediction/notebook#103" TargetMode="External"/><Relationship Id="rId10" Type="http://schemas.openxmlformats.org/officeDocument/2006/relationships/hyperlink" Target="https://www.kaggle.com/code/bhartiprasad17/customer-churn-prediction/notebook#108" TargetMode="External"/><Relationship Id="rId4" Type="http://schemas.openxmlformats.org/officeDocument/2006/relationships/hyperlink" Target="https://www.kaggle.com/code/bhartiprasad17/customer-churn-prediction/notebook#102" TargetMode="External"/><Relationship Id="rId9" Type="http://schemas.openxmlformats.org/officeDocument/2006/relationships/hyperlink" Target="https://www.kaggle.com/code/bhartiprasad17/customer-churn-prediction/notebook#1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72" y="45376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3159" y="114854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647" y="192006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110" y="969382"/>
            <a:ext cx="5715000" cy="24378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>
                <a:latin typeface="Trebuchet MS"/>
                <a:cs typeface="Trebuchet MS"/>
              </a:rPr>
              <a:t>Sanjay M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32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20" dirty="0">
                <a:latin typeface="Trebuchet MS"/>
                <a:cs typeface="Trebuchet MS"/>
              </a:rPr>
              <a:t>Nmid:A02173E2397AF698B51416BCFB7D4E1C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spc="-2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500" spc="-20" dirty="0">
                <a:latin typeface="Trebuchet MS"/>
                <a:cs typeface="Trebuchet MS"/>
              </a:rPr>
              <a:t>Madras Institute of Technology campus, Anna University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110" y="3810000"/>
            <a:ext cx="43610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US" sz="2400" b="1" spc="-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Customer churn prediction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1C367EB-097A-8B7F-5121-242BB7E2C1D3}"/>
              </a:ext>
            </a:extLst>
          </p:cNvPr>
          <p:cNvGrpSpPr/>
          <p:nvPr/>
        </p:nvGrpSpPr>
        <p:grpSpPr>
          <a:xfrm flipV="1">
            <a:off x="1243597" y="2720443"/>
            <a:ext cx="1861186" cy="1438274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C1A27D5-79FE-663E-0350-3DAC51B10B4B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F3DD8276-B4C6-36C0-E9AD-75E52E1AF640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E7EAE13-A8F9-9CF9-A23E-C4D0C597F378}"/>
              </a:ext>
            </a:extLst>
          </p:cNvPr>
          <p:cNvSpPr/>
          <p:nvPr/>
        </p:nvSpPr>
        <p:spPr>
          <a:xfrm>
            <a:off x="1728011" y="397411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264DB83-202C-6FF9-1F88-722B6F94F850}"/>
              </a:ext>
            </a:extLst>
          </p:cNvPr>
          <p:cNvSpPr/>
          <p:nvPr/>
        </p:nvSpPr>
        <p:spPr>
          <a:xfrm rot="10800000">
            <a:off x="481597" y="3407229"/>
            <a:ext cx="875657" cy="75148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020DAF0-6BF0-A792-376E-FA421C129854}"/>
              </a:ext>
            </a:extLst>
          </p:cNvPr>
          <p:cNvSpPr/>
          <p:nvPr/>
        </p:nvSpPr>
        <p:spPr>
          <a:xfrm>
            <a:off x="915054" y="4728827"/>
            <a:ext cx="1662298" cy="1328909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3F81-7027-8504-5C9D-96D8AD33A16C}"/>
              </a:ext>
            </a:extLst>
          </p:cNvPr>
          <p:cNvSpPr txBox="1"/>
          <p:nvPr/>
        </p:nvSpPr>
        <p:spPr>
          <a:xfrm>
            <a:off x="676591" y="1955033"/>
            <a:ext cx="952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drive.google.com</a:t>
            </a:r>
            <a:r>
              <a:rPr lang="en-IN" dirty="0">
                <a:hlinkClick r:id="rId3"/>
              </a:rPr>
              <a:t>/file/d/1DCe2oPP_-73U4dj5HPk4OmSqRuToKhit/</a:t>
            </a:r>
            <a:r>
              <a:rPr lang="en-IN" dirty="0" err="1">
                <a:hlinkClick r:id="rId3"/>
              </a:rPr>
              <a:t>view?usp</a:t>
            </a:r>
            <a:r>
              <a:rPr lang="en-IN" dirty="0">
                <a:hlinkClick r:id="rId3"/>
              </a:rPr>
              <a:t>=sharing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CAFBD-12F2-F984-9D5E-7C6CCD87F015}"/>
              </a:ext>
            </a:extLst>
          </p:cNvPr>
          <p:cNvSpPr txBox="1"/>
          <p:nvPr/>
        </p:nvSpPr>
        <p:spPr>
          <a:xfrm>
            <a:off x="676591" y="1233980"/>
            <a:ext cx="8232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Söhne"/>
              </a:rPr>
              <a:t>Demo video link</a:t>
            </a:r>
            <a:endParaRPr lang="en-US" sz="3200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F5F7-8010-ED3D-6C15-E75E10B6CC1E}"/>
              </a:ext>
            </a:extLst>
          </p:cNvPr>
          <p:cNvSpPr txBox="1"/>
          <p:nvPr/>
        </p:nvSpPr>
        <p:spPr>
          <a:xfrm>
            <a:off x="4911177" y="408016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Highest Obtained Model Accuracy: </a:t>
            </a:r>
          </a:p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0.8170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47E336-DE2A-01CC-7482-1A387C59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229361"/>
            <a:ext cx="37084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DA25BC0-CC9F-79C7-D0DE-AEAF426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51518"/>
            <a:ext cx="42291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05DB-0D7E-42AA-2FB4-A004DFCE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Accuracy of the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5CEBBF-3A08-DDE7-B894-8C467063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50" y="3487618"/>
            <a:ext cx="3108798" cy="227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75DF5B-25B2-6465-693F-5338DBA4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38300"/>
            <a:ext cx="3746500" cy="27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C588E-89C9-CAC3-3EAC-4C50720C29D3}"/>
              </a:ext>
            </a:extLst>
          </p:cNvPr>
          <p:cNvSpPr txBox="1"/>
          <p:nvPr/>
        </p:nvSpPr>
        <p:spPr>
          <a:xfrm>
            <a:off x="558165" y="2507294"/>
            <a:ext cx="7534275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b="1" dirty="0">
                <a:solidFill>
                  <a:schemeClr val="tx1"/>
                </a:solidFill>
                <a:latin typeface="Trebuchet MS"/>
                <a:ea typeface="+mj-ea"/>
              </a:rPr>
              <a:t>Customer Churn Prediction using (IBM Customer Churn Dataset)</a:t>
            </a: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4F72E03-A7AA-7DEF-1A2C-BE8E328F1B1C}"/>
              </a:ext>
            </a:extLst>
          </p:cNvPr>
          <p:cNvGrpSpPr/>
          <p:nvPr/>
        </p:nvGrpSpPr>
        <p:grpSpPr>
          <a:xfrm>
            <a:off x="869859" y="4895851"/>
            <a:ext cx="1743075" cy="1333500"/>
            <a:chOff x="742950" y="1104900"/>
            <a:chExt cx="1743075" cy="1333500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517C8DC3-49BB-A6F2-3B9E-C786EA06F3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69284BF7-FB9A-B633-09FF-100F3A95CB0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1EAB00-EBA3-103F-6CFD-7480A7509185}"/>
              </a:ext>
            </a:extLst>
          </p:cNvPr>
          <p:cNvSpPr txBox="1"/>
          <p:nvPr/>
        </p:nvSpPr>
        <p:spPr>
          <a:xfrm>
            <a:off x="2362200" y="16002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agenda of the project is 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Clean, pre process, and engineer features from historical customer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Develop and deploy machine learning models to predict customer churn based on the prepared data.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96562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33ED6-95A1-3DAF-CF1A-F388141389C5}"/>
              </a:ext>
            </a:extLst>
          </p:cNvPr>
          <p:cNvSpPr txBox="1"/>
          <p:nvPr/>
        </p:nvSpPr>
        <p:spPr>
          <a:xfrm>
            <a:off x="457200" y="19050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The project aims to develop a machine learning system capable of accurately predicting customer churn for a business based on historical customer data, empowering proactive retention strategies and reducing revenue loss.</a:t>
            </a:r>
            <a:endParaRPr lang="en-US" sz="2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02772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B69E-E265-B85E-16E0-F277AF03A2FF}"/>
              </a:ext>
            </a:extLst>
          </p:cNvPr>
          <p:cNvSpPr txBox="1"/>
          <p:nvPr/>
        </p:nvSpPr>
        <p:spPr>
          <a:xfrm>
            <a:off x="639489" y="1659285"/>
            <a:ext cx="78708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This project focuses on leveraging machine learning techniques to predict customer churn using historical data, enabling businesses to anticipate and mitigate customer attrition. By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Söhne"/>
              </a:rPr>
              <a:t>analyzing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 customer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Söhne"/>
              </a:rPr>
              <a:t>behavior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 and characteristics, the system aims to provide actionable insights for improving retention strategies and preserving revenue streams.</a:t>
            </a:r>
            <a:endParaRPr lang="en-IN" sz="2800" b="1" dirty="0">
              <a:solidFill>
                <a:schemeClr val="tx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-84137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143A0-C356-2658-B32D-9B7C2787EBED}"/>
              </a:ext>
            </a:extLst>
          </p:cNvPr>
          <p:cNvSpPr txBox="1"/>
          <p:nvPr/>
        </p:nvSpPr>
        <p:spPr>
          <a:xfrm>
            <a:off x="457200" y="1271421"/>
            <a:ext cx="914127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1.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Marketing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Utilize predictions for targeted retention campaigns.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2.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Customer Service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Prioritize support for at-risk customers.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3.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Product Development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Enhance products based on churn insights.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4.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Executive Management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Make strategic decisions for retention initiatives.</a:t>
            </a:r>
          </a:p>
          <a:p>
            <a:pPr algn="l"/>
            <a:r>
              <a:rPr lang="en-US" sz="2600" dirty="0">
                <a:solidFill>
                  <a:srgbClr val="0D0D0D"/>
                </a:solidFill>
                <a:latin typeface="Söhne"/>
              </a:rPr>
              <a:t>5. </a:t>
            </a:r>
            <a:r>
              <a:rPr lang="en-US" sz="2600" b="1" dirty="0">
                <a:solidFill>
                  <a:srgbClr val="0D0D0D"/>
                </a:solidFill>
                <a:latin typeface="Söhne"/>
              </a:rPr>
              <a:t>Sales Teams</a:t>
            </a:r>
            <a:r>
              <a:rPr lang="en-US" sz="2600" dirty="0">
                <a:solidFill>
                  <a:srgbClr val="0D0D0D"/>
                </a:solidFill>
                <a:latin typeface="Söhne"/>
              </a:rPr>
              <a:t>: Identify upselling opportunities for at-risk customers.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445" y="-275413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BF55-2015-BE44-38E4-F9E33FDD6399}"/>
              </a:ext>
            </a:extLst>
          </p:cNvPr>
          <p:cNvSpPr txBox="1"/>
          <p:nvPr/>
        </p:nvSpPr>
        <p:spPr>
          <a:xfrm>
            <a:off x="438125" y="1001308"/>
            <a:ext cx="46464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1.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Data Analysis and Preprocessing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Analyze historical customer data to identify relevant features and preprocess the data to handle missing values and outliers.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2.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Feature Engineering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Create new features or transform existing ones to capture patterns indicative of potential churn behavior, such as frequency of interactions, recency of purchases, and customer demographics.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5EC72-F86F-A8B4-0FBC-ECC27B020A2A}"/>
              </a:ext>
            </a:extLst>
          </p:cNvPr>
          <p:cNvSpPr txBox="1"/>
          <p:nvPr/>
        </p:nvSpPr>
        <p:spPr>
          <a:xfrm>
            <a:off x="5204642" y="1905000"/>
            <a:ext cx="61817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3.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 Model Selection and Training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Experiment with various machine learning algorithms such as logistic regression, decision trees, and ensemble methods to identify the best-performing model. Train the selected model on the preprocessed data.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 Model Evaluation and Optimization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Evaluate the model's performance using appropriate metrics like accuracy, precision, recall, and ROC-AUC. Fine-tune hyperparameters and consider techniques like cross-validation to optimize the model.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84EF-6A67-F453-A32F-AA095DB48869}"/>
              </a:ext>
            </a:extLst>
          </p:cNvPr>
          <p:cNvSpPr txBox="1"/>
          <p:nvPr/>
        </p:nvSpPr>
        <p:spPr>
          <a:xfrm>
            <a:off x="5237389" y="781050"/>
            <a:ext cx="82323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Söhne"/>
              </a:rPr>
              <a:t>Proposed Model Accuracy: </a:t>
            </a:r>
          </a:p>
          <a:p>
            <a:pPr algn="l"/>
            <a:r>
              <a:rPr lang="en-IN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0.8170</a:t>
            </a:r>
            <a:endParaRPr lang="en-US" sz="3200" b="1" dirty="0">
              <a:solidFill>
                <a:srgbClr val="FF0000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C4E62-EBBB-46C5-AE74-EBA8B4C28B29}"/>
              </a:ext>
            </a:extLst>
          </p:cNvPr>
          <p:cNvSpPr txBox="1"/>
          <p:nvPr/>
        </p:nvSpPr>
        <p:spPr>
          <a:xfrm>
            <a:off x="752475" y="1552635"/>
            <a:ext cx="89235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1.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Holistic Insight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Our solution not only predicts churn but also provides actionable insights for various departments, enabling a comprehensive approach to retention strategies.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2.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Scalability and Adaptability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Designed to scale with the business and adaptable to evolving customer behavior, ensuring long-term effectiveness in reducing churn.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Söhne"/>
              </a:rPr>
              <a:t>3.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Continuous Improvement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Incorporates mechanisms for ongoing model monitoring and optimization, ensuring that the system remains accurate and relevant over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9A63C-E1E2-35FE-06A5-13290CFECFBC}"/>
              </a:ext>
            </a:extLst>
          </p:cNvPr>
          <p:cNvSpPr txBox="1"/>
          <p:nvPr/>
        </p:nvSpPr>
        <p:spPr>
          <a:xfrm>
            <a:off x="739775" y="821043"/>
            <a:ext cx="117783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D0D0D"/>
                </a:solidFill>
                <a:latin typeface="Söhne"/>
              </a:rPr>
              <a:t>Working out all the model (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KNN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4"/>
              </a:rPr>
              <a:t>SVC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5"/>
              </a:rPr>
              <a:t>RandomForest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6"/>
              </a:rPr>
              <a:t>LogisticRegression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7"/>
              </a:rPr>
              <a:t>Decision</a:t>
            </a:r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7"/>
              </a:rPr>
              <a:t> Tree Classifier</a:t>
            </a:r>
            <a:endParaRPr lang="en-IN" sz="3200" b="0" i="0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algn="l"/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8"/>
              </a:rPr>
              <a:t>AdaBoost 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8"/>
              </a:rPr>
              <a:t>Classifier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9"/>
              </a:rPr>
              <a:t>Gradient</a:t>
            </a:r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9"/>
              </a:rPr>
              <a:t> Boosting 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9"/>
              </a:rPr>
              <a:t>Classifier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</a:rPr>
              <a:t>,</a:t>
            </a:r>
            <a:r>
              <a:rPr lang="en-IN" sz="3200" b="0" i="0" dirty="0" err="1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10"/>
              </a:rPr>
              <a:t>Voting</a:t>
            </a:r>
            <a:r>
              <a:rPr lang="en-IN" sz="3200" b="0" i="0" dirty="0">
                <a:solidFill>
                  <a:srgbClr val="008ABC"/>
                </a:solidFill>
                <a:effectLst/>
                <a:highlight>
                  <a:srgbClr val="FFFFFF"/>
                </a:highlight>
                <a:latin typeface="Inter"/>
                <a:hlinkClick r:id="rId10"/>
              </a:rPr>
              <a:t> Classifier</a:t>
            </a:r>
            <a:r>
              <a:rPr lang="en-US" sz="3200" b="1" dirty="0">
                <a:solidFill>
                  <a:srgbClr val="0D0D0D"/>
                </a:solidFill>
                <a:latin typeface="Söhne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C78A11-1C27-9D0F-3949-59502DCD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64" y="2893520"/>
            <a:ext cx="33401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553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Inter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Accuracy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V</dc:creator>
  <cp:lastModifiedBy>SANJAY M</cp:lastModifiedBy>
  <cp:revision>4</cp:revision>
  <dcterms:created xsi:type="dcterms:W3CDTF">2024-04-02T15:31:25Z</dcterms:created>
  <dcterms:modified xsi:type="dcterms:W3CDTF">2024-04-04T18:10:06Z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