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80" r:id="rId4"/>
    <p:sldId id="259" r:id="rId5"/>
    <p:sldId id="281" r:id="rId6"/>
    <p:sldId id="265" r:id="rId7"/>
    <p:sldId id="282" r:id="rId8"/>
    <p:sldId id="300" r:id="rId9"/>
    <p:sldId id="258" r:id="rId10"/>
    <p:sldId id="264" r:id="rId11"/>
    <p:sldId id="276" r:id="rId12"/>
    <p:sldId id="277" r:id="rId13"/>
    <p:sldId id="301"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imes New Roman"/>
          <a:ea typeface="Times New Roman"/>
          <a:cs typeface="Times New Roman"/>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9660468"/>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BD8C7-597E-4B14-A749-DE921DE084F2}" type="datetime1">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411728" y="6400413"/>
            <a:ext cx="275073" cy="276999"/>
          </a:xfrm>
        </p:spPr>
        <p:txBody>
          <a:bodyPr/>
          <a:lstStyle/>
          <a:p>
            <a:fld id="{E7D269DE-B05B-479D-A37F-175D1E94B038}" type="slidenum">
              <a:rPr lang="en-IN" smtClean="0"/>
              <a:t>‹#›</a:t>
            </a:fld>
            <a:endParaRPr lang="en-IN"/>
          </a:p>
        </p:txBody>
      </p:sp>
    </p:spTree>
    <p:extLst>
      <p:ext uri="{BB962C8B-B14F-4D97-AF65-F5344CB8AC3E}">
        <p14:creationId xmlns:p14="http://schemas.microsoft.com/office/powerpoint/2010/main" val="96740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Times New Roman"/>
          <a:ea typeface="Times New Roman"/>
          <a:cs typeface="Times New Roman"/>
          <a:sym typeface="Times New Roman"/>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gltp.2021.08.039" TargetMode="External"/><Relationship Id="rId2" Type="http://schemas.openxmlformats.org/officeDocument/2006/relationships/hyperlink" Target="https://doi.org/10.1016/j.matpr.2022.05.194" TargetMode="External"/><Relationship Id="rId1" Type="http://schemas.openxmlformats.org/officeDocument/2006/relationships/slideLayout" Target="../slideLayouts/slideLayout1.xml"/><Relationship Id="rId5" Type="http://schemas.openxmlformats.org/officeDocument/2006/relationships/hyperlink" Target="https://doi.org/10.1016/j.array.2022.100157" TargetMode="External"/><Relationship Id="rId4" Type="http://schemas.openxmlformats.org/officeDocument/2006/relationships/hyperlink" Target="https://doi.org/10.1016/j.future.2020.04.04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partment of Information Technology…"/>
          <p:cNvSpPr txBox="1"/>
          <p:nvPr/>
        </p:nvSpPr>
        <p:spPr>
          <a:xfrm>
            <a:off x="1104900" y="1401762"/>
            <a:ext cx="6705600" cy="14465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953735"/>
                </a:solidFill>
              </a:defRPr>
            </a:pPr>
            <a:r>
              <a:rPr dirty="0"/>
              <a:t>Department of </a:t>
            </a:r>
            <a:r>
              <a:rPr lang="en-US" dirty="0"/>
              <a:t>Computer Science and Engineering</a:t>
            </a: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dirty="0"/>
              <a:t>F</a:t>
            </a:r>
            <a:r>
              <a:rPr lang="en-US" dirty="0"/>
              <a:t>irst</a:t>
            </a:r>
            <a:r>
              <a:rPr dirty="0"/>
              <a:t> Review</a:t>
            </a:r>
            <a:endParaRPr lang="en-US"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US" sz="1600" dirty="0"/>
              <a:t>28-29 August 2023</a:t>
            </a:r>
            <a:endParaRPr sz="1600" dirty="0"/>
          </a:p>
        </p:txBody>
      </p:sp>
      <p:sp>
        <p:nvSpPr>
          <p:cNvPr id="21" name="A NOVEL TECHNIQUE ENABLING TEXT TO SPEECH SIGNAL CONVERTING SYSTEM FOR VISUALLY IMPAIRED"/>
          <p:cNvSpPr txBox="1"/>
          <p:nvPr/>
        </p:nvSpPr>
        <p:spPr>
          <a:xfrm>
            <a:off x="318667" y="3081446"/>
            <a:ext cx="8305800"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2400" b="1"/>
            </a:lvl1pPr>
          </a:lstStyle>
          <a:p>
            <a:r>
              <a:rPr lang="en-IN" dirty="0"/>
              <a:t>Analytical Tool for WhatsApp Messaging</a:t>
            </a:r>
            <a:endParaRPr dirty="0"/>
          </a:p>
        </p:txBody>
      </p:sp>
      <p:sp>
        <p:nvSpPr>
          <p:cNvPr id="22" name="Supervisor"/>
          <p:cNvSpPr txBox="1"/>
          <p:nvPr/>
        </p:nvSpPr>
        <p:spPr>
          <a:xfrm>
            <a:off x="228600" y="4572000"/>
            <a:ext cx="3048000" cy="37275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lnSpc>
                <a:spcPct val="95000"/>
              </a:lnSpc>
              <a:defRPr sz="2000" b="1" u="sng"/>
            </a:lvl1pPr>
          </a:lstStyle>
          <a:p>
            <a:r>
              <a:t>Supervisor</a:t>
            </a:r>
          </a:p>
        </p:txBody>
      </p:sp>
      <p:sp>
        <p:nvSpPr>
          <p:cNvPr id="23" name="Project by,…"/>
          <p:cNvSpPr txBox="1"/>
          <p:nvPr/>
        </p:nvSpPr>
        <p:spPr>
          <a:xfrm>
            <a:off x="4724400" y="4343400"/>
            <a:ext cx="4114800" cy="96949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lnSpc>
                <a:spcPct val="95000"/>
              </a:lnSpc>
              <a:defRPr sz="2000" b="1" u="sng"/>
            </a:pPr>
            <a:r>
              <a:rPr dirty="0"/>
              <a:t>Project by</a:t>
            </a:r>
            <a:r>
              <a:rPr u="none" dirty="0"/>
              <a:t>,</a:t>
            </a:r>
          </a:p>
          <a:p>
            <a:pPr algn="r">
              <a:lnSpc>
                <a:spcPct val="95000"/>
              </a:lnSpc>
              <a:defRPr sz="2000" b="1"/>
            </a:pPr>
            <a:r>
              <a:rPr lang="en-IN" dirty="0"/>
              <a:t>Abhinav Kumar NA</a:t>
            </a:r>
          </a:p>
          <a:p>
            <a:pPr algn="r">
              <a:lnSpc>
                <a:spcPct val="95000"/>
              </a:lnSpc>
              <a:defRPr sz="2000" b="1"/>
            </a:pPr>
            <a:r>
              <a:rPr lang="en-IN" dirty="0"/>
              <a:t>R V Sanjay</a:t>
            </a:r>
            <a:endParaRPr dirty="0"/>
          </a:p>
        </p:txBody>
      </p:sp>
      <p:sp>
        <p:nvSpPr>
          <p:cNvPr id="25" name="Dr.V.Vani…"/>
          <p:cNvSpPr txBox="1"/>
          <p:nvPr/>
        </p:nvSpPr>
        <p:spPr>
          <a:xfrm>
            <a:off x="-40405" y="4962525"/>
            <a:ext cx="2875144" cy="140807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just">
              <a:lnSpc>
                <a:spcPct val="95000"/>
              </a:lnSpc>
              <a:defRPr b="1">
                <a:latin typeface="Arial"/>
                <a:ea typeface="Arial"/>
                <a:cs typeface="Arial"/>
                <a:sym typeface="Arial"/>
              </a:defRPr>
            </a:pPr>
            <a:r>
              <a:rPr lang="en-IN" dirty="0" err="1"/>
              <a:t>Dr.</a:t>
            </a:r>
            <a:r>
              <a:rPr lang="en-IN" dirty="0"/>
              <a:t> </a:t>
            </a:r>
            <a:r>
              <a:rPr lang="en-IN" dirty="0" err="1"/>
              <a:t>V.Vani</a:t>
            </a:r>
            <a:r>
              <a:rPr lang="en-IN" dirty="0"/>
              <a:t> </a:t>
            </a:r>
            <a:endParaRPr dirty="0"/>
          </a:p>
          <a:p>
            <a:pPr algn="just">
              <a:lnSpc>
                <a:spcPct val="95000"/>
              </a:lnSpc>
              <a:defRPr b="1">
                <a:latin typeface="Arial"/>
                <a:ea typeface="Arial"/>
                <a:cs typeface="Arial"/>
                <a:sym typeface="Arial"/>
              </a:defRPr>
            </a:pPr>
            <a:r>
              <a:rPr lang="en-IN" dirty="0"/>
              <a:t>Assistant Professor, CSE</a:t>
            </a:r>
          </a:p>
          <a:p>
            <a:pPr algn="just">
              <a:lnSpc>
                <a:spcPct val="95000"/>
              </a:lnSpc>
              <a:defRPr b="1">
                <a:latin typeface="Arial"/>
                <a:ea typeface="Arial"/>
                <a:cs typeface="Arial"/>
                <a:sym typeface="Arial"/>
              </a:defRPr>
            </a:pPr>
            <a:endParaRPr lang="en-IN" dirty="0"/>
          </a:p>
          <a:p>
            <a:pPr algn="just">
              <a:lnSpc>
                <a:spcPct val="95000"/>
              </a:lnSpc>
              <a:defRPr b="1">
                <a:latin typeface="Arial"/>
                <a:ea typeface="Arial"/>
                <a:cs typeface="Arial"/>
                <a:sym typeface="Arial"/>
              </a:defRPr>
            </a:pPr>
            <a:r>
              <a:rPr lang="en-IN" dirty="0" err="1"/>
              <a:t>Dr.</a:t>
            </a:r>
            <a:r>
              <a:rPr lang="en-IN" dirty="0"/>
              <a:t> </a:t>
            </a:r>
            <a:r>
              <a:rPr lang="en-IN" dirty="0" err="1"/>
              <a:t>N.Karthik</a:t>
            </a:r>
            <a:r>
              <a:rPr lang="en-IN" dirty="0"/>
              <a:t> </a:t>
            </a:r>
          </a:p>
          <a:p>
            <a:pPr algn="just">
              <a:lnSpc>
                <a:spcPct val="95000"/>
              </a:lnSpc>
              <a:defRPr b="1">
                <a:latin typeface="Arial"/>
                <a:ea typeface="Arial"/>
                <a:cs typeface="Arial"/>
                <a:sym typeface="Arial"/>
              </a:defRPr>
            </a:pPr>
            <a:r>
              <a:rPr lang="en-IN" dirty="0"/>
              <a:t>Assistant Professor, CSE</a:t>
            </a:r>
            <a:endParaRPr dirty="0"/>
          </a:p>
        </p:txBody>
      </p:sp>
      <p:pic>
        <p:nvPicPr>
          <p:cNvPr id="2050" name="Picture 0" descr="logomin.png">
            <a:extLst>
              <a:ext uri="{FF2B5EF4-FFF2-40B4-BE49-F238E27FC236}">
                <a16:creationId xmlns:a16="http://schemas.microsoft.com/office/drawing/2014/main" id="{7E9BBC8B-D10C-4C14-AE35-0EDC56BA30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937" y="155565"/>
            <a:ext cx="744538" cy="7445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AutoShape 2">
            <a:extLst>
              <a:ext uri="{FF2B5EF4-FFF2-40B4-BE49-F238E27FC236}">
                <a16:creationId xmlns:a16="http://schemas.microsoft.com/office/drawing/2014/main" id="{5C51553B-6DAE-4A7B-AF45-BB3FA016617C}"/>
              </a:ext>
            </a:extLst>
          </p:cNvPr>
          <p:cNvCxnSpPr>
            <a:cxnSpLocks noChangeShapeType="1"/>
          </p:cNvCxnSpPr>
          <p:nvPr/>
        </p:nvCxnSpPr>
        <p:spPr bwMode="auto">
          <a:xfrm>
            <a:off x="950259" y="975058"/>
            <a:ext cx="7149166" cy="0"/>
          </a:xfrm>
          <a:prstGeom prst="straightConnector1">
            <a:avLst/>
          </a:prstGeom>
          <a:noFill/>
          <a:ln w="25400">
            <a:solidFill>
              <a:srgbClr val="000000"/>
            </a:solidFill>
            <a:round/>
            <a:headEnd/>
            <a:tailEnd/>
          </a:ln>
          <a:extLst>
            <a:ext uri="{909E8E84-426E-40DD-AFC4-6F175D3DCCD1}">
              <a14:hiddenFill xmlns:a14="http://schemas.microsoft.com/office/drawing/2010/main">
                <a:noFill/>
              </a14:hiddenFill>
            </a:ext>
          </a:extLst>
        </p:spPr>
      </p:cxnSp>
      <p:sp>
        <p:nvSpPr>
          <p:cNvPr id="2" name="Rectangle 3">
            <a:extLst>
              <a:ext uri="{FF2B5EF4-FFF2-40B4-BE49-F238E27FC236}">
                <a16:creationId xmlns:a16="http://schemas.microsoft.com/office/drawing/2014/main" id="{33FCDC58-C70E-43AC-8807-B57E4B58CDD1}"/>
              </a:ext>
            </a:extLst>
          </p:cNvPr>
          <p:cNvSpPr>
            <a:spLocks noChangeArrowheads="1"/>
          </p:cNvSpPr>
          <p:nvPr/>
        </p:nvSpPr>
        <p:spPr bwMode="auto">
          <a:xfrm>
            <a:off x="41275" y="-925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289BDCDE-AA15-433A-B9C1-595A77499199}"/>
              </a:ext>
            </a:extLst>
          </p:cNvPr>
          <p:cNvSpPr>
            <a:spLocks noChangeArrowheads="1"/>
          </p:cNvSpPr>
          <p:nvPr/>
        </p:nvSpPr>
        <p:spPr bwMode="auto">
          <a:xfrm>
            <a:off x="1127125" y="144061"/>
            <a:ext cx="6972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 Institute of National Importance under MHRD, Govt. of India)</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83B9E61D-06CE-40CD-AF0D-65DDF15AC9B7}"/>
              </a:ext>
            </a:extLst>
          </p:cNvPr>
          <p:cNvSpPr>
            <a:spLocks noChangeArrowheads="1"/>
          </p:cNvSpPr>
          <p:nvPr/>
        </p:nvSpPr>
        <p:spPr bwMode="auto">
          <a:xfrm>
            <a:off x="-424890" y="6444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p:cNvGrpSpPr/>
          <p:nvPr/>
        </p:nvGrpSpPr>
        <p:grpSpPr>
          <a:xfrm>
            <a:off x="1842666" y="82193"/>
            <a:ext cx="5624261" cy="784781"/>
            <a:chOff x="0" y="0"/>
            <a:chExt cx="5624260" cy="784780"/>
          </a:xfrm>
        </p:grpSpPr>
        <p:sp>
          <p:nvSpPr>
            <p:cNvPr id="62" name="Rectangle"/>
            <p:cNvSpPr/>
            <p:nvPr/>
          </p:nvSpPr>
          <p:spPr>
            <a:xfrm>
              <a:off x="0" y="0"/>
              <a:ext cx="5624261" cy="784781"/>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3" name="EXISITING SYSTEM"/>
            <p:cNvSpPr txBox="1"/>
            <p:nvPr/>
          </p:nvSpPr>
          <p:spPr>
            <a:xfrm>
              <a:off x="0" y="185237"/>
              <a:ext cx="5624261" cy="4143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800" b="1">
                  <a:solidFill>
                    <a:srgbClr val="FFFFFF"/>
                  </a:solidFill>
                </a:defRPr>
              </a:lvl1pPr>
            </a:lstStyle>
            <a:p>
              <a:r>
                <a:rPr dirty="0"/>
                <a:t>EXISITING SYSTEM </a:t>
              </a:r>
              <a:r>
                <a:rPr lang="en-US" dirty="0"/>
                <a:t>LIMITATIONS</a:t>
              </a:r>
              <a:endParaRPr dirty="0"/>
            </a:p>
          </p:txBody>
        </p:sp>
      </p:grpSp>
      <p:sp>
        <p:nvSpPr>
          <p:cNvPr id="65" name="Existing System Limitations:…"/>
          <p:cNvSpPr txBox="1"/>
          <p:nvPr/>
        </p:nvSpPr>
        <p:spPr>
          <a:xfrm>
            <a:off x="654296" y="874600"/>
            <a:ext cx="8001001" cy="571983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nSpc>
                <a:spcPct val="150000"/>
              </a:lnSpc>
              <a:spcBef>
                <a:spcPts val="400"/>
              </a:spcBef>
              <a:defRPr sz="2000" b="1"/>
            </a:pPr>
            <a:r>
              <a:rPr sz="2400" dirty="0"/>
              <a:t>Existing System Limitations:</a:t>
            </a:r>
          </a:p>
          <a:p>
            <a:pPr marL="342900" indent="-342900">
              <a:lnSpc>
                <a:spcPct val="150000"/>
              </a:lnSpc>
              <a:spcBef>
                <a:spcPts val="400"/>
              </a:spcBef>
              <a:buFont typeface="Arial" panose="020B0604020202020204" pitchFamily="34" charset="0"/>
              <a:buChar char="•"/>
              <a:defRPr sz="2000"/>
            </a:pPr>
            <a:r>
              <a:rPr lang="en-IN" sz="2400" b="1" dirty="0"/>
              <a:t>Lack of Context : - </a:t>
            </a:r>
            <a:r>
              <a:rPr lang="en-IN" sz="2400" dirty="0"/>
              <a:t>The software struggles to understand the full context of the conversation, leading to misinterpretation of sentiments</a:t>
            </a:r>
          </a:p>
          <a:p>
            <a:pPr marL="342900" indent="-342900">
              <a:lnSpc>
                <a:spcPct val="150000"/>
              </a:lnSpc>
              <a:spcBef>
                <a:spcPts val="400"/>
              </a:spcBef>
              <a:buFont typeface="Arial" panose="020B0604020202020204" pitchFamily="34" charset="0"/>
              <a:buChar char="•"/>
              <a:defRPr sz="2000"/>
            </a:pPr>
            <a:r>
              <a:rPr lang="en-IN" sz="2400" b="1" dirty="0"/>
              <a:t>Lengthy Chats : - </a:t>
            </a:r>
            <a:r>
              <a:rPr lang="en-IN" sz="2400" dirty="0"/>
              <a:t>Very long conversations(large file size) might overwhelm the software</a:t>
            </a:r>
          </a:p>
          <a:p>
            <a:pPr marL="342900" indent="-342900">
              <a:lnSpc>
                <a:spcPct val="150000"/>
              </a:lnSpc>
              <a:spcBef>
                <a:spcPts val="400"/>
              </a:spcBef>
              <a:buFont typeface="Arial" panose="020B0604020202020204" pitchFamily="34" charset="0"/>
              <a:buChar char="•"/>
              <a:defRPr sz="2000"/>
            </a:pPr>
            <a:r>
              <a:rPr lang="en-IN" sz="2400" b="1" dirty="0"/>
              <a:t>Mixed Sentiments : - </a:t>
            </a:r>
            <a:r>
              <a:rPr lang="en-IN" sz="2400" dirty="0"/>
              <a:t>Conversations often involve mixed sentiments, where a single message might contain both positive and negative aspects, posing a challenge for accurate sentiment classification</a:t>
            </a:r>
          </a:p>
        </p:txBody>
      </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p:cNvGrpSpPr/>
          <p:nvPr/>
        </p:nvGrpSpPr>
        <p:grpSpPr>
          <a:xfrm>
            <a:off x="3048000" y="139633"/>
            <a:ext cx="3048000" cy="762000"/>
            <a:chOff x="0" y="0"/>
            <a:chExt cx="3048000" cy="762000"/>
          </a:xfrm>
        </p:grpSpPr>
        <p:sp>
          <p:nvSpPr>
            <p:cNvPr id="124" name="Rectangle"/>
            <p:cNvSpPr/>
            <p:nvPr/>
          </p:nvSpPr>
          <p:spPr>
            <a:xfrm>
              <a:off x="0" y="0"/>
              <a:ext cx="3048000" cy="7620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125" name="REFERENCES"/>
            <p:cNvSpPr txBox="1"/>
            <p:nvPr/>
          </p:nvSpPr>
          <p:spPr>
            <a:xfrm>
              <a:off x="0" y="139633"/>
              <a:ext cx="304800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b="1">
                  <a:solidFill>
                    <a:srgbClr val="FFFFFF"/>
                  </a:solidFill>
                </a:defRPr>
              </a:lvl1pPr>
            </a:lstStyle>
            <a:p>
              <a:r>
                <a:rPr dirty="0"/>
                <a:t>REFERENCES</a:t>
              </a:r>
            </a:p>
          </p:txBody>
        </p:sp>
      </p:grpSp>
      <p:sp>
        <p:nvSpPr>
          <p:cNvPr id="127" name="[1] Shinnosuke Takamichi ; Tomoki Toda ; Alan W. Black ; Graham Neubig…"/>
          <p:cNvSpPr txBox="1"/>
          <p:nvPr/>
        </p:nvSpPr>
        <p:spPr>
          <a:xfrm>
            <a:off x="381000" y="762000"/>
            <a:ext cx="8305800" cy="674030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lang="en-US" sz="2000" b="1" dirty="0"/>
              <a:t>In IEEE format</a:t>
            </a:r>
            <a:endParaRPr sz="2000" b="1" dirty="0"/>
          </a:p>
          <a:p>
            <a:r>
              <a:rPr dirty="0"/>
              <a:t> </a:t>
            </a:r>
            <a:endParaRPr lang="en-IN" dirty="0"/>
          </a:p>
          <a:p>
            <a:r>
              <a:rPr lang="en-IN" dirty="0"/>
              <a:t>[1] A. </a:t>
            </a:r>
            <a:r>
              <a:rPr lang="en-IN" dirty="0" err="1"/>
              <a:t>Vijayaraj</a:t>
            </a:r>
            <a:r>
              <a:rPr lang="en-IN" dirty="0"/>
              <a:t>, K. Bhavana, S. </a:t>
            </a:r>
            <a:r>
              <a:rPr lang="en-IN" dirty="0" err="1"/>
              <a:t>SreeDurga</a:t>
            </a:r>
            <a:r>
              <a:rPr lang="en-IN" dirty="0"/>
              <a:t>, S. Lokesh Naik, “Twitter based sentimental analysis of Covid-19 observations”</a:t>
            </a:r>
            <a:r>
              <a:rPr lang="en-US" dirty="0"/>
              <a:t>, Materials Today: Proceedings, vol. 64, part 1, 2022, pp. 713-719.</a:t>
            </a:r>
          </a:p>
          <a:p>
            <a:r>
              <a:rPr lang="en-US" dirty="0">
                <a:hlinkClick r:id="rId2"/>
              </a:rPr>
              <a:t>https://doi.org/10.1016/j.matpr.2022.05.194</a:t>
            </a:r>
            <a:r>
              <a:rPr lang="en-US" dirty="0"/>
              <a:t>.</a:t>
            </a:r>
          </a:p>
          <a:p>
            <a:endParaRPr lang="en-US" dirty="0"/>
          </a:p>
          <a:p>
            <a:r>
              <a:rPr lang="en-US" dirty="0"/>
              <a:t>[2] </a:t>
            </a:r>
            <a:r>
              <a:rPr lang="en-US" dirty="0" err="1"/>
              <a:t>Kakuthota</a:t>
            </a:r>
            <a:r>
              <a:rPr lang="en-US" dirty="0"/>
              <a:t> </a:t>
            </a:r>
            <a:r>
              <a:rPr lang="en-US" dirty="0" err="1"/>
              <a:t>Rakshitha</a:t>
            </a:r>
            <a:r>
              <a:rPr lang="en-US" dirty="0"/>
              <a:t>, Ramalingam H M, M Pavithra, </a:t>
            </a:r>
            <a:r>
              <a:rPr lang="en-US" dirty="0" err="1"/>
              <a:t>Advi</a:t>
            </a:r>
            <a:r>
              <a:rPr lang="en-US" dirty="0"/>
              <a:t> H D, </a:t>
            </a:r>
            <a:r>
              <a:rPr lang="en-US" dirty="0" err="1"/>
              <a:t>Maithri</a:t>
            </a:r>
            <a:r>
              <a:rPr lang="en-US" dirty="0"/>
              <a:t> Hegde, “Sentimental analysis of Indian regional languages on social media”, Global Transitions Proceedings, vol 2, issue 2, 2021, pp. 414-420. </a:t>
            </a:r>
            <a:r>
              <a:rPr lang="en-US" dirty="0">
                <a:hlinkClick r:id="rId3"/>
              </a:rPr>
              <a:t>https://doi.org/10.1016/j.gltp.2021.08.039</a:t>
            </a:r>
            <a:r>
              <a:rPr lang="en-US" dirty="0"/>
              <a:t>.</a:t>
            </a:r>
          </a:p>
          <a:p>
            <a:endParaRPr lang="en-US" dirty="0"/>
          </a:p>
          <a:p>
            <a:r>
              <a:rPr lang="en-US" dirty="0"/>
              <a:t>[3] P. </a:t>
            </a:r>
            <a:r>
              <a:rPr lang="en-US" dirty="0" err="1"/>
              <a:t>Vijayaragavan</a:t>
            </a:r>
            <a:r>
              <a:rPr lang="en-US" dirty="0"/>
              <a:t>, R. </a:t>
            </a:r>
            <a:r>
              <a:rPr lang="en-US" dirty="0" err="1"/>
              <a:t>Ponnusamy</a:t>
            </a:r>
            <a:r>
              <a:rPr lang="en-US" dirty="0"/>
              <a:t>, M. </a:t>
            </a:r>
            <a:r>
              <a:rPr lang="en-US" dirty="0" err="1"/>
              <a:t>Aramudhan</a:t>
            </a:r>
            <a:r>
              <a:rPr lang="en-US" dirty="0"/>
              <a:t>, “An optimal support vector machine based classification model for sentimental analysis of online product reviews”, Future Generation Computer Systems, vol. 111, 2020, pp 234-240. </a:t>
            </a:r>
            <a:r>
              <a:rPr lang="en-US" dirty="0">
                <a:hlinkClick r:id="rId4"/>
              </a:rPr>
              <a:t>https://doi.org/10.1016/j.future.2020.04.046</a:t>
            </a:r>
            <a:r>
              <a:rPr lang="en-US" dirty="0"/>
              <a:t>.</a:t>
            </a:r>
          </a:p>
          <a:p>
            <a:endParaRPr lang="en-US" dirty="0"/>
          </a:p>
          <a:p>
            <a:r>
              <a:rPr lang="en-US" dirty="0"/>
              <a:t>[4] </a:t>
            </a:r>
            <a:r>
              <a:rPr lang="en-US" dirty="0" err="1"/>
              <a:t>Sayyida</a:t>
            </a:r>
            <a:r>
              <a:rPr lang="en-US" dirty="0"/>
              <a:t> </a:t>
            </a:r>
            <a:r>
              <a:rPr lang="en-US" dirty="0" err="1"/>
              <a:t>Tabinda</a:t>
            </a:r>
            <a:r>
              <a:rPr lang="en-US" dirty="0"/>
              <a:t> </a:t>
            </a:r>
            <a:r>
              <a:rPr lang="en-US" dirty="0" err="1"/>
              <a:t>Kokab</a:t>
            </a:r>
            <a:r>
              <a:rPr lang="en-US" dirty="0"/>
              <a:t>, Sohail Asghar, </a:t>
            </a:r>
            <a:r>
              <a:rPr lang="en-US" dirty="0" err="1"/>
              <a:t>Shehneela</a:t>
            </a:r>
            <a:r>
              <a:rPr lang="en-US" dirty="0"/>
              <a:t> Naz, “Transformer-based deep learning models for the sentiment analysis of social media data”, Array, vol. 14, 2022. </a:t>
            </a:r>
            <a:r>
              <a:rPr lang="en-US" dirty="0">
                <a:hlinkClick r:id="rId5"/>
              </a:rPr>
              <a:t>https://doi.org/10.1016/j.array.2022.100157</a:t>
            </a:r>
            <a:r>
              <a:rPr lang="en-US" dirty="0"/>
              <a:t>.</a:t>
            </a:r>
          </a:p>
          <a:p>
            <a:endParaRPr dirty="0"/>
          </a:p>
          <a:p>
            <a:endParaRPr dirty="0"/>
          </a:p>
          <a:p>
            <a:endParaRPr dirty="0"/>
          </a:p>
          <a:p>
            <a:endParaRPr dirty="0"/>
          </a:p>
        </p:txBody>
      </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p:cNvGrpSpPr/>
          <p:nvPr/>
        </p:nvGrpSpPr>
        <p:grpSpPr>
          <a:xfrm>
            <a:off x="990600" y="2362200"/>
            <a:ext cx="7010400" cy="1600200"/>
            <a:chOff x="0" y="0"/>
            <a:chExt cx="7010400" cy="1600200"/>
          </a:xfrm>
        </p:grpSpPr>
        <p:sp>
          <p:nvSpPr>
            <p:cNvPr id="129" name="Rectangle"/>
            <p:cNvSpPr/>
            <p:nvPr/>
          </p:nvSpPr>
          <p:spPr>
            <a:xfrm>
              <a:off x="0" y="0"/>
              <a:ext cx="7010400" cy="1600200"/>
            </a:xfrm>
            <a:prstGeom prst="rect">
              <a:avLst/>
            </a:prstGeom>
            <a:solidFill>
              <a:schemeClr val="accent5"/>
            </a:solidFill>
            <a:ln w="25400" cap="flat">
              <a:solidFill>
                <a:srgbClr val="385D8A"/>
              </a:solidFill>
              <a:prstDash val="solid"/>
              <a:round/>
            </a:ln>
            <a:effectLst/>
          </p:spPr>
          <p:txBody>
            <a:bodyPr wrap="square" lIns="45719" tIns="45719" rIns="45719" bIns="45719" numCol="1" anchor="ctr">
              <a:noAutofit/>
            </a:bodyPr>
            <a:lstStyle/>
            <a:p>
              <a:pPr algn="ctr">
                <a:defRPr sz="3200" b="1"/>
              </a:pPr>
              <a:endParaRPr/>
            </a:p>
          </p:txBody>
        </p:sp>
        <p:sp>
          <p:nvSpPr>
            <p:cNvPr id="130" name="THANK YOU"/>
            <p:cNvSpPr txBox="1"/>
            <p:nvPr/>
          </p:nvSpPr>
          <p:spPr>
            <a:xfrm>
              <a:off x="0" y="528062"/>
              <a:ext cx="7010400" cy="5440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3200" b="1"/>
              </a:lvl1pPr>
            </a:lstStyle>
            <a:p>
              <a:r>
                <a:t>THANK YOU</a:t>
              </a:r>
            </a:p>
          </p:txBody>
        </p:sp>
      </p:gr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3A87-0ED4-3B06-376F-0BEC446D3951}"/>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80AFA333-A4B7-A325-7C64-34DAC21275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091" y="2526908"/>
            <a:ext cx="7435830" cy="1973708"/>
          </a:xfrm>
        </p:spPr>
      </p:pic>
      <p:sp>
        <p:nvSpPr>
          <p:cNvPr id="6" name="TextBox 5">
            <a:extLst>
              <a:ext uri="{FF2B5EF4-FFF2-40B4-BE49-F238E27FC236}">
                <a16:creationId xmlns:a16="http://schemas.microsoft.com/office/drawing/2014/main" id="{32AA8CDA-7496-BAB3-8977-E6902093D8C4}"/>
              </a:ext>
            </a:extLst>
          </p:cNvPr>
          <p:cNvSpPr txBox="1"/>
          <p:nvPr/>
        </p:nvSpPr>
        <p:spPr>
          <a:xfrm>
            <a:off x="8042511" y="6396596"/>
            <a:ext cx="56682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hlinkClick r:id="rId3" action="ppaction://hlinksldjump"/>
              </a:rPr>
              <a:t>Back</a:t>
            </a: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94666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p:cNvGrpSpPr/>
          <p:nvPr/>
        </p:nvGrpSpPr>
        <p:grpSpPr>
          <a:xfrm>
            <a:off x="3162300" y="267537"/>
            <a:ext cx="2819400" cy="533400"/>
            <a:chOff x="0" y="0"/>
            <a:chExt cx="2819400" cy="533400"/>
          </a:xfrm>
        </p:grpSpPr>
        <p:sp>
          <p:nvSpPr>
            <p:cNvPr id="27" name="Rectangle"/>
            <p:cNvSpPr/>
            <p:nvPr/>
          </p:nvSpPr>
          <p:spPr>
            <a:xfrm>
              <a:off x="0" y="0"/>
              <a:ext cx="2819400" cy="533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28" name="OUTLINE"/>
            <p:cNvSpPr txBox="1"/>
            <p:nvPr/>
          </p:nvSpPr>
          <p:spPr>
            <a:xfrm>
              <a:off x="0" y="25333"/>
              <a:ext cx="281940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b="1">
                  <a:solidFill>
                    <a:srgbClr val="FFFFFF"/>
                  </a:solidFill>
                </a:defRPr>
              </a:lvl1pPr>
            </a:lstStyle>
            <a:p>
              <a:r>
                <a:rPr dirty="0"/>
                <a:t>OUTLINE</a:t>
              </a:r>
            </a:p>
          </p:txBody>
        </p:sp>
      </p:grpSp>
      <p:sp>
        <p:nvSpPr>
          <p:cNvPr id="30" name="Abstract…"/>
          <p:cNvSpPr txBox="1"/>
          <p:nvPr/>
        </p:nvSpPr>
        <p:spPr>
          <a:xfrm>
            <a:off x="540532" y="667373"/>
            <a:ext cx="6858001" cy="33499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lnSpc>
                <a:spcPct val="150000"/>
              </a:lnSpc>
              <a:buClr>
                <a:srgbClr val="920000"/>
              </a:buClr>
              <a:buSzPct val="100000"/>
              <a:buChar char="❖"/>
              <a:defRPr sz="2400">
                <a:solidFill>
                  <a:srgbClr val="0D0D0D"/>
                </a:solidFill>
              </a:defRPr>
            </a:pPr>
            <a:r>
              <a:rPr lang="en-US" dirty="0"/>
              <a:t>Title</a:t>
            </a:r>
          </a:p>
          <a:p>
            <a:pPr algn="just">
              <a:lnSpc>
                <a:spcPct val="150000"/>
              </a:lnSpc>
              <a:buClr>
                <a:srgbClr val="920000"/>
              </a:buClr>
              <a:buSzPct val="100000"/>
              <a:buChar char="❖"/>
              <a:defRPr sz="2400">
                <a:solidFill>
                  <a:srgbClr val="0D0D0D"/>
                </a:solidFill>
              </a:defRPr>
            </a:pPr>
            <a:r>
              <a:rPr lang="en-US" dirty="0"/>
              <a:t>Abstract</a:t>
            </a:r>
            <a:endParaRPr dirty="0"/>
          </a:p>
          <a:p>
            <a:pPr algn="just">
              <a:lnSpc>
                <a:spcPct val="150000"/>
              </a:lnSpc>
              <a:buClr>
                <a:srgbClr val="920000"/>
              </a:buClr>
              <a:buSzPct val="100000"/>
              <a:buChar char="❖"/>
              <a:defRPr sz="2400">
                <a:solidFill>
                  <a:srgbClr val="0D0D0D"/>
                </a:solidFill>
              </a:defRPr>
            </a:pPr>
            <a:r>
              <a:rPr dirty="0"/>
              <a:t>Literature survey</a:t>
            </a:r>
            <a:endParaRPr lang="en-US" dirty="0"/>
          </a:p>
          <a:p>
            <a:pPr algn="just">
              <a:lnSpc>
                <a:spcPct val="150000"/>
              </a:lnSpc>
              <a:buClr>
                <a:srgbClr val="920000"/>
              </a:buClr>
              <a:buSzPct val="100000"/>
              <a:buChar char="❖"/>
              <a:defRPr sz="2400">
                <a:solidFill>
                  <a:srgbClr val="0D0D0D"/>
                </a:solidFill>
              </a:defRPr>
            </a:pPr>
            <a:r>
              <a:rPr lang="en-US" dirty="0"/>
              <a:t>O</a:t>
            </a:r>
            <a:r>
              <a:rPr lang="en-IN" dirty="0" err="1"/>
              <a:t>bjective</a:t>
            </a:r>
            <a:endParaRPr dirty="0"/>
          </a:p>
          <a:p>
            <a:pPr algn="just">
              <a:lnSpc>
                <a:spcPct val="150000"/>
              </a:lnSpc>
              <a:buClr>
                <a:srgbClr val="920000"/>
              </a:buClr>
              <a:buSzPct val="100000"/>
              <a:buChar char="❖"/>
              <a:defRPr sz="2400">
                <a:solidFill>
                  <a:srgbClr val="0D0D0D"/>
                </a:solidFill>
              </a:defRPr>
            </a:pPr>
            <a:r>
              <a:rPr dirty="0"/>
              <a:t>Existing System Limitations</a:t>
            </a:r>
          </a:p>
          <a:p>
            <a:pPr algn="just">
              <a:lnSpc>
                <a:spcPct val="150000"/>
              </a:lnSpc>
              <a:buClr>
                <a:srgbClr val="920000"/>
              </a:buClr>
              <a:buSzPct val="100000"/>
              <a:buChar char="❖"/>
              <a:defRPr sz="2400">
                <a:solidFill>
                  <a:srgbClr val="0D0D0D"/>
                </a:solidFill>
              </a:defRPr>
            </a:pPr>
            <a:r>
              <a:rPr dirty="0"/>
              <a:t>References</a:t>
            </a:r>
          </a:p>
        </p:txBody>
      </p:sp>
      <p:graphicFrame>
        <p:nvGraphicFramePr>
          <p:cNvPr id="5" name="Table 4">
            <a:extLst>
              <a:ext uri="{FF2B5EF4-FFF2-40B4-BE49-F238E27FC236}">
                <a16:creationId xmlns:a16="http://schemas.microsoft.com/office/drawing/2014/main" id="{F513A877-E59B-C177-82EF-49ED3B9C940F}"/>
              </a:ext>
            </a:extLst>
          </p:cNvPr>
          <p:cNvGraphicFramePr>
            <a:graphicFrameLocks noGrp="1"/>
          </p:cNvGraphicFramePr>
          <p:nvPr>
            <p:extLst>
              <p:ext uri="{D42A27DB-BD31-4B8C-83A1-F6EECF244321}">
                <p14:modId xmlns:p14="http://schemas.microsoft.com/office/powerpoint/2010/main" val="2211643865"/>
              </p:ext>
            </p:extLst>
          </p:nvPr>
        </p:nvGraphicFramePr>
        <p:xfrm>
          <a:off x="215757" y="154112"/>
          <a:ext cx="8763856" cy="6544582"/>
        </p:xfrm>
        <a:graphic>
          <a:graphicData uri="http://schemas.openxmlformats.org/drawingml/2006/table">
            <a:tbl>
              <a:tblPr/>
              <a:tblGrid>
                <a:gridCol w="8763856">
                  <a:extLst>
                    <a:ext uri="{9D8B030D-6E8A-4147-A177-3AD203B41FA5}">
                      <a16:colId xmlns:a16="http://schemas.microsoft.com/office/drawing/2014/main" val="1309534388"/>
                    </a:ext>
                  </a:extLst>
                </a:gridCol>
              </a:tblGrid>
              <a:tr h="6544582">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2220494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p:cNvGrpSpPr/>
          <p:nvPr/>
        </p:nvGrpSpPr>
        <p:grpSpPr>
          <a:xfrm>
            <a:off x="3283450" y="92020"/>
            <a:ext cx="2819400" cy="575353"/>
            <a:chOff x="0" y="-41953"/>
            <a:chExt cx="2819400" cy="575353"/>
          </a:xfrm>
        </p:grpSpPr>
        <p:sp>
          <p:nvSpPr>
            <p:cNvPr id="27" name="Rectangle"/>
            <p:cNvSpPr/>
            <p:nvPr/>
          </p:nvSpPr>
          <p:spPr>
            <a:xfrm>
              <a:off x="0" y="0"/>
              <a:ext cx="2819400" cy="533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28" name="OUTLINE"/>
            <p:cNvSpPr txBox="1"/>
            <p:nvPr/>
          </p:nvSpPr>
          <p:spPr>
            <a:xfrm>
              <a:off x="0" y="-41953"/>
              <a:ext cx="2819400" cy="5232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b="1">
                  <a:solidFill>
                    <a:srgbClr val="FFFFFF"/>
                  </a:solidFill>
                </a:defRPr>
              </a:lvl1pPr>
            </a:lstStyle>
            <a:p>
              <a:r>
                <a:rPr lang="en-US" dirty="0"/>
                <a:t>ABSTRACT</a:t>
              </a:r>
              <a:endParaRPr dirty="0"/>
            </a:p>
          </p:txBody>
        </p:sp>
      </p:grpSp>
      <p:sp>
        <p:nvSpPr>
          <p:cNvPr id="30" name="Abstract…"/>
          <p:cNvSpPr txBox="1"/>
          <p:nvPr/>
        </p:nvSpPr>
        <p:spPr>
          <a:xfrm>
            <a:off x="540532" y="667373"/>
            <a:ext cx="6858001" cy="57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just">
              <a:lnSpc>
                <a:spcPct val="150000"/>
              </a:lnSpc>
              <a:buClr>
                <a:srgbClr val="920000"/>
              </a:buClr>
              <a:buSzPct val="100000"/>
              <a:defRPr sz="2400">
                <a:solidFill>
                  <a:srgbClr val="0D0D0D"/>
                </a:solidFill>
              </a:defRPr>
            </a:pPr>
            <a:endParaRPr dirty="0"/>
          </a:p>
        </p:txBody>
      </p:sp>
      <p:sp>
        <p:nvSpPr>
          <p:cNvPr id="4" name="TextBox 3">
            <a:extLst>
              <a:ext uri="{FF2B5EF4-FFF2-40B4-BE49-F238E27FC236}">
                <a16:creationId xmlns:a16="http://schemas.microsoft.com/office/drawing/2014/main" id="{27154E42-A16C-973D-4147-F55C83C82F63}"/>
              </a:ext>
            </a:extLst>
          </p:cNvPr>
          <p:cNvSpPr txBox="1"/>
          <p:nvPr/>
        </p:nvSpPr>
        <p:spPr>
          <a:xfrm>
            <a:off x="339047" y="1130157"/>
            <a:ext cx="8476180"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Times New Roman"/>
                <a:ea typeface="Times New Roman"/>
                <a:cs typeface="Times New Roman"/>
                <a:sym typeface="Times New Roman"/>
              </a:rPr>
              <a:t>In recent times, messages are the primary mode of communication. In today's world, the most popular chat application for communication is WhatsApp. It has been widely used by all, especially among businesspeople and youngsters. WhatsApp group chats can be analyzed using several analyzing tools. Authentically, users wish to analyze their chat for several purposes.</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Times New Roman"/>
                <a:ea typeface="Times New Roman"/>
                <a:cs typeface="Times New Roman"/>
                <a:sym typeface="Times New Roman"/>
              </a:rPr>
              <a:t>The main objective of this project is to analyze the WhatsApp group chats to find out the amount of involvement and participation by members. Also, it involves the analysis of the most active date in the group, the number of messages sent on that date, the overall most active user, list of active members in the group, the total number of users, the number of posts made by each individual on the group, and the most used word on the platform. Also, an analysis of the top 15 members and day/month/year-wise messages is done.</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Times New Roman"/>
                <a:ea typeface="Times New Roman"/>
                <a:cs typeface="Times New Roman"/>
                <a:sym typeface="Times New Roman"/>
              </a:rPr>
              <a:t>The other objective is to predict the emotion of text data in terms of joy, sadness, anger, etc. In this project, LSTM (a deep learning algorithm) network architecture has been used to analyze emotions for given text. The experimental evaluations have been performed on emotion dataset from Kaggle, which contains 16,000 records with different emotions. Validation Accuracy is the evaluation metric used to analyze emotions in this project.</a:t>
            </a: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2992501103"/>
      </p:ext>
    </p:extLst>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1470916" y="76503"/>
            <a:ext cx="6008671" cy="707886"/>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sp>
        <p:nvSpPr>
          <p:cNvPr id="40" name="Related Work-1:…"/>
          <p:cNvSpPr txBox="1"/>
          <p:nvPr/>
        </p:nvSpPr>
        <p:spPr>
          <a:xfrm>
            <a:off x="342472" y="713463"/>
            <a:ext cx="2489771" cy="70788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spcBef>
                <a:spcPts val="400"/>
              </a:spcBef>
              <a:defRPr sz="2000"/>
            </a:pPr>
            <a:r>
              <a:rPr lang="en-US" dirty="0"/>
              <a:t>		</a:t>
            </a:r>
          </a:p>
          <a:p>
            <a:pPr>
              <a:defRPr sz="2000" b="1"/>
            </a:pPr>
            <a:endParaRPr lang="en-US" dirty="0"/>
          </a:p>
        </p:txBody>
      </p:sp>
      <p:graphicFrame>
        <p:nvGraphicFramePr>
          <p:cNvPr id="2" name="Table 2">
            <a:extLst>
              <a:ext uri="{FF2B5EF4-FFF2-40B4-BE49-F238E27FC236}">
                <a16:creationId xmlns:a16="http://schemas.microsoft.com/office/drawing/2014/main" id="{5358BED6-4423-9021-A8F4-2DA7045C3F58}"/>
              </a:ext>
            </a:extLst>
          </p:cNvPr>
          <p:cNvGraphicFramePr>
            <a:graphicFrameLocks noGrp="1"/>
          </p:cNvGraphicFramePr>
          <p:nvPr>
            <p:extLst>
              <p:ext uri="{D42A27DB-BD31-4B8C-83A1-F6EECF244321}">
                <p14:modId xmlns:p14="http://schemas.microsoft.com/office/powerpoint/2010/main" val="3998223911"/>
              </p:ext>
            </p:extLst>
          </p:nvPr>
        </p:nvGraphicFramePr>
        <p:xfrm>
          <a:off x="226032" y="951478"/>
          <a:ext cx="8575497" cy="5816714"/>
        </p:xfrm>
        <a:graphic>
          <a:graphicData uri="http://schemas.openxmlformats.org/drawingml/2006/table">
            <a:tbl>
              <a:tblPr firstRow="1" bandRow="1">
                <a:tableStyleId>{5940675A-B579-460E-94D1-54222C63F5DA}</a:tableStyleId>
              </a:tblPr>
              <a:tblGrid>
                <a:gridCol w="2181112">
                  <a:extLst>
                    <a:ext uri="{9D8B030D-6E8A-4147-A177-3AD203B41FA5}">
                      <a16:colId xmlns:a16="http://schemas.microsoft.com/office/drawing/2014/main" val="3011935576"/>
                    </a:ext>
                  </a:extLst>
                </a:gridCol>
                <a:gridCol w="1266110">
                  <a:extLst>
                    <a:ext uri="{9D8B030D-6E8A-4147-A177-3AD203B41FA5}">
                      <a16:colId xmlns:a16="http://schemas.microsoft.com/office/drawing/2014/main" val="2794991869"/>
                    </a:ext>
                  </a:extLst>
                </a:gridCol>
                <a:gridCol w="1723612">
                  <a:extLst>
                    <a:ext uri="{9D8B030D-6E8A-4147-A177-3AD203B41FA5}">
                      <a16:colId xmlns:a16="http://schemas.microsoft.com/office/drawing/2014/main" val="2105416148"/>
                    </a:ext>
                  </a:extLst>
                </a:gridCol>
                <a:gridCol w="1723612">
                  <a:extLst>
                    <a:ext uri="{9D8B030D-6E8A-4147-A177-3AD203B41FA5}">
                      <a16:colId xmlns:a16="http://schemas.microsoft.com/office/drawing/2014/main" val="1910964446"/>
                    </a:ext>
                  </a:extLst>
                </a:gridCol>
                <a:gridCol w="1681051">
                  <a:extLst>
                    <a:ext uri="{9D8B030D-6E8A-4147-A177-3AD203B41FA5}">
                      <a16:colId xmlns:a16="http://schemas.microsoft.com/office/drawing/2014/main" val="2539472411"/>
                    </a:ext>
                  </a:extLst>
                </a:gridCol>
              </a:tblGrid>
              <a:tr h="585777">
                <a:tc>
                  <a:txBody>
                    <a:bodyPr/>
                    <a:lstStyle/>
                    <a:p>
                      <a:pPr algn="ctr"/>
                      <a:r>
                        <a:rPr lang="en-IN" sz="1400" b="1" dirty="0">
                          <a:latin typeface="Arial Black" panose="020B0A04020102020204" pitchFamily="34" charset="0"/>
                        </a:rPr>
                        <a:t>Article</a:t>
                      </a:r>
                    </a:p>
                  </a:txBody>
                  <a:tcPr/>
                </a:tc>
                <a:tc>
                  <a:txBody>
                    <a:bodyPr/>
                    <a:lstStyle/>
                    <a:p>
                      <a:pPr algn="ctr"/>
                      <a:r>
                        <a:rPr lang="en-IN" sz="1400" b="1" dirty="0">
                          <a:latin typeface="Arial Black" panose="020B0A04020102020204" pitchFamily="34" charset="0"/>
                        </a:rPr>
                        <a:t>Approach/ Method</a:t>
                      </a:r>
                    </a:p>
                  </a:txBody>
                  <a:tcPr/>
                </a:tc>
                <a:tc>
                  <a:txBody>
                    <a:bodyPr/>
                    <a:lstStyle/>
                    <a:p>
                      <a:pPr algn="ctr"/>
                      <a:r>
                        <a:rPr lang="en-IN" sz="1400" b="1" dirty="0">
                          <a:latin typeface="Arial Black" panose="020B0A04020102020204" pitchFamily="34" charset="0"/>
                        </a:rPr>
                        <a:t>Dataset</a:t>
                      </a:r>
                    </a:p>
                  </a:txBody>
                  <a:tcPr/>
                </a:tc>
                <a:tc>
                  <a:txBody>
                    <a:bodyPr/>
                    <a:lstStyle/>
                    <a:p>
                      <a:pPr algn="ctr"/>
                      <a:r>
                        <a:rPr lang="en-IN" sz="1400" b="1" dirty="0">
                          <a:latin typeface="Arial Black" panose="020B0A04020102020204" pitchFamily="34" charset="0"/>
                        </a:rPr>
                        <a:t>Pros</a:t>
                      </a:r>
                    </a:p>
                  </a:txBody>
                  <a:tcPr/>
                </a:tc>
                <a:tc>
                  <a:txBody>
                    <a:bodyPr/>
                    <a:lstStyle/>
                    <a:p>
                      <a:pPr algn="ctr"/>
                      <a:r>
                        <a:rPr lang="en-IN" sz="1400" b="1" dirty="0">
                          <a:latin typeface="Arial Black" panose="020B0A04020102020204" pitchFamily="34" charset="0"/>
                        </a:rPr>
                        <a:t>Cons</a:t>
                      </a:r>
                    </a:p>
                  </a:txBody>
                  <a:tcPr/>
                </a:tc>
                <a:extLst>
                  <a:ext uri="{0D108BD9-81ED-4DB2-BD59-A6C34878D82A}">
                    <a16:rowId xmlns:a16="http://schemas.microsoft.com/office/drawing/2014/main" val="3692355171"/>
                  </a:ext>
                </a:extLst>
              </a:tr>
              <a:tr h="2387110">
                <a:tc>
                  <a:txBody>
                    <a:bodyPr/>
                    <a:lstStyle/>
                    <a:p>
                      <a:pPr algn="l"/>
                      <a:r>
                        <a:rPr lang="en-IN" dirty="0"/>
                        <a:t>Twitter based sentimental analysis of Covid-19 observations</a:t>
                      </a:r>
                    </a:p>
                  </a:txBody>
                  <a:tcPr/>
                </a:tc>
                <a:tc>
                  <a:txBody>
                    <a:bodyPr/>
                    <a:lstStyle/>
                    <a:p>
                      <a:pPr algn="l"/>
                      <a:r>
                        <a:rPr lang="en-IN" sz="1400" dirty="0"/>
                        <a:t>Based on sentiment polarity.</a:t>
                      </a:r>
                    </a:p>
                  </a:txBody>
                  <a:tcPr/>
                </a:tc>
                <a:tc>
                  <a:txBody>
                    <a:bodyPr/>
                    <a:lstStyle/>
                    <a:p>
                      <a:pPr marL="171450" indent="-171450" algn="l">
                        <a:buFont typeface="Arial" panose="020B0604020202020204" pitchFamily="34" charset="0"/>
                        <a:buChar char="•"/>
                      </a:pPr>
                      <a:r>
                        <a:rPr lang="en-IN" sz="1400" dirty="0"/>
                        <a:t>Twitter Web App</a:t>
                      </a:r>
                    </a:p>
                    <a:p>
                      <a:pPr marL="171450" indent="-171450" algn="l">
                        <a:buFont typeface="Arial" panose="020B0604020202020204" pitchFamily="34" charset="0"/>
                        <a:buChar char="•"/>
                      </a:pPr>
                      <a:r>
                        <a:rPr lang="en-IN" sz="1400" dirty="0"/>
                        <a:t>Twitter for Android</a:t>
                      </a:r>
                    </a:p>
                    <a:p>
                      <a:pPr marL="171450" indent="-171450" algn="l">
                        <a:buFont typeface="Arial" panose="020B0604020202020204" pitchFamily="34" charset="0"/>
                        <a:buChar char="•"/>
                      </a:pPr>
                      <a:r>
                        <a:rPr lang="en-IN" sz="1400" dirty="0"/>
                        <a:t>Twitter for iPhone</a:t>
                      </a:r>
                    </a:p>
                  </a:txBody>
                  <a:tcPr/>
                </a:tc>
                <a:tc>
                  <a:txBody>
                    <a:bodyPr/>
                    <a:lstStyle/>
                    <a:p>
                      <a:pPr algn="l"/>
                      <a:r>
                        <a:rPr lang="en-US" sz="1400" b="0" i="0" u="none" strike="noStrike" cap="none" spc="0" baseline="0" dirty="0">
                          <a:ln>
                            <a:noFill/>
                          </a:ln>
                          <a:solidFill>
                            <a:schemeClr val="tx1"/>
                          </a:solidFill>
                          <a:effectLst/>
                          <a:uFillTx/>
                          <a:latin typeface="+mn-lt"/>
                          <a:ea typeface="+mn-ea"/>
                          <a:cs typeface="+mn-cs"/>
                          <a:sym typeface="Calibri"/>
                        </a:rPr>
                        <a:t>Content on the Internet is inspected at three astonishing granularity levels: documentation level, sentence level, and feature level with the documentation level being the most detailed.</a:t>
                      </a:r>
                      <a:endParaRPr lang="en-IN" sz="1400" dirty="0"/>
                    </a:p>
                  </a:txBody>
                  <a:tcPr/>
                </a:tc>
                <a:tc>
                  <a:txBody>
                    <a:bodyPr/>
                    <a:lstStyle/>
                    <a:p>
                      <a:pPr marL="171450" indent="-171450" algn="l">
                        <a:buFont typeface="Arial" panose="020B0604020202020204" pitchFamily="34" charset="0"/>
                        <a:buChar char="•"/>
                      </a:pPr>
                      <a:r>
                        <a:rPr lang="en-US" sz="1400" b="0" i="0" u="none" strike="noStrike" cap="none" spc="0" baseline="0" dirty="0">
                          <a:ln>
                            <a:noFill/>
                          </a:ln>
                          <a:solidFill>
                            <a:schemeClr val="tx1"/>
                          </a:solidFill>
                          <a:effectLst/>
                          <a:uFillTx/>
                          <a:latin typeface="+mn-lt"/>
                          <a:ea typeface="+mn-ea"/>
                          <a:cs typeface="+mn-cs"/>
                          <a:sym typeface="Calibri"/>
                        </a:rPr>
                        <a:t>Sentiment analysis models might struggle to accurately detect sarcasm, irony, or other forms of figurative language, leading to misinterpretation of sentiment</a:t>
                      </a:r>
                      <a:r>
                        <a:rPr lang="en-US" sz="1200" b="0" i="0" u="none" strike="noStrike" cap="none" spc="0" baseline="0" dirty="0">
                          <a:ln>
                            <a:noFill/>
                          </a:ln>
                          <a:solidFill>
                            <a:schemeClr val="tx1"/>
                          </a:solidFill>
                          <a:effectLst/>
                          <a:uFillTx/>
                          <a:latin typeface="+mn-lt"/>
                          <a:ea typeface="+mn-ea"/>
                          <a:cs typeface="+mn-cs"/>
                          <a:sym typeface="Calibri"/>
                        </a:rPr>
                        <a:t>.</a:t>
                      </a:r>
                      <a:endParaRPr lang="en-IN" dirty="0"/>
                    </a:p>
                  </a:txBody>
                  <a:tcPr/>
                </a:tc>
                <a:extLst>
                  <a:ext uri="{0D108BD9-81ED-4DB2-BD59-A6C34878D82A}">
                    <a16:rowId xmlns:a16="http://schemas.microsoft.com/office/drawing/2014/main" val="4020101632"/>
                  </a:ext>
                </a:extLst>
              </a:tr>
              <a:tr h="2579177">
                <a:tc>
                  <a:txBody>
                    <a:bodyPr/>
                    <a:lstStyle/>
                    <a:p>
                      <a:pPr algn="l"/>
                      <a:r>
                        <a:rPr lang="en-IN" dirty="0"/>
                        <a:t>Sentiment analysis of Indian regional languages on social media</a:t>
                      </a:r>
                    </a:p>
                  </a:txBody>
                  <a:tcPr/>
                </a:tc>
                <a:tc>
                  <a:txBody>
                    <a:bodyPr/>
                    <a:lstStyle/>
                    <a:p>
                      <a:pPr marL="0" indent="0" algn="l">
                        <a:buFont typeface="Arial" panose="020B0604020202020204" pitchFamily="34" charset="0"/>
                        <a:buNone/>
                      </a:pPr>
                      <a:r>
                        <a:rPr lang="en-US" sz="1400" dirty="0"/>
                        <a:t>The model is tested with a different set of classifiers which included a support vector machine (SVM) algorithm.</a:t>
                      </a:r>
                      <a:endParaRPr lang="en-IN" sz="1400" dirty="0"/>
                    </a:p>
                  </a:txBody>
                  <a:tcPr/>
                </a:tc>
                <a:tc>
                  <a:txBody>
                    <a:bodyPr/>
                    <a:lstStyle/>
                    <a:p>
                      <a:pPr marL="171450" indent="-171450" algn="l">
                        <a:buFont typeface="Arial" panose="020B0604020202020204" pitchFamily="34" charset="0"/>
                        <a:buChar char="•"/>
                      </a:pPr>
                      <a:r>
                        <a:rPr lang="en-US" dirty="0"/>
                        <a:t> </a:t>
                      </a:r>
                      <a:r>
                        <a:rPr lang="en-US" sz="1400" dirty="0"/>
                        <a:t>Focused on Twitter data collection</a:t>
                      </a:r>
                    </a:p>
                    <a:p>
                      <a:pPr marL="171450" indent="-171450" algn="l">
                        <a:buFont typeface="Arial" panose="020B0604020202020204" pitchFamily="34" charset="0"/>
                        <a:buChar char="•"/>
                      </a:pPr>
                      <a:r>
                        <a:rPr lang="en-US" sz="1400" dirty="0"/>
                        <a:t>Amazon reviews</a:t>
                      </a:r>
                    </a:p>
                    <a:p>
                      <a:pPr marL="171450" indent="-171450" algn="l">
                        <a:buFont typeface="Arial" panose="020B0604020202020204" pitchFamily="34" charset="0"/>
                        <a:buChar char="•"/>
                      </a:pPr>
                      <a:r>
                        <a:rPr lang="en-US" sz="1400" dirty="0"/>
                        <a:t>Medical documents </a:t>
                      </a:r>
                    </a:p>
                    <a:p>
                      <a:pPr marL="171450" indent="-171450" algn="l">
                        <a:buFont typeface="Arial" panose="020B0604020202020204" pitchFamily="34" charset="0"/>
                        <a:buChar char="•"/>
                      </a:pPr>
                      <a:r>
                        <a:rPr lang="en-US" sz="1400" dirty="0"/>
                        <a:t>Social media tweets  </a:t>
                      </a:r>
                      <a:endParaRPr lang="en-IN" sz="1400" dirty="0"/>
                    </a:p>
                  </a:txBody>
                  <a:tcPr/>
                </a:tc>
                <a:tc>
                  <a:txBody>
                    <a:bodyPr/>
                    <a:lstStyle/>
                    <a:p>
                      <a:pPr marL="171450" indent="-171450" algn="l">
                        <a:buFont typeface="Arial" panose="020B0604020202020204" pitchFamily="34" charset="0"/>
                        <a:buChar char="•"/>
                      </a:pPr>
                      <a:r>
                        <a:rPr lang="en-US" dirty="0"/>
                        <a:t> </a:t>
                      </a:r>
                      <a:r>
                        <a:rPr lang="en-US" sz="1400" dirty="0"/>
                        <a:t>Model deals with different Indian regional languages (i.e., English, Kannada, Malayalam, Tamil, Telugu, and Hindi) simultaneously.</a:t>
                      </a:r>
                      <a:endParaRPr lang="en-IN" sz="1400" dirty="0"/>
                    </a:p>
                  </a:txBody>
                  <a:tcPr/>
                </a:tc>
                <a:tc>
                  <a:txBody>
                    <a:bodyPr/>
                    <a:lstStyle/>
                    <a:p>
                      <a:pPr marL="171450" indent="-171450" algn="l">
                        <a:buFont typeface="Arial" panose="020B0604020202020204" pitchFamily="34" charset="0"/>
                        <a:buChar char="•"/>
                      </a:pPr>
                      <a:r>
                        <a:rPr lang="en-US" sz="1400" dirty="0"/>
                        <a:t>Due to the low resource of data these languages are mostly unnoticed.</a:t>
                      </a:r>
                    </a:p>
                    <a:p>
                      <a:pPr marL="171450" indent="-171450" algn="l">
                        <a:buFont typeface="Arial" panose="020B0604020202020204" pitchFamily="34" charset="0"/>
                        <a:buChar char="•"/>
                      </a:pPr>
                      <a:r>
                        <a:rPr lang="en-US" sz="1400" dirty="0"/>
                        <a:t>additional information like emojis and pictures are not considered for this dataset</a:t>
                      </a:r>
                      <a:endParaRPr lang="en-IN" sz="1400" dirty="0"/>
                    </a:p>
                  </a:txBody>
                  <a:tcPr/>
                </a:tc>
                <a:extLst>
                  <a:ext uri="{0D108BD9-81ED-4DB2-BD59-A6C34878D82A}">
                    <a16:rowId xmlns:a16="http://schemas.microsoft.com/office/drawing/2014/main" val="170863313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1470916" y="76503"/>
            <a:ext cx="6008671" cy="707886"/>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sp>
        <p:nvSpPr>
          <p:cNvPr id="40" name="Related Work-1:…"/>
          <p:cNvSpPr txBox="1"/>
          <p:nvPr/>
        </p:nvSpPr>
        <p:spPr>
          <a:xfrm>
            <a:off x="342472" y="713463"/>
            <a:ext cx="2489771" cy="70788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a:spcBef>
                <a:spcPts val="400"/>
              </a:spcBef>
              <a:defRPr sz="2000"/>
            </a:pPr>
            <a:r>
              <a:rPr lang="en-US" dirty="0"/>
              <a:t>		</a:t>
            </a:r>
          </a:p>
          <a:p>
            <a:pPr>
              <a:defRPr sz="2000" b="1"/>
            </a:pPr>
            <a:endParaRPr lang="en-US" dirty="0"/>
          </a:p>
        </p:txBody>
      </p:sp>
      <p:graphicFrame>
        <p:nvGraphicFramePr>
          <p:cNvPr id="2" name="Table 2">
            <a:extLst>
              <a:ext uri="{FF2B5EF4-FFF2-40B4-BE49-F238E27FC236}">
                <a16:creationId xmlns:a16="http://schemas.microsoft.com/office/drawing/2014/main" id="{5358BED6-4423-9021-A8F4-2DA7045C3F58}"/>
              </a:ext>
            </a:extLst>
          </p:cNvPr>
          <p:cNvGraphicFramePr>
            <a:graphicFrameLocks noGrp="1"/>
          </p:cNvGraphicFramePr>
          <p:nvPr>
            <p:extLst>
              <p:ext uri="{D42A27DB-BD31-4B8C-83A1-F6EECF244321}">
                <p14:modId xmlns:p14="http://schemas.microsoft.com/office/powerpoint/2010/main" val="301140118"/>
              </p:ext>
            </p:extLst>
          </p:nvPr>
        </p:nvGraphicFramePr>
        <p:xfrm>
          <a:off x="226032" y="951478"/>
          <a:ext cx="8575497" cy="5552064"/>
        </p:xfrm>
        <a:graphic>
          <a:graphicData uri="http://schemas.openxmlformats.org/drawingml/2006/table">
            <a:tbl>
              <a:tblPr firstRow="1" bandRow="1">
                <a:tableStyleId>{5940675A-B579-460E-94D1-54222C63F5DA}</a:tableStyleId>
              </a:tblPr>
              <a:tblGrid>
                <a:gridCol w="2181112">
                  <a:extLst>
                    <a:ext uri="{9D8B030D-6E8A-4147-A177-3AD203B41FA5}">
                      <a16:colId xmlns:a16="http://schemas.microsoft.com/office/drawing/2014/main" val="3011935576"/>
                    </a:ext>
                  </a:extLst>
                </a:gridCol>
                <a:gridCol w="1435391">
                  <a:extLst>
                    <a:ext uri="{9D8B030D-6E8A-4147-A177-3AD203B41FA5}">
                      <a16:colId xmlns:a16="http://schemas.microsoft.com/office/drawing/2014/main" val="2794991869"/>
                    </a:ext>
                  </a:extLst>
                </a:gridCol>
                <a:gridCol w="1554331">
                  <a:extLst>
                    <a:ext uri="{9D8B030D-6E8A-4147-A177-3AD203B41FA5}">
                      <a16:colId xmlns:a16="http://schemas.microsoft.com/office/drawing/2014/main" val="2105416148"/>
                    </a:ext>
                  </a:extLst>
                </a:gridCol>
                <a:gridCol w="1723612">
                  <a:extLst>
                    <a:ext uri="{9D8B030D-6E8A-4147-A177-3AD203B41FA5}">
                      <a16:colId xmlns:a16="http://schemas.microsoft.com/office/drawing/2014/main" val="1910964446"/>
                    </a:ext>
                  </a:extLst>
                </a:gridCol>
                <a:gridCol w="1681051">
                  <a:extLst>
                    <a:ext uri="{9D8B030D-6E8A-4147-A177-3AD203B41FA5}">
                      <a16:colId xmlns:a16="http://schemas.microsoft.com/office/drawing/2014/main" val="2539472411"/>
                    </a:ext>
                  </a:extLst>
                </a:gridCol>
              </a:tblGrid>
              <a:tr h="585777">
                <a:tc>
                  <a:txBody>
                    <a:bodyPr/>
                    <a:lstStyle/>
                    <a:p>
                      <a:pPr algn="ctr"/>
                      <a:r>
                        <a:rPr lang="en-IN" sz="1400" b="1" dirty="0">
                          <a:latin typeface="Arial Black" panose="020B0A04020102020204" pitchFamily="34" charset="0"/>
                        </a:rPr>
                        <a:t>Article</a:t>
                      </a:r>
                    </a:p>
                  </a:txBody>
                  <a:tcPr/>
                </a:tc>
                <a:tc>
                  <a:txBody>
                    <a:bodyPr/>
                    <a:lstStyle/>
                    <a:p>
                      <a:pPr algn="ctr"/>
                      <a:r>
                        <a:rPr lang="en-IN" sz="1400" b="1" dirty="0">
                          <a:latin typeface="Arial Black" panose="020B0A04020102020204" pitchFamily="34" charset="0"/>
                        </a:rPr>
                        <a:t>Approach/ Method</a:t>
                      </a:r>
                    </a:p>
                  </a:txBody>
                  <a:tcPr/>
                </a:tc>
                <a:tc>
                  <a:txBody>
                    <a:bodyPr/>
                    <a:lstStyle/>
                    <a:p>
                      <a:pPr algn="ctr"/>
                      <a:r>
                        <a:rPr lang="en-IN" sz="1400" b="1" dirty="0">
                          <a:latin typeface="Arial Black" panose="020B0A04020102020204" pitchFamily="34" charset="0"/>
                        </a:rPr>
                        <a:t>Dataset</a:t>
                      </a:r>
                    </a:p>
                  </a:txBody>
                  <a:tcPr/>
                </a:tc>
                <a:tc>
                  <a:txBody>
                    <a:bodyPr/>
                    <a:lstStyle/>
                    <a:p>
                      <a:pPr algn="ctr"/>
                      <a:r>
                        <a:rPr lang="en-IN" sz="1400" b="1" dirty="0">
                          <a:latin typeface="Arial Black" panose="020B0A04020102020204" pitchFamily="34" charset="0"/>
                        </a:rPr>
                        <a:t>Pros</a:t>
                      </a:r>
                    </a:p>
                  </a:txBody>
                  <a:tcPr/>
                </a:tc>
                <a:tc>
                  <a:txBody>
                    <a:bodyPr/>
                    <a:lstStyle/>
                    <a:p>
                      <a:pPr algn="ctr"/>
                      <a:r>
                        <a:rPr lang="en-IN" sz="1400" b="1" dirty="0">
                          <a:latin typeface="Arial Black" panose="020B0A04020102020204" pitchFamily="34" charset="0"/>
                        </a:rPr>
                        <a:t>Cons</a:t>
                      </a:r>
                    </a:p>
                  </a:txBody>
                  <a:tcPr/>
                </a:tc>
                <a:extLst>
                  <a:ext uri="{0D108BD9-81ED-4DB2-BD59-A6C34878D82A}">
                    <a16:rowId xmlns:a16="http://schemas.microsoft.com/office/drawing/2014/main" val="3692355171"/>
                  </a:ext>
                </a:extLst>
              </a:tr>
              <a:tr h="2387110">
                <a:tc>
                  <a:txBody>
                    <a:bodyPr/>
                    <a:lstStyle/>
                    <a:p>
                      <a:pPr algn="l"/>
                      <a:r>
                        <a:rPr lang="en-US" sz="1400" dirty="0"/>
                        <a:t>An optimal support vector machine based classification model for sentimental analysis of online product reviews</a:t>
                      </a:r>
                      <a:endParaRPr lang="en-IN" sz="1400" dirty="0"/>
                    </a:p>
                  </a:txBody>
                  <a:tcPr/>
                </a:tc>
                <a:tc>
                  <a:txBody>
                    <a:bodyPr/>
                    <a:lstStyle/>
                    <a:p>
                      <a:pPr marL="285750" indent="-285750" algn="l">
                        <a:buFont typeface="Arial" panose="020B0604020202020204" pitchFamily="34" charset="0"/>
                        <a:buChar char="•"/>
                      </a:pPr>
                      <a:r>
                        <a:rPr lang="en-IN" sz="1400" dirty="0"/>
                        <a:t>Support Vector Machine (SVM) based Classification</a:t>
                      </a:r>
                    </a:p>
                  </a:txBody>
                  <a:tcPr/>
                </a:tc>
                <a:tc>
                  <a:txBody>
                    <a:bodyPr/>
                    <a:lstStyle/>
                    <a:p>
                      <a:pPr marL="171450" indent="-171450" algn="l">
                        <a:buFont typeface="Arial" panose="020B0604020202020204" pitchFamily="34" charset="0"/>
                        <a:buChar char="•"/>
                      </a:pPr>
                      <a:r>
                        <a:rPr lang="en-IN" sz="1400" dirty="0"/>
                        <a:t>iPod dataset</a:t>
                      </a:r>
                    </a:p>
                  </a:txBody>
                  <a:tcPr/>
                </a:tc>
                <a:tc>
                  <a:txBody>
                    <a:bodyPr/>
                    <a:lstStyle/>
                    <a:p>
                      <a:pPr marL="285750" indent="-285750" algn="l">
                        <a:buFont typeface="Arial" panose="020B0604020202020204" pitchFamily="34" charset="0"/>
                        <a:buChar char="•"/>
                      </a:pPr>
                      <a:r>
                        <a:rPr lang="en-US" sz="1400" dirty="0"/>
                        <a:t>The major benefits of SVM are which if the data point is linearly separable, it has a unique value and the values are very less</a:t>
                      </a:r>
                      <a:endParaRPr lang="en-IN" sz="1400" dirty="0"/>
                    </a:p>
                  </a:txBody>
                  <a:tcPr/>
                </a:tc>
                <a:tc>
                  <a:txBody>
                    <a:bodyPr/>
                    <a:lstStyle/>
                    <a:p>
                      <a:pPr marL="171450" indent="-171450" algn="l">
                        <a:buFont typeface="Arial" panose="020B0604020202020204" pitchFamily="34" charset="0"/>
                        <a:buChar char="•"/>
                      </a:pPr>
                      <a:r>
                        <a:rPr lang="en-IN" dirty="0"/>
                        <a:t>Its inability to effectively process OOV words, which can limit its comprehension and response accuracy</a:t>
                      </a:r>
                    </a:p>
                    <a:p>
                      <a:pPr marL="171450" indent="-171450" algn="l">
                        <a:buFont typeface="Arial" panose="020B0604020202020204" pitchFamily="34" charset="0"/>
                        <a:buChar char="•"/>
                      </a:pPr>
                      <a:r>
                        <a:rPr lang="en-IN" dirty="0"/>
                        <a:t>This model does not do well for resource-poor languages</a:t>
                      </a:r>
                    </a:p>
                  </a:txBody>
                  <a:tcPr/>
                </a:tc>
                <a:extLst>
                  <a:ext uri="{0D108BD9-81ED-4DB2-BD59-A6C34878D82A}">
                    <a16:rowId xmlns:a16="http://schemas.microsoft.com/office/drawing/2014/main" val="4020101632"/>
                  </a:ext>
                </a:extLst>
              </a:tr>
              <a:tr h="2579177">
                <a:tc>
                  <a:txBody>
                    <a:bodyPr/>
                    <a:lstStyle/>
                    <a:p>
                      <a:pPr algn="l"/>
                      <a:r>
                        <a:rPr lang="en-IN" dirty="0"/>
                        <a:t>Transformer-based deep learning models for the sentiment analysis of social media data</a:t>
                      </a:r>
                    </a:p>
                  </a:txBody>
                  <a:tcPr/>
                </a:tc>
                <a:tc>
                  <a:txBody>
                    <a:bodyPr/>
                    <a:lstStyle/>
                    <a:p>
                      <a:pPr marL="285750" indent="-285750" algn="l">
                        <a:buFont typeface="Arial" panose="020B0604020202020204" pitchFamily="34" charset="0"/>
                        <a:buChar char="•"/>
                      </a:pPr>
                      <a:r>
                        <a:rPr lang="en-IN" sz="1400" dirty="0"/>
                        <a:t>An BERT based Convolution Bi-directional Recurrent Neural Network</a:t>
                      </a:r>
                    </a:p>
                  </a:txBody>
                  <a:tcPr/>
                </a:tc>
                <a:tc>
                  <a:txBody>
                    <a:bodyPr/>
                    <a:lstStyle/>
                    <a:p>
                      <a:pPr marL="171450" indent="-171450" algn="l">
                        <a:buFont typeface="Arial" panose="020B0604020202020204" pitchFamily="34" charset="0"/>
                        <a:buChar char="•"/>
                      </a:pPr>
                      <a:r>
                        <a:rPr lang="en-US" sz="1400" dirty="0"/>
                        <a:t>Airline reviews: Us-airline dataset. </a:t>
                      </a:r>
                    </a:p>
                    <a:p>
                      <a:pPr marL="171450" indent="-171450" algn="l">
                        <a:buFont typeface="Arial" panose="020B0604020202020204" pitchFamily="34" charset="0"/>
                        <a:buChar char="•"/>
                      </a:pPr>
                      <a:r>
                        <a:rPr lang="en-US" sz="1400" dirty="0"/>
                        <a:t>Self-driving car reviews</a:t>
                      </a:r>
                    </a:p>
                    <a:p>
                      <a:pPr marL="171450" indent="-171450" algn="l">
                        <a:buFont typeface="Arial" panose="020B0604020202020204" pitchFamily="34" charset="0"/>
                        <a:buChar char="•"/>
                      </a:pPr>
                      <a:r>
                        <a:rPr lang="en-US" sz="1400" dirty="0"/>
                        <a:t>US presidential election reviews</a:t>
                      </a:r>
                    </a:p>
                    <a:p>
                      <a:pPr marL="171450" indent="-171450" algn="l">
                        <a:buFont typeface="Arial" panose="020B0604020202020204" pitchFamily="34" charset="0"/>
                        <a:buChar char="•"/>
                      </a:pPr>
                      <a:r>
                        <a:rPr lang="en-US" sz="1400" dirty="0"/>
                        <a:t>IMDB movie review dataset</a:t>
                      </a:r>
                      <a:endParaRPr lang="en-IN" sz="1400" dirty="0"/>
                    </a:p>
                  </a:txBody>
                  <a:tcPr/>
                </a:tc>
                <a:tc>
                  <a:txBody>
                    <a:bodyPr/>
                    <a:lstStyle/>
                    <a:p>
                      <a:pPr marL="171450" indent="-171450" algn="l">
                        <a:buFont typeface="Arial" panose="020B0604020202020204" pitchFamily="34" charset="0"/>
                        <a:buChar char="•"/>
                      </a:pPr>
                      <a:r>
                        <a:rPr lang="en-IN" sz="1400" dirty="0"/>
                        <a:t>Bi-LSTM model is used to take advantage of learning long-term dependencies in both directions between word sequences in along text</a:t>
                      </a:r>
                    </a:p>
                  </a:txBody>
                  <a:tcPr/>
                </a:tc>
                <a:tc>
                  <a:txBody>
                    <a:bodyPr/>
                    <a:lstStyle/>
                    <a:p>
                      <a:pPr marL="171450" indent="-171450" algn="l">
                        <a:buFont typeface="Arial" panose="020B0604020202020204" pitchFamily="34" charset="0"/>
                        <a:buChar char="•"/>
                      </a:pPr>
                      <a:r>
                        <a:rPr lang="en-IN" sz="1400" dirty="0"/>
                        <a:t>It fails to recognize and interpret emoticons during sentiment analysis which may lead to inaccurate results</a:t>
                      </a:r>
                    </a:p>
                  </a:txBody>
                  <a:tcPr/>
                </a:tc>
                <a:extLst>
                  <a:ext uri="{0D108BD9-81ED-4DB2-BD59-A6C34878D82A}">
                    <a16:rowId xmlns:a16="http://schemas.microsoft.com/office/drawing/2014/main" val="1708633130"/>
                  </a:ext>
                </a:extLst>
              </a:tr>
            </a:tbl>
          </a:graphicData>
        </a:graphic>
      </p:graphicFrame>
    </p:spTree>
    <p:extLst>
      <p:ext uri="{BB962C8B-B14F-4D97-AF65-F5344CB8AC3E}">
        <p14:creationId xmlns:p14="http://schemas.microsoft.com/office/powerpoint/2010/main" val="217318273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A92ED0-9897-47F5-9AFE-1AADF85094C7}"/>
              </a:ext>
            </a:extLst>
          </p:cNvPr>
          <p:cNvSpPr>
            <a:spLocks noGrp="1"/>
          </p:cNvSpPr>
          <p:nvPr>
            <p:ph type="sldNum" sz="quarter" idx="12"/>
          </p:nvPr>
        </p:nvSpPr>
        <p:spPr>
          <a:xfrm>
            <a:off x="8947162" y="5671990"/>
            <a:ext cx="177291" cy="276999"/>
          </a:xfrm>
        </p:spPr>
        <p:txBody>
          <a:bodyPr/>
          <a:lstStyle/>
          <a:p>
            <a:fld id="{E7D269DE-B05B-479D-A37F-175D1E94B038}" type="slidenum">
              <a:rPr lang="en-IN" smtClean="0">
                <a:latin typeface="Candara" panose="020E0502030303020204" pitchFamily="34" charset="0"/>
              </a:rPr>
              <a:t>6</a:t>
            </a:fld>
            <a:endParaRPr lang="en-IN">
              <a:latin typeface="Candara" panose="020E0502030303020204" pitchFamily="34" charset="0"/>
            </a:endParaRPr>
          </a:p>
        </p:txBody>
      </p:sp>
      <p:grpSp>
        <p:nvGrpSpPr>
          <p:cNvPr id="2" name="Group 1">
            <a:extLst>
              <a:ext uri="{FF2B5EF4-FFF2-40B4-BE49-F238E27FC236}">
                <a16:creationId xmlns:a16="http://schemas.microsoft.com/office/drawing/2014/main" id="{45BC4AFC-DB34-4881-7C93-39ACF074B8E1}"/>
              </a:ext>
            </a:extLst>
          </p:cNvPr>
          <p:cNvGrpSpPr/>
          <p:nvPr/>
        </p:nvGrpSpPr>
        <p:grpSpPr>
          <a:xfrm>
            <a:off x="173533" y="870860"/>
            <a:ext cx="2554758" cy="1803599"/>
            <a:chOff x="193690" y="2114615"/>
            <a:chExt cx="3363848" cy="2412961"/>
          </a:xfrm>
        </p:grpSpPr>
        <p:sp>
          <p:nvSpPr>
            <p:cNvPr id="66" name="Rectangle 1044">
              <a:extLst>
                <a:ext uri="{FF2B5EF4-FFF2-40B4-BE49-F238E27FC236}">
                  <a16:creationId xmlns:a16="http://schemas.microsoft.com/office/drawing/2014/main" id="{8C1AE4DA-89AC-4237-8333-AA440A480AA3}"/>
                </a:ext>
              </a:extLst>
            </p:cNvPr>
            <p:cNvSpPr/>
            <p:nvPr/>
          </p:nvSpPr>
          <p:spPr>
            <a:xfrm>
              <a:off x="266080" y="2715064"/>
              <a:ext cx="3291458" cy="1582298"/>
            </a:xfrm>
            <a:prstGeom prst="flowChartAlternateProcess">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dirty="0">
                <a:latin typeface="Candara" panose="020E0502030303020204" pitchFamily="34" charset="0"/>
              </a:endParaRPr>
            </a:p>
          </p:txBody>
        </p:sp>
        <p:cxnSp>
          <p:nvCxnSpPr>
            <p:cNvPr id="69" name="Straight Arrow Connector 68">
              <a:extLst>
                <a:ext uri="{FF2B5EF4-FFF2-40B4-BE49-F238E27FC236}">
                  <a16:creationId xmlns:a16="http://schemas.microsoft.com/office/drawing/2014/main" id="{41D3F0E7-D397-4211-82C3-67246CD12628}"/>
                </a:ext>
              </a:extLst>
            </p:cNvPr>
            <p:cNvCxnSpPr>
              <a:cxnSpLocks/>
            </p:cNvCxnSpPr>
            <p:nvPr/>
          </p:nvCxnSpPr>
          <p:spPr>
            <a:xfrm flipV="1">
              <a:off x="987369" y="3083698"/>
              <a:ext cx="533263" cy="18097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BFED3E3-BEF6-4178-80D2-F5355795B0CD}"/>
                </a:ext>
              </a:extLst>
            </p:cNvPr>
            <p:cNvCxnSpPr>
              <a:cxnSpLocks/>
            </p:cNvCxnSpPr>
            <p:nvPr/>
          </p:nvCxnSpPr>
          <p:spPr>
            <a:xfrm>
              <a:off x="285130" y="2524825"/>
              <a:ext cx="611505"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141">
              <a:extLst>
                <a:ext uri="{FF2B5EF4-FFF2-40B4-BE49-F238E27FC236}">
                  <a16:creationId xmlns:a16="http://schemas.microsoft.com/office/drawing/2014/main" id="{1A20E0D2-478F-49FA-BDEC-8826D262215B}"/>
                </a:ext>
              </a:extLst>
            </p:cNvPr>
            <p:cNvSpPr txBox="1"/>
            <p:nvPr/>
          </p:nvSpPr>
          <p:spPr>
            <a:xfrm>
              <a:off x="193690" y="2114615"/>
              <a:ext cx="787400" cy="330200"/>
            </a:xfrm>
            <a:prstGeom prst="rect">
              <a:avLst/>
            </a:prstGeom>
            <a:noFill/>
          </p:spPr>
          <p:txBody>
            <a:bodyPr wrap="square" rtlCol="0">
              <a:noAutofit/>
            </a:bodyPr>
            <a:lstStyle/>
            <a:p>
              <a:pPr>
                <a:lnSpc>
                  <a:spcPct val="107000"/>
                </a:lnSpc>
                <a:spcAft>
                  <a:spcPts val="600"/>
                </a:spcAft>
              </a:pPr>
              <a:r>
                <a:rPr lang="en-IN" sz="1200" b="1" kern="1200" dirty="0">
                  <a:latin typeface="Candara" panose="020E0502030303020204" pitchFamily="34" charset="0"/>
                  <a:ea typeface="Calibri" panose="020F0502020204030204" pitchFamily="34" charset="0"/>
                  <a:cs typeface="Mangal" panose="02040503050203030202" pitchFamily="18" charset="0"/>
                </a:rPr>
                <a:t>Input</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73" name="TextBox 1037">
              <a:extLst>
                <a:ext uri="{FF2B5EF4-FFF2-40B4-BE49-F238E27FC236}">
                  <a16:creationId xmlns:a16="http://schemas.microsoft.com/office/drawing/2014/main" id="{5D2341CC-648A-49C3-8C09-BA0F94B16735}"/>
                </a:ext>
              </a:extLst>
            </p:cNvPr>
            <p:cNvSpPr txBox="1"/>
            <p:nvPr/>
          </p:nvSpPr>
          <p:spPr>
            <a:xfrm>
              <a:off x="1357696" y="3382074"/>
              <a:ext cx="923239" cy="283103"/>
            </a:xfrm>
            <a:prstGeom prst="rect">
              <a:avLst/>
            </a:prstGeom>
            <a:noFill/>
          </p:spPr>
          <p:txBody>
            <a:bodyPr wrap="square" rtlCol="0">
              <a:noAutofit/>
            </a:bodyPr>
            <a:lstStyle/>
            <a:p>
              <a:pPr>
                <a:lnSpc>
                  <a:spcPct val="107000"/>
                </a:lnSpc>
                <a:spcAft>
                  <a:spcPts val="600"/>
                </a:spcAft>
              </a:pPr>
              <a:r>
                <a:rPr lang="en-IN" sz="825" b="1" kern="1200" dirty="0">
                  <a:latin typeface="Candara" panose="020E0502030303020204" pitchFamily="34" charset="0"/>
                  <a:ea typeface="Calibri" panose="020F0502020204030204" pitchFamily="34" charset="0"/>
                  <a:cs typeface="Mangal" panose="02040503050203030202" pitchFamily="18" charset="0"/>
                </a:rPr>
                <a:t>PushBullet</a:t>
              </a:r>
              <a:endParaRPr lang="en-IN" sz="825" b="1" dirty="0">
                <a:latin typeface="Candara" panose="020E0502030303020204" pitchFamily="34" charset="0"/>
                <a:ea typeface="Calibri" panose="020F0502020204030204" pitchFamily="34" charset="0"/>
                <a:cs typeface="Mangal" panose="02040503050203030202" pitchFamily="18" charset="0"/>
              </a:endParaRPr>
            </a:p>
          </p:txBody>
        </p:sp>
        <p:sp>
          <p:nvSpPr>
            <p:cNvPr id="77" name="Cylinder 76">
              <a:extLst>
                <a:ext uri="{FF2B5EF4-FFF2-40B4-BE49-F238E27FC236}">
                  <a16:creationId xmlns:a16="http://schemas.microsoft.com/office/drawing/2014/main" id="{3C979E97-808C-9F5F-7449-FAA2B9D2E6AB}"/>
                </a:ext>
              </a:extLst>
            </p:cNvPr>
            <p:cNvSpPr/>
            <p:nvPr/>
          </p:nvSpPr>
          <p:spPr>
            <a:xfrm>
              <a:off x="1566560" y="2851850"/>
              <a:ext cx="537845" cy="56070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900" b="1" dirty="0">
                  <a:solidFill>
                    <a:srgbClr val="000000"/>
                  </a:solidFill>
                  <a:latin typeface="Candara" panose="020E0502030303020204" pitchFamily="34" charset="0"/>
                  <a:ea typeface="Calibri" panose="020F0502020204030204" pitchFamily="34" charset="0"/>
                  <a:cs typeface="Mangal" panose="02040503050203030202" pitchFamily="18" charset="0"/>
                </a:rPr>
                <a:t>API</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78" name="Flowchart: Internal Storage 77">
              <a:extLst>
                <a:ext uri="{FF2B5EF4-FFF2-40B4-BE49-F238E27FC236}">
                  <a16:creationId xmlns:a16="http://schemas.microsoft.com/office/drawing/2014/main" id="{F2322A26-0AE2-4A18-24E0-F2CA07870774}"/>
                </a:ext>
              </a:extLst>
            </p:cNvPr>
            <p:cNvSpPr/>
            <p:nvPr/>
          </p:nvSpPr>
          <p:spPr>
            <a:xfrm>
              <a:off x="2632756" y="3082386"/>
              <a:ext cx="814070" cy="798830"/>
            </a:xfrm>
            <a:prstGeom prst="flowChartInternalStorag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pPr>
              <a:r>
                <a:rPr lang="en-IN" sz="1050" dirty="0">
                  <a:solidFill>
                    <a:srgbClr val="000000"/>
                  </a:solidFill>
                  <a:latin typeface="Candara" panose="020E0502030303020204" pitchFamily="34" charset="0"/>
                  <a:ea typeface="Calibri" panose="020F0502020204030204" pitchFamily="34" charset="0"/>
                  <a:cs typeface="Mangal" panose="02040503050203030202" pitchFamily="18" charset="0"/>
                </a:rPr>
                <a:t>Chat </a:t>
              </a:r>
              <a:endParaRPr lang="en-IN" sz="825" dirty="0">
                <a:latin typeface="Candara" panose="020E0502030303020204" pitchFamily="34" charset="0"/>
                <a:ea typeface="Calibri" panose="020F0502020204030204" pitchFamily="34" charset="0"/>
                <a:cs typeface="Mangal" panose="02040503050203030202" pitchFamily="18" charset="0"/>
              </a:endParaRPr>
            </a:p>
            <a:p>
              <a:pPr algn="ctr">
                <a:lnSpc>
                  <a:spcPct val="107000"/>
                </a:lnSpc>
              </a:pPr>
              <a:r>
                <a:rPr lang="en-IN" sz="1050" dirty="0">
                  <a:solidFill>
                    <a:srgbClr val="000000"/>
                  </a:solidFill>
                  <a:latin typeface="Candara" panose="020E0502030303020204" pitchFamily="34" charset="0"/>
                  <a:ea typeface="Calibri" panose="020F0502020204030204" pitchFamily="34" charset="0"/>
                  <a:cs typeface="Mangal" panose="02040503050203030202" pitchFamily="18" charset="0"/>
                </a:rPr>
                <a:t>Data</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79" name="Straight Arrow Connector 78">
              <a:extLst>
                <a:ext uri="{FF2B5EF4-FFF2-40B4-BE49-F238E27FC236}">
                  <a16:creationId xmlns:a16="http://schemas.microsoft.com/office/drawing/2014/main" id="{2D437B90-F4D6-75A5-70E4-0686E29E162F}"/>
                </a:ext>
              </a:extLst>
            </p:cNvPr>
            <p:cNvCxnSpPr>
              <a:cxnSpLocks/>
            </p:cNvCxnSpPr>
            <p:nvPr/>
          </p:nvCxnSpPr>
          <p:spPr>
            <a:xfrm>
              <a:off x="2163460" y="3047430"/>
              <a:ext cx="426611" cy="12636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1037">
              <a:extLst>
                <a:ext uri="{FF2B5EF4-FFF2-40B4-BE49-F238E27FC236}">
                  <a16:creationId xmlns:a16="http://schemas.microsoft.com/office/drawing/2014/main" id="{95BDA616-92F7-B931-4069-2ED31BAE10C3}"/>
                </a:ext>
              </a:extLst>
            </p:cNvPr>
            <p:cNvSpPr txBox="1"/>
            <p:nvPr/>
          </p:nvSpPr>
          <p:spPr>
            <a:xfrm>
              <a:off x="2722260" y="3925635"/>
              <a:ext cx="690880" cy="260985"/>
            </a:xfrm>
            <a:prstGeom prst="rect">
              <a:avLst/>
            </a:prstGeom>
            <a:noFill/>
          </p:spPr>
          <p:txBody>
            <a:bodyPr wrap="square" rtlCol="0">
              <a:noAutofit/>
            </a:bodyPr>
            <a:lstStyle/>
            <a:p>
              <a:pPr>
                <a:lnSpc>
                  <a:spcPct val="107000"/>
                </a:lnSpc>
                <a:spcAft>
                  <a:spcPts val="600"/>
                </a:spcAft>
              </a:pPr>
              <a:r>
                <a:rPr lang="en-IN" sz="825" b="1" kern="1200" dirty="0">
                  <a:latin typeface="Candara" panose="020E0502030303020204" pitchFamily="34" charset="0"/>
                  <a:ea typeface="Calibri" panose="020F0502020204030204" pitchFamily="34" charset="0"/>
                  <a:cs typeface="Mangal" panose="02040503050203030202" pitchFamily="18" charset="0"/>
                </a:rPr>
                <a:t>Txt File</a:t>
              </a:r>
              <a:endParaRPr lang="en-IN" sz="825" b="1" dirty="0">
                <a:latin typeface="Candara" panose="020E0502030303020204" pitchFamily="34" charset="0"/>
                <a:ea typeface="Calibri" panose="020F0502020204030204" pitchFamily="34" charset="0"/>
                <a:cs typeface="Mangal" panose="02040503050203030202" pitchFamily="18" charset="0"/>
              </a:endParaRPr>
            </a:p>
          </p:txBody>
        </p:sp>
        <p:sp>
          <p:nvSpPr>
            <p:cNvPr id="83" name="TextBox 1037">
              <a:extLst>
                <a:ext uri="{FF2B5EF4-FFF2-40B4-BE49-F238E27FC236}">
                  <a16:creationId xmlns:a16="http://schemas.microsoft.com/office/drawing/2014/main" id="{54473BFE-0838-D541-35FC-E7C3F45E83BC}"/>
                </a:ext>
              </a:extLst>
            </p:cNvPr>
            <p:cNvSpPr txBox="1"/>
            <p:nvPr/>
          </p:nvSpPr>
          <p:spPr>
            <a:xfrm>
              <a:off x="323975" y="3853359"/>
              <a:ext cx="791210" cy="260985"/>
            </a:xfrm>
            <a:prstGeom prst="rect">
              <a:avLst/>
            </a:prstGeom>
            <a:noFill/>
          </p:spPr>
          <p:txBody>
            <a:bodyPr wrap="square" rtlCol="0">
              <a:noAutofit/>
            </a:bodyPr>
            <a:lstStyle/>
            <a:p>
              <a:pPr>
                <a:lnSpc>
                  <a:spcPct val="107000"/>
                </a:lnSpc>
                <a:spcAft>
                  <a:spcPts val="600"/>
                </a:spcAft>
              </a:pPr>
              <a:r>
                <a:rPr lang="en-IN" sz="788" b="1" kern="1200" dirty="0">
                  <a:latin typeface="Candara" panose="020E0502030303020204" pitchFamily="34" charset="0"/>
                  <a:ea typeface="Calibri" panose="020F0502020204030204" pitchFamily="34" charset="0"/>
                  <a:cs typeface="Mangal" panose="02040503050203030202" pitchFamily="18" charset="0"/>
                </a:rPr>
                <a:t>WhatsApp</a:t>
              </a:r>
              <a:endParaRPr lang="en-IN" sz="788" b="1" dirty="0">
                <a:latin typeface="Candara" panose="020E0502030303020204" pitchFamily="34" charset="0"/>
                <a:ea typeface="Calibri" panose="020F0502020204030204" pitchFamily="34" charset="0"/>
                <a:cs typeface="Mangal" panose="02040503050203030202" pitchFamily="18" charset="0"/>
              </a:endParaRPr>
            </a:p>
          </p:txBody>
        </p:sp>
        <p:sp>
          <p:nvSpPr>
            <p:cNvPr id="84" name="TextBox 1052">
              <a:extLst>
                <a:ext uri="{FF2B5EF4-FFF2-40B4-BE49-F238E27FC236}">
                  <a16:creationId xmlns:a16="http://schemas.microsoft.com/office/drawing/2014/main" id="{0DB94FBB-CB85-42A3-A652-9460D68C6755}"/>
                </a:ext>
              </a:extLst>
            </p:cNvPr>
            <p:cNvSpPr txBox="1"/>
            <p:nvPr/>
          </p:nvSpPr>
          <p:spPr>
            <a:xfrm>
              <a:off x="250840" y="4297361"/>
              <a:ext cx="3272790" cy="230215"/>
            </a:xfrm>
            <a:prstGeom prst="rect">
              <a:avLst/>
            </a:prstGeom>
            <a:noFill/>
          </p:spPr>
          <p:txBody>
            <a:bodyPr wrap="square" rtlCol="0">
              <a:noAutofit/>
            </a:bodyPr>
            <a:lstStyle/>
            <a:p>
              <a:pPr algn="ctr">
                <a:lnSpc>
                  <a:spcPct val="107000"/>
                </a:lnSpc>
                <a:spcAft>
                  <a:spcPts val="600"/>
                </a:spcAft>
              </a:pPr>
              <a:r>
                <a:rPr lang="en-IN" sz="1050" b="1" i="1" kern="1200" dirty="0">
                  <a:latin typeface="Candara" panose="020E0502030303020204" pitchFamily="34" charset="0"/>
                  <a:ea typeface="Calibri" panose="020F0502020204030204" pitchFamily="34" charset="0"/>
                  <a:cs typeface="Mangal" panose="02040503050203030202" pitchFamily="18" charset="0"/>
                </a:rPr>
                <a:t>Data Collection</a:t>
              </a:r>
              <a:endParaRPr lang="en-IN" sz="1050" b="1" dirty="0">
                <a:latin typeface="Candara" panose="020E0502030303020204" pitchFamily="34" charset="0"/>
                <a:ea typeface="Calibri" panose="020F0502020204030204" pitchFamily="34" charset="0"/>
                <a:cs typeface="Mangal" panose="02040503050203030202" pitchFamily="18" charset="0"/>
              </a:endParaRPr>
            </a:p>
          </p:txBody>
        </p:sp>
        <p:cxnSp>
          <p:nvCxnSpPr>
            <p:cNvPr id="86" name="Straight Arrow Connector 85">
              <a:extLst>
                <a:ext uri="{FF2B5EF4-FFF2-40B4-BE49-F238E27FC236}">
                  <a16:creationId xmlns:a16="http://schemas.microsoft.com/office/drawing/2014/main" id="{AD4B23EB-3091-877A-6F8C-FED5E88F2192}"/>
                </a:ext>
              </a:extLst>
            </p:cNvPr>
            <p:cNvCxnSpPr>
              <a:cxnSpLocks/>
            </p:cNvCxnSpPr>
            <p:nvPr/>
          </p:nvCxnSpPr>
          <p:spPr>
            <a:xfrm flipV="1">
              <a:off x="2221652" y="3805048"/>
              <a:ext cx="360273" cy="17070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B9BF62E-A07C-431A-FEC8-BE7615814B96}"/>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22439" y="1723408"/>
            <a:ext cx="460046" cy="460046"/>
          </a:xfrm>
          <a:prstGeom prst="rect">
            <a:avLst/>
          </a:prstGeom>
        </p:spPr>
      </p:pic>
      <p:cxnSp>
        <p:nvCxnSpPr>
          <p:cNvPr id="85" name="Straight Arrow Connector 84">
            <a:extLst>
              <a:ext uri="{FF2B5EF4-FFF2-40B4-BE49-F238E27FC236}">
                <a16:creationId xmlns:a16="http://schemas.microsoft.com/office/drawing/2014/main" id="{3307A0AC-BA21-CF50-5EFE-ED2B980886A8}"/>
              </a:ext>
            </a:extLst>
          </p:cNvPr>
          <p:cNvCxnSpPr>
            <a:cxnSpLocks/>
          </p:cNvCxnSpPr>
          <p:nvPr/>
        </p:nvCxnSpPr>
        <p:spPr>
          <a:xfrm>
            <a:off x="816070" y="2157865"/>
            <a:ext cx="365243" cy="169477"/>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583FDCB3-F3B9-C8BF-0B01-75798979D1F3}"/>
              </a:ext>
            </a:extLst>
          </p:cNvPr>
          <p:cNvSpPr/>
          <p:nvPr/>
        </p:nvSpPr>
        <p:spPr>
          <a:xfrm>
            <a:off x="1170585" y="2156325"/>
            <a:ext cx="524706" cy="27634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88" b="1" dirty="0">
                <a:solidFill>
                  <a:schemeClr val="tx1"/>
                </a:solidFill>
                <a:latin typeface="Candara" panose="020E0502030303020204" pitchFamily="34" charset="0"/>
              </a:rPr>
              <a:t>Export Chat</a:t>
            </a:r>
          </a:p>
        </p:txBody>
      </p:sp>
      <p:sp>
        <p:nvSpPr>
          <p:cNvPr id="89" name="Arrow: Right 88">
            <a:extLst>
              <a:ext uri="{FF2B5EF4-FFF2-40B4-BE49-F238E27FC236}">
                <a16:creationId xmlns:a16="http://schemas.microsoft.com/office/drawing/2014/main" id="{B3CF3F9D-1B80-4BF7-B9EA-A30A839447BC}"/>
              </a:ext>
            </a:extLst>
          </p:cNvPr>
          <p:cNvSpPr/>
          <p:nvPr/>
        </p:nvSpPr>
        <p:spPr>
          <a:xfrm>
            <a:off x="2780116" y="1801688"/>
            <a:ext cx="380048"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grpSp>
        <p:nvGrpSpPr>
          <p:cNvPr id="37" name="Group 36">
            <a:extLst>
              <a:ext uri="{FF2B5EF4-FFF2-40B4-BE49-F238E27FC236}">
                <a16:creationId xmlns:a16="http://schemas.microsoft.com/office/drawing/2014/main" id="{11054DB1-0505-37F3-FCE4-9FAE22B1A70D}"/>
              </a:ext>
            </a:extLst>
          </p:cNvPr>
          <p:cNvGrpSpPr/>
          <p:nvPr/>
        </p:nvGrpSpPr>
        <p:grpSpPr>
          <a:xfrm>
            <a:off x="3199711" y="899608"/>
            <a:ext cx="5857322" cy="2258174"/>
            <a:chOff x="4266280" y="46538"/>
            <a:chExt cx="7809763" cy="3010899"/>
          </a:xfrm>
        </p:grpSpPr>
        <p:sp>
          <p:nvSpPr>
            <p:cNvPr id="90" name="Rectangle 89">
              <a:extLst>
                <a:ext uri="{FF2B5EF4-FFF2-40B4-BE49-F238E27FC236}">
                  <a16:creationId xmlns:a16="http://schemas.microsoft.com/office/drawing/2014/main" id="{CF948C85-8F50-4744-A576-D12B4B096C26}"/>
                </a:ext>
              </a:extLst>
            </p:cNvPr>
            <p:cNvSpPr/>
            <p:nvPr/>
          </p:nvSpPr>
          <p:spPr>
            <a:xfrm>
              <a:off x="4266280" y="46538"/>
              <a:ext cx="7809763" cy="2664000"/>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92" name="Flowchart: Multidocument 91">
              <a:extLst>
                <a:ext uri="{FF2B5EF4-FFF2-40B4-BE49-F238E27FC236}">
                  <a16:creationId xmlns:a16="http://schemas.microsoft.com/office/drawing/2014/main" id="{01FD99F8-6EC7-4D54-A615-AB061C581025}"/>
                </a:ext>
              </a:extLst>
            </p:cNvPr>
            <p:cNvSpPr/>
            <p:nvPr/>
          </p:nvSpPr>
          <p:spPr>
            <a:xfrm>
              <a:off x="4393915" y="470115"/>
              <a:ext cx="1095394" cy="696348"/>
            </a:xfrm>
            <a:prstGeom prst="flowChartMulti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88" kern="1200" dirty="0">
                  <a:solidFill>
                    <a:srgbClr val="000000"/>
                  </a:solidFill>
                  <a:latin typeface="Candara" panose="020E0502030303020204" pitchFamily="34" charset="0"/>
                  <a:ea typeface="Calibri" panose="020F0502020204030204" pitchFamily="34" charset="0"/>
                  <a:cs typeface="Mangal" panose="02040503050203030202" pitchFamily="18" charset="0"/>
                </a:rPr>
                <a:t>Structured Text data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sp>
          <p:nvSpPr>
            <p:cNvPr id="93" name="Rectangle: Diagonal Corners Rounded 92">
              <a:extLst>
                <a:ext uri="{FF2B5EF4-FFF2-40B4-BE49-F238E27FC236}">
                  <a16:creationId xmlns:a16="http://schemas.microsoft.com/office/drawing/2014/main" id="{72B9C622-49DC-4D64-9B72-B532A25F3B3E}"/>
                </a:ext>
              </a:extLst>
            </p:cNvPr>
            <p:cNvSpPr/>
            <p:nvPr/>
          </p:nvSpPr>
          <p:spPr>
            <a:xfrm>
              <a:off x="5767113" y="509870"/>
              <a:ext cx="1418878" cy="603301"/>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pPr>
              <a:r>
                <a:rPr lang="en-IN" sz="825" dirty="0">
                  <a:solidFill>
                    <a:srgbClr val="000000"/>
                  </a:solidFill>
                  <a:latin typeface="Candara" panose="020E0502030303020204" pitchFamily="34" charset="0"/>
                  <a:cs typeface="Mangal" panose="02040503050203030202" pitchFamily="18" charset="0"/>
                </a:rPr>
                <a:t>Splitting fields</a:t>
              </a:r>
            </a:p>
            <a:p>
              <a:pPr algn="ctr">
                <a:lnSpc>
                  <a:spcPct val="107000"/>
                </a:lnSpc>
              </a:pPr>
              <a:r>
                <a:rPr lang="en-IN" sz="825" dirty="0">
                  <a:solidFill>
                    <a:srgbClr val="000000"/>
                  </a:solidFill>
                  <a:latin typeface="Candara" panose="020E0502030303020204" pitchFamily="34" charset="0"/>
                  <a:cs typeface="Mangal" panose="02040503050203030202" pitchFamily="18" charset="0"/>
                </a:rPr>
                <a:t>(Regular Expression)</a:t>
              </a:r>
            </a:p>
          </p:txBody>
        </p:sp>
        <p:sp>
          <p:nvSpPr>
            <p:cNvPr id="94" name="TextBox 1052">
              <a:extLst>
                <a:ext uri="{FF2B5EF4-FFF2-40B4-BE49-F238E27FC236}">
                  <a16:creationId xmlns:a16="http://schemas.microsoft.com/office/drawing/2014/main" id="{E6A5ED30-33B4-0969-F7ED-419A78502F72}"/>
                </a:ext>
              </a:extLst>
            </p:cNvPr>
            <p:cNvSpPr txBox="1"/>
            <p:nvPr/>
          </p:nvSpPr>
          <p:spPr>
            <a:xfrm>
              <a:off x="7906861" y="2750097"/>
              <a:ext cx="2612390" cy="307340"/>
            </a:xfrm>
            <a:prstGeom prst="rect">
              <a:avLst/>
            </a:prstGeom>
            <a:noFill/>
            <a:ln>
              <a:solidFill>
                <a:schemeClr val="tx1"/>
              </a:solidFill>
            </a:ln>
          </p:spPr>
          <p:txBody>
            <a:bodyPr wrap="square" rtlCol="0">
              <a:noAutofit/>
            </a:bodyPr>
            <a:lstStyle/>
            <a:p>
              <a:pPr algn="ctr">
                <a:lnSpc>
                  <a:spcPct val="107000"/>
                </a:lnSpc>
                <a:spcAft>
                  <a:spcPts val="600"/>
                </a:spcAft>
              </a:pPr>
              <a:r>
                <a:rPr lang="en-IN" sz="1050" b="1" i="1" kern="1200" dirty="0">
                  <a:latin typeface="Candara" panose="020E0502030303020204" pitchFamily="34" charset="0"/>
                  <a:ea typeface="Calibri" panose="020F0502020204030204" pitchFamily="34" charset="0"/>
                  <a:cs typeface="Mangal" panose="02040503050203030202" pitchFamily="18" charset="0"/>
                </a:rPr>
                <a:t>Pre-Processing</a:t>
              </a:r>
              <a:endParaRPr lang="en-IN" sz="1050" b="1" dirty="0">
                <a:latin typeface="Candara" panose="020E0502030303020204" pitchFamily="34" charset="0"/>
                <a:ea typeface="Calibri" panose="020F0502020204030204" pitchFamily="34" charset="0"/>
                <a:cs typeface="Mangal" panose="02040503050203030202" pitchFamily="18" charset="0"/>
              </a:endParaRPr>
            </a:p>
          </p:txBody>
        </p:sp>
        <p:cxnSp>
          <p:nvCxnSpPr>
            <p:cNvPr id="95" name="Straight Arrow Connector 94">
              <a:extLst>
                <a:ext uri="{FF2B5EF4-FFF2-40B4-BE49-F238E27FC236}">
                  <a16:creationId xmlns:a16="http://schemas.microsoft.com/office/drawing/2014/main" id="{93732C52-2528-F775-7854-3A4B9DD63A1F}"/>
                </a:ext>
              </a:extLst>
            </p:cNvPr>
            <p:cNvCxnSpPr>
              <a:cxnSpLocks/>
            </p:cNvCxnSpPr>
            <p:nvPr/>
          </p:nvCxnSpPr>
          <p:spPr>
            <a:xfrm flipV="1">
              <a:off x="5512620" y="772320"/>
              <a:ext cx="252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Flowchart: Predefined Process 95">
              <a:extLst>
                <a:ext uri="{FF2B5EF4-FFF2-40B4-BE49-F238E27FC236}">
                  <a16:creationId xmlns:a16="http://schemas.microsoft.com/office/drawing/2014/main" id="{2AA2068C-C85E-7D3C-ED8F-AB514203BB62}"/>
                </a:ext>
              </a:extLst>
            </p:cNvPr>
            <p:cNvSpPr/>
            <p:nvPr/>
          </p:nvSpPr>
          <p:spPr>
            <a:xfrm>
              <a:off x="4458681" y="1904861"/>
              <a:ext cx="1502911" cy="643293"/>
            </a:xfrm>
            <a:prstGeom prst="flowChartPredefinedProcess">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b="1" dirty="0">
                  <a:solidFill>
                    <a:srgbClr val="000000"/>
                  </a:solidFill>
                  <a:latin typeface="Candara" panose="020E0502030303020204" pitchFamily="34" charset="0"/>
                  <a:ea typeface="Calibri" panose="020F0502020204030204" pitchFamily="34" charset="0"/>
                  <a:cs typeface="Mangal" panose="02040503050203030202" pitchFamily="18" charset="0"/>
                </a:rPr>
                <a:t>Final Data Frame Creation</a:t>
              </a:r>
              <a:endParaRPr lang="en-IN" sz="1200" b="1" dirty="0">
                <a:latin typeface="Candara" panose="020E0502030303020204" pitchFamily="34" charset="0"/>
                <a:ea typeface="Calibri" panose="020F0502020204030204" pitchFamily="34" charset="0"/>
                <a:cs typeface="Mangal" panose="02040503050203030202" pitchFamily="18" charset="0"/>
              </a:endParaRPr>
            </a:p>
          </p:txBody>
        </p:sp>
        <p:sp>
          <p:nvSpPr>
            <p:cNvPr id="111" name="Flowchart: Multidocument 110">
              <a:extLst>
                <a:ext uri="{FF2B5EF4-FFF2-40B4-BE49-F238E27FC236}">
                  <a16:creationId xmlns:a16="http://schemas.microsoft.com/office/drawing/2014/main" id="{D68A9A79-C614-357B-CEB9-20D4A3B840EA}"/>
                </a:ext>
              </a:extLst>
            </p:cNvPr>
            <p:cNvSpPr/>
            <p:nvPr/>
          </p:nvSpPr>
          <p:spPr>
            <a:xfrm>
              <a:off x="7730812" y="358712"/>
              <a:ext cx="1486544" cy="603301"/>
            </a:xfrm>
            <a:prstGeom prst="flowChartMultidocumen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825" kern="1200" dirty="0">
                  <a:solidFill>
                    <a:srgbClr val="000000"/>
                  </a:solidFill>
                  <a:latin typeface="Candara" panose="020E0502030303020204" pitchFamily="34" charset="0"/>
                  <a:ea typeface="Calibri" panose="020F0502020204030204" pitchFamily="34" charset="0"/>
                  <a:cs typeface="Mangal" panose="02040503050203030202" pitchFamily="18" charset="0"/>
                </a:rPr>
                <a:t>User &amp; Messages</a:t>
              </a:r>
              <a:endParaRPr lang="en-IN" sz="1050" dirty="0">
                <a:latin typeface="Candara" panose="020E0502030303020204" pitchFamily="34" charset="0"/>
                <a:ea typeface="Calibri" panose="020F0502020204030204" pitchFamily="34" charset="0"/>
                <a:cs typeface="Mangal" panose="02040503050203030202" pitchFamily="18" charset="0"/>
              </a:endParaRPr>
            </a:p>
          </p:txBody>
        </p:sp>
        <p:cxnSp>
          <p:nvCxnSpPr>
            <p:cNvPr id="119" name="Straight Arrow Connector 118">
              <a:extLst>
                <a:ext uri="{FF2B5EF4-FFF2-40B4-BE49-F238E27FC236}">
                  <a16:creationId xmlns:a16="http://schemas.microsoft.com/office/drawing/2014/main" id="{F29D3DFA-F4D1-2D2B-CA29-8409BD91F3C1}"/>
                </a:ext>
              </a:extLst>
            </p:cNvPr>
            <p:cNvCxnSpPr>
              <a:cxnSpLocks/>
            </p:cNvCxnSpPr>
            <p:nvPr/>
          </p:nvCxnSpPr>
          <p:spPr>
            <a:xfrm flipV="1">
              <a:off x="7225097" y="625521"/>
              <a:ext cx="483207" cy="180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E3705A0-824A-E534-C514-AEECD4EC29E1}"/>
                </a:ext>
              </a:extLst>
            </p:cNvPr>
            <p:cNvCxnSpPr>
              <a:cxnSpLocks/>
            </p:cNvCxnSpPr>
            <p:nvPr/>
          </p:nvCxnSpPr>
          <p:spPr>
            <a:xfrm>
              <a:off x="7225097" y="875573"/>
              <a:ext cx="468000" cy="373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Top Corners Snipped 123">
              <a:extLst>
                <a:ext uri="{FF2B5EF4-FFF2-40B4-BE49-F238E27FC236}">
                  <a16:creationId xmlns:a16="http://schemas.microsoft.com/office/drawing/2014/main" id="{ADF9EAC8-CFC0-DB16-E254-0532C98DDCEF}"/>
                </a:ext>
              </a:extLst>
            </p:cNvPr>
            <p:cNvSpPr/>
            <p:nvPr/>
          </p:nvSpPr>
          <p:spPr>
            <a:xfrm>
              <a:off x="7720414" y="1104877"/>
              <a:ext cx="1423586" cy="430984"/>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Time &amp; Date </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sp>
          <p:nvSpPr>
            <p:cNvPr id="126" name="Rectangle: Diagonal Corners Rounded 125">
              <a:extLst>
                <a:ext uri="{FF2B5EF4-FFF2-40B4-BE49-F238E27FC236}">
                  <a16:creationId xmlns:a16="http://schemas.microsoft.com/office/drawing/2014/main" id="{B741F036-55DA-7F34-8DFC-65DFAD3B9020}"/>
                </a:ext>
              </a:extLst>
            </p:cNvPr>
            <p:cNvSpPr/>
            <p:nvPr/>
          </p:nvSpPr>
          <p:spPr>
            <a:xfrm>
              <a:off x="9350013" y="1062035"/>
              <a:ext cx="794796"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kern="1200" dirty="0">
                  <a:solidFill>
                    <a:srgbClr val="000000"/>
                  </a:solidFill>
                  <a:latin typeface="Candara" panose="020E0502030303020204" pitchFamily="34" charset="0"/>
                  <a:ea typeface="Calibri" panose="020F0502020204030204" pitchFamily="34" charset="0"/>
                  <a:cs typeface="Mangal" panose="02040503050203030202" pitchFamily="18" charset="0"/>
                </a:rPr>
                <a:t>Format Detection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128" name="Rectangle: Diagonal Corners Rounded 127">
              <a:extLst>
                <a:ext uri="{FF2B5EF4-FFF2-40B4-BE49-F238E27FC236}">
                  <a16:creationId xmlns:a16="http://schemas.microsoft.com/office/drawing/2014/main" id="{B3AFF811-8B92-FD83-E281-96AD1D1964F3}"/>
                </a:ext>
              </a:extLst>
            </p:cNvPr>
            <p:cNvSpPr/>
            <p:nvPr/>
          </p:nvSpPr>
          <p:spPr>
            <a:xfrm>
              <a:off x="10377425" y="1039148"/>
              <a:ext cx="869196"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kern="1200" dirty="0">
                  <a:solidFill>
                    <a:srgbClr val="000000"/>
                  </a:solidFill>
                  <a:latin typeface="Candara" panose="020E0502030303020204" pitchFamily="34" charset="0"/>
                  <a:ea typeface="Calibri" panose="020F0502020204030204" pitchFamily="34" charset="0"/>
                  <a:cs typeface="Mangal" panose="02040503050203030202" pitchFamily="18" charset="0"/>
                </a:rPr>
                <a:t>Format Conversion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29" name="Straight Arrow Connector 128">
              <a:extLst>
                <a:ext uri="{FF2B5EF4-FFF2-40B4-BE49-F238E27FC236}">
                  <a16:creationId xmlns:a16="http://schemas.microsoft.com/office/drawing/2014/main" id="{5232072B-0AD5-2360-7163-A12AFC42C2BB}"/>
                </a:ext>
              </a:extLst>
            </p:cNvPr>
            <p:cNvCxnSpPr>
              <a:cxnSpLocks/>
            </p:cNvCxnSpPr>
            <p:nvPr/>
          </p:nvCxnSpPr>
          <p:spPr>
            <a:xfrm flipV="1">
              <a:off x="9153939" y="1350726"/>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EFB26D7-1E4B-4A51-BD8F-1E99BD580A21}"/>
                </a:ext>
              </a:extLst>
            </p:cNvPr>
            <p:cNvCxnSpPr>
              <a:cxnSpLocks/>
            </p:cNvCxnSpPr>
            <p:nvPr/>
          </p:nvCxnSpPr>
          <p:spPr>
            <a:xfrm flipV="1">
              <a:off x="10170035" y="1346208"/>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Diagonal Corners Rounded 132">
              <a:extLst>
                <a:ext uri="{FF2B5EF4-FFF2-40B4-BE49-F238E27FC236}">
                  <a16:creationId xmlns:a16="http://schemas.microsoft.com/office/drawing/2014/main" id="{71F152E6-C1F4-F7D0-8792-79FD94A01760}"/>
                </a:ext>
              </a:extLst>
            </p:cNvPr>
            <p:cNvSpPr/>
            <p:nvPr/>
          </p:nvSpPr>
          <p:spPr>
            <a:xfrm>
              <a:off x="9477869" y="326799"/>
              <a:ext cx="1256392"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kern="1200" dirty="0">
                  <a:solidFill>
                    <a:srgbClr val="000000"/>
                  </a:solidFill>
                  <a:latin typeface="Candara" panose="020E0502030303020204" pitchFamily="34" charset="0"/>
                  <a:ea typeface="Calibri" panose="020F0502020204030204" pitchFamily="34" charset="0"/>
                  <a:cs typeface="Mangal" panose="02040503050203030202" pitchFamily="18" charset="0"/>
                </a:rPr>
                <a:t>User + Message Separation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35" name="Straight Arrow Connector 134">
              <a:extLst>
                <a:ext uri="{FF2B5EF4-FFF2-40B4-BE49-F238E27FC236}">
                  <a16:creationId xmlns:a16="http://schemas.microsoft.com/office/drawing/2014/main" id="{0A9DDCEC-2EFC-74AC-EE62-74459FC2CC73}"/>
                </a:ext>
              </a:extLst>
            </p:cNvPr>
            <p:cNvCxnSpPr>
              <a:cxnSpLocks/>
            </p:cNvCxnSpPr>
            <p:nvPr/>
          </p:nvCxnSpPr>
          <p:spPr>
            <a:xfrm flipV="1">
              <a:off x="9242013" y="591428"/>
              <a:ext cx="216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D15CDED-47B4-5903-FB90-D87FA3EFF5E6}"/>
                </a:ext>
              </a:extLst>
            </p:cNvPr>
            <p:cNvCxnSpPr/>
            <p:nvPr/>
          </p:nvCxnSpPr>
          <p:spPr>
            <a:xfrm rot="16200000" flipH="1">
              <a:off x="10486369" y="867797"/>
              <a:ext cx="1440000" cy="924339"/>
            </a:xfrm>
            <a:prstGeom prst="bentConnector3">
              <a:avLst>
                <a:gd name="adj1" fmla="val -126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F815A4F-2894-7D0B-D48E-06A6D21CEB84}"/>
                </a:ext>
              </a:extLst>
            </p:cNvPr>
            <p:cNvCxnSpPr>
              <a:cxnSpLocks/>
            </p:cNvCxnSpPr>
            <p:nvPr/>
          </p:nvCxnSpPr>
          <p:spPr>
            <a:xfrm>
              <a:off x="11246621" y="1321075"/>
              <a:ext cx="4219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Diagonal Corners Rounded 140">
              <a:extLst>
                <a:ext uri="{FF2B5EF4-FFF2-40B4-BE49-F238E27FC236}">
                  <a16:creationId xmlns:a16="http://schemas.microsoft.com/office/drawing/2014/main" id="{272D2BA1-6DF1-6C01-2C32-8A61564BC8B4}"/>
                </a:ext>
              </a:extLst>
            </p:cNvPr>
            <p:cNvSpPr/>
            <p:nvPr/>
          </p:nvSpPr>
          <p:spPr>
            <a:xfrm>
              <a:off x="10875108" y="2056677"/>
              <a:ext cx="1067399" cy="491490"/>
            </a:xfrm>
            <a:prstGeom prst="round2Diag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750" kern="1200" dirty="0">
                  <a:solidFill>
                    <a:srgbClr val="000000"/>
                  </a:solidFill>
                  <a:latin typeface="Candara" panose="020E0502030303020204" pitchFamily="34" charset="0"/>
                  <a:ea typeface="Calibri" panose="020F0502020204030204" pitchFamily="34" charset="0"/>
                  <a:cs typeface="Mangal" panose="02040503050203030202" pitchFamily="18" charset="0"/>
                </a:rPr>
                <a:t>New Features Addition</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44" name="Straight Arrow Connector 143">
              <a:extLst>
                <a:ext uri="{FF2B5EF4-FFF2-40B4-BE49-F238E27FC236}">
                  <a16:creationId xmlns:a16="http://schemas.microsoft.com/office/drawing/2014/main" id="{0A024D32-A420-0B72-33E9-63E41BFC2A18}"/>
                </a:ext>
              </a:extLst>
            </p:cNvPr>
            <p:cNvCxnSpPr>
              <a:cxnSpLocks/>
            </p:cNvCxnSpPr>
            <p:nvPr/>
          </p:nvCxnSpPr>
          <p:spPr>
            <a:xfrm flipH="1" flipV="1">
              <a:off x="10490683" y="1912747"/>
              <a:ext cx="384425" cy="316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Top Corners Snipped 144">
              <a:extLst>
                <a:ext uri="{FF2B5EF4-FFF2-40B4-BE49-F238E27FC236}">
                  <a16:creationId xmlns:a16="http://schemas.microsoft.com/office/drawing/2014/main" id="{790BAB3C-CAE5-7C8B-8012-CCA3F5859D5E}"/>
                </a:ext>
              </a:extLst>
            </p:cNvPr>
            <p:cNvSpPr/>
            <p:nvPr/>
          </p:nvSpPr>
          <p:spPr>
            <a:xfrm>
              <a:off x="8589788" y="1691724"/>
              <a:ext cx="1900895" cy="398897"/>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Day/Time based Features</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sp>
          <p:nvSpPr>
            <p:cNvPr id="146" name="Rectangle: Top Corners Snipped 145">
              <a:extLst>
                <a:ext uri="{FF2B5EF4-FFF2-40B4-BE49-F238E27FC236}">
                  <a16:creationId xmlns:a16="http://schemas.microsoft.com/office/drawing/2014/main" id="{31D92FDC-9D27-B9E0-BD9A-C1BCA904C916}"/>
                </a:ext>
              </a:extLst>
            </p:cNvPr>
            <p:cNvSpPr/>
            <p:nvPr/>
          </p:nvSpPr>
          <p:spPr>
            <a:xfrm>
              <a:off x="8589788" y="2188168"/>
              <a:ext cx="1900895" cy="370398"/>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Message Based Features</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cxnSp>
          <p:nvCxnSpPr>
            <p:cNvPr id="150" name="Straight Arrow Connector 149">
              <a:extLst>
                <a:ext uri="{FF2B5EF4-FFF2-40B4-BE49-F238E27FC236}">
                  <a16:creationId xmlns:a16="http://schemas.microsoft.com/office/drawing/2014/main" id="{4655D32C-49EB-9B1E-7ED0-FD874785CA11}"/>
                </a:ext>
              </a:extLst>
            </p:cNvPr>
            <p:cNvCxnSpPr>
              <a:cxnSpLocks/>
            </p:cNvCxnSpPr>
            <p:nvPr/>
          </p:nvCxnSpPr>
          <p:spPr>
            <a:xfrm flipH="1">
              <a:off x="10490683" y="2335696"/>
              <a:ext cx="362847" cy="71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897016FD-2F21-740A-AC5E-0D581D1325FC}"/>
                </a:ext>
              </a:extLst>
            </p:cNvPr>
            <p:cNvCxnSpPr>
              <a:cxnSpLocks/>
            </p:cNvCxnSpPr>
            <p:nvPr/>
          </p:nvCxnSpPr>
          <p:spPr>
            <a:xfrm rot="10800000" flipV="1">
              <a:off x="7620040" y="1887539"/>
              <a:ext cx="969751" cy="28964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BE5F8A3A-112C-271D-5457-CAC41C822238}"/>
                </a:ext>
              </a:extLst>
            </p:cNvPr>
            <p:cNvCxnSpPr>
              <a:cxnSpLocks/>
              <a:stCxn id="146" idx="2"/>
            </p:cNvCxnSpPr>
            <p:nvPr/>
          </p:nvCxnSpPr>
          <p:spPr>
            <a:xfrm rot="10800000">
              <a:off x="7632740" y="2188169"/>
              <a:ext cx="957049" cy="185199"/>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Top Corners Snipped 151">
              <a:extLst>
                <a:ext uri="{FF2B5EF4-FFF2-40B4-BE49-F238E27FC236}">
                  <a16:creationId xmlns:a16="http://schemas.microsoft.com/office/drawing/2014/main" id="{F77E498E-266E-DA68-56E1-638DE23FDF45}"/>
                </a:ext>
              </a:extLst>
            </p:cNvPr>
            <p:cNvSpPr/>
            <p:nvPr/>
          </p:nvSpPr>
          <p:spPr>
            <a:xfrm>
              <a:off x="6680156" y="1940499"/>
              <a:ext cx="939883" cy="430984"/>
            </a:xfrm>
            <a:prstGeom prst="snip2Same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IN" sz="825" dirty="0">
                  <a:solidFill>
                    <a:srgbClr val="000000"/>
                  </a:solidFill>
                  <a:latin typeface="Candara" panose="020E0502030303020204" pitchFamily="34" charset="0"/>
                  <a:ea typeface="Calibri" panose="020F0502020204030204" pitchFamily="34" charset="0"/>
                  <a:cs typeface="Mangal" panose="02040503050203030202" pitchFamily="18" charset="0"/>
                </a:rPr>
                <a:t>Cleaning</a:t>
              </a:r>
              <a:endParaRPr lang="en-IN" sz="1200" dirty="0">
                <a:latin typeface="Candara" panose="020E0502030303020204" pitchFamily="34" charset="0"/>
                <a:ea typeface="Calibri" panose="020F0502020204030204" pitchFamily="34" charset="0"/>
                <a:cs typeface="Mangal" panose="02040503050203030202" pitchFamily="18" charset="0"/>
              </a:endParaRPr>
            </a:p>
          </p:txBody>
        </p:sp>
        <p:cxnSp>
          <p:nvCxnSpPr>
            <p:cNvPr id="157" name="Straight Arrow Connector 156">
              <a:extLst>
                <a:ext uri="{FF2B5EF4-FFF2-40B4-BE49-F238E27FC236}">
                  <a16:creationId xmlns:a16="http://schemas.microsoft.com/office/drawing/2014/main" id="{64CFF94C-C832-A40E-E467-79E7E451BF04}"/>
                </a:ext>
              </a:extLst>
            </p:cNvPr>
            <p:cNvCxnSpPr>
              <a:cxnSpLocks/>
            </p:cNvCxnSpPr>
            <p:nvPr/>
          </p:nvCxnSpPr>
          <p:spPr>
            <a:xfrm flipH="1">
              <a:off x="10490683" y="2335695"/>
              <a:ext cx="362847" cy="71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9A2598B-5D23-9CC4-A126-32CD90C11FCC}"/>
                </a:ext>
              </a:extLst>
            </p:cNvPr>
            <p:cNvCxnSpPr>
              <a:cxnSpLocks/>
            </p:cNvCxnSpPr>
            <p:nvPr/>
          </p:nvCxnSpPr>
          <p:spPr>
            <a:xfrm flipH="1">
              <a:off x="5980338" y="2208790"/>
              <a:ext cx="669151" cy="177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Arrow: Right 158">
            <a:extLst>
              <a:ext uri="{FF2B5EF4-FFF2-40B4-BE49-F238E27FC236}">
                <a16:creationId xmlns:a16="http://schemas.microsoft.com/office/drawing/2014/main" id="{50703F34-6998-85F9-E5F1-A32255400283}"/>
              </a:ext>
            </a:extLst>
          </p:cNvPr>
          <p:cNvSpPr/>
          <p:nvPr/>
        </p:nvSpPr>
        <p:spPr>
          <a:xfrm rot="5400000">
            <a:off x="3532205" y="3066462"/>
            <a:ext cx="486000"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sp>
        <p:nvSpPr>
          <p:cNvPr id="162" name="Rectangle 161">
            <a:extLst>
              <a:ext uri="{FF2B5EF4-FFF2-40B4-BE49-F238E27FC236}">
                <a16:creationId xmlns:a16="http://schemas.microsoft.com/office/drawing/2014/main" id="{3E715023-F936-4B56-A252-F2D3E5467836}"/>
              </a:ext>
            </a:extLst>
          </p:cNvPr>
          <p:cNvSpPr/>
          <p:nvPr/>
        </p:nvSpPr>
        <p:spPr>
          <a:xfrm>
            <a:off x="173532" y="3463749"/>
            <a:ext cx="5324341" cy="2267902"/>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164" name="Rectangle 108">
            <a:extLst>
              <a:ext uri="{FF2B5EF4-FFF2-40B4-BE49-F238E27FC236}">
                <a16:creationId xmlns:a16="http://schemas.microsoft.com/office/drawing/2014/main" id="{97145085-B29B-4736-AB31-DAB1A6CC8535}"/>
              </a:ext>
            </a:extLst>
          </p:cNvPr>
          <p:cNvSpPr/>
          <p:nvPr/>
        </p:nvSpPr>
        <p:spPr>
          <a:xfrm>
            <a:off x="3206359" y="4929436"/>
            <a:ext cx="1100614" cy="680783"/>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err="1">
                <a:solidFill>
                  <a:srgbClr val="000000"/>
                </a:solidFill>
                <a:latin typeface="Candara" panose="020E0502030303020204" pitchFamily="34" charset="0"/>
                <a:cs typeface="Mangal" panose="02040503050203030202" pitchFamily="18" charset="0"/>
              </a:rPr>
              <a:t>fetch_stats</a:t>
            </a:r>
            <a:r>
              <a:rPr lang="en-IN" sz="675" b="1" dirty="0">
                <a:solidFill>
                  <a:srgbClr val="000000"/>
                </a:solidFill>
                <a:latin typeface="Candara" panose="020E0502030303020204" pitchFamily="34" charset="0"/>
                <a:cs typeface="Mangal" panose="02040503050203030202" pitchFamily="18" charset="0"/>
              </a:rPr>
              <a:t>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(Total Msg, words, users, links, Media)</a:t>
            </a:r>
          </a:p>
        </p:txBody>
      </p:sp>
      <p:sp>
        <p:nvSpPr>
          <p:cNvPr id="165" name="TextBox 1052">
            <a:extLst>
              <a:ext uri="{FF2B5EF4-FFF2-40B4-BE49-F238E27FC236}">
                <a16:creationId xmlns:a16="http://schemas.microsoft.com/office/drawing/2014/main" id="{8032ED32-18A5-3246-9F37-2C113C5627C4}"/>
              </a:ext>
            </a:extLst>
          </p:cNvPr>
          <p:cNvSpPr txBox="1"/>
          <p:nvPr/>
        </p:nvSpPr>
        <p:spPr>
          <a:xfrm>
            <a:off x="833608" y="5731814"/>
            <a:ext cx="1959293" cy="230505"/>
          </a:xfrm>
          <a:prstGeom prst="rect">
            <a:avLst/>
          </a:prstGeom>
          <a:noFill/>
        </p:spPr>
        <p:txBody>
          <a:bodyPr wrap="square" rtlCol="0">
            <a:noAutofit/>
          </a:bodyPr>
          <a:lstStyle/>
          <a:p>
            <a:pPr algn="ctr">
              <a:lnSpc>
                <a:spcPct val="107000"/>
              </a:lnSpc>
              <a:spcAft>
                <a:spcPts val="600"/>
              </a:spcAft>
            </a:pPr>
            <a:r>
              <a:rPr lang="en-IN" sz="900" i="1" kern="1200" dirty="0">
                <a:latin typeface="Candara" panose="020E0502030303020204" pitchFamily="34" charset="0"/>
                <a:ea typeface="Calibri" panose="020F0502020204030204" pitchFamily="34" charset="0"/>
                <a:cs typeface="Mangal" panose="02040503050203030202" pitchFamily="18" charset="0"/>
              </a:rPr>
              <a:t>Exploratory Data Analysis (EDA)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sp>
        <p:nvSpPr>
          <p:cNvPr id="166" name="Rectangle 108">
            <a:extLst>
              <a:ext uri="{FF2B5EF4-FFF2-40B4-BE49-F238E27FC236}">
                <a16:creationId xmlns:a16="http://schemas.microsoft.com/office/drawing/2014/main" id="{CECCA7F6-41B0-ACF0-B1D5-9F747ADAE45A}"/>
              </a:ext>
            </a:extLst>
          </p:cNvPr>
          <p:cNvSpPr/>
          <p:nvPr/>
        </p:nvSpPr>
        <p:spPr>
          <a:xfrm>
            <a:off x="302298" y="3635007"/>
            <a:ext cx="1195627" cy="425911"/>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URL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(Shared links info)</a:t>
            </a:r>
          </a:p>
        </p:txBody>
      </p:sp>
      <p:sp>
        <p:nvSpPr>
          <p:cNvPr id="172" name="Rectangle 108">
            <a:extLst>
              <a:ext uri="{FF2B5EF4-FFF2-40B4-BE49-F238E27FC236}">
                <a16:creationId xmlns:a16="http://schemas.microsoft.com/office/drawing/2014/main" id="{9EC158BA-FF42-15B9-D96B-EDF8ED87FF23}"/>
              </a:ext>
            </a:extLst>
          </p:cNvPr>
          <p:cNvSpPr/>
          <p:nvPr/>
        </p:nvSpPr>
        <p:spPr>
          <a:xfrm>
            <a:off x="2572418" y="5136047"/>
            <a:ext cx="521698" cy="439889"/>
          </a:xfrm>
          <a:prstGeom prst="round1Rect">
            <a:avLst/>
          </a:prstGeom>
          <a:solidFill>
            <a:srgbClr val="A4D76B"/>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kern="1200" dirty="0">
                <a:solidFill>
                  <a:srgbClr val="000000"/>
                </a:solidFill>
                <a:latin typeface="Candara" panose="020E0502030303020204" pitchFamily="34" charset="0"/>
                <a:ea typeface="Calibri" panose="020F0502020204030204" pitchFamily="34" charset="0"/>
                <a:cs typeface="Mangal" panose="02040503050203030202" pitchFamily="18" charset="0"/>
              </a:rPr>
              <a:t>Word Cloud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173" name="Rectangle 108">
            <a:extLst>
              <a:ext uri="{FF2B5EF4-FFF2-40B4-BE49-F238E27FC236}">
                <a16:creationId xmlns:a16="http://schemas.microsoft.com/office/drawing/2014/main" id="{00D640FC-FAE2-B6F4-EC29-00B89FF7FC9C}"/>
              </a:ext>
            </a:extLst>
          </p:cNvPr>
          <p:cNvSpPr/>
          <p:nvPr/>
        </p:nvSpPr>
        <p:spPr>
          <a:xfrm>
            <a:off x="3160164" y="4317697"/>
            <a:ext cx="1146809" cy="451961"/>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a:solidFill>
                  <a:srgbClr val="000000"/>
                </a:solidFill>
                <a:latin typeface="Candara" panose="020E0502030303020204" pitchFamily="34" charset="0"/>
                <a:cs typeface="Mangal" panose="02040503050203030202" pitchFamily="18" charset="0"/>
              </a:rPr>
              <a:t>Timeline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(Month/Year wise activity)</a:t>
            </a:r>
          </a:p>
        </p:txBody>
      </p:sp>
      <p:sp>
        <p:nvSpPr>
          <p:cNvPr id="176" name="Rectangle 108">
            <a:extLst>
              <a:ext uri="{FF2B5EF4-FFF2-40B4-BE49-F238E27FC236}">
                <a16:creationId xmlns:a16="http://schemas.microsoft.com/office/drawing/2014/main" id="{F9FE6C2D-A0C2-88F4-8AAD-89A46D74C586}"/>
              </a:ext>
            </a:extLst>
          </p:cNvPr>
          <p:cNvSpPr/>
          <p:nvPr/>
        </p:nvSpPr>
        <p:spPr>
          <a:xfrm>
            <a:off x="3162345" y="3601638"/>
            <a:ext cx="1146810"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b="1" dirty="0">
                <a:solidFill>
                  <a:srgbClr val="000000"/>
                </a:solidFill>
                <a:latin typeface="Candara" panose="020E0502030303020204" pitchFamily="34" charset="0"/>
                <a:cs typeface="Mangal" panose="02040503050203030202" pitchFamily="18" charset="0"/>
              </a:rPr>
              <a:t>Involvement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(Most active User/ Time/ Weekday)</a:t>
            </a:r>
          </a:p>
        </p:txBody>
      </p:sp>
      <p:cxnSp>
        <p:nvCxnSpPr>
          <p:cNvPr id="178" name="Straight Arrow Connector 177">
            <a:extLst>
              <a:ext uri="{FF2B5EF4-FFF2-40B4-BE49-F238E27FC236}">
                <a16:creationId xmlns:a16="http://schemas.microsoft.com/office/drawing/2014/main" id="{139E098C-964D-0AB5-4263-07D820E70437}"/>
              </a:ext>
            </a:extLst>
          </p:cNvPr>
          <p:cNvCxnSpPr>
            <a:cxnSpLocks/>
          </p:cNvCxnSpPr>
          <p:nvPr/>
        </p:nvCxnSpPr>
        <p:spPr>
          <a:xfrm>
            <a:off x="3731548" y="4084797"/>
            <a:ext cx="0" cy="21574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Rectangle 108">
            <a:extLst>
              <a:ext uri="{FF2B5EF4-FFF2-40B4-BE49-F238E27FC236}">
                <a16:creationId xmlns:a16="http://schemas.microsoft.com/office/drawing/2014/main" id="{E0982611-B3F8-1F3E-EC58-76B633065156}"/>
              </a:ext>
            </a:extLst>
          </p:cNvPr>
          <p:cNvSpPr/>
          <p:nvPr/>
        </p:nvSpPr>
        <p:spPr>
          <a:xfrm>
            <a:off x="318534" y="5178101"/>
            <a:ext cx="1100614" cy="411004"/>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kern="1200">
                <a:solidFill>
                  <a:srgbClr val="000000"/>
                </a:solidFill>
                <a:latin typeface="Candara" panose="020E0502030303020204" pitchFamily="34" charset="0"/>
                <a:ea typeface="Calibri" panose="020F0502020204030204" pitchFamily="34" charset="0"/>
                <a:cs typeface="Mangal" panose="02040503050203030202" pitchFamily="18" charset="0"/>
              </a:rPr>
              <a:t>Common Words Module</a:t>
            </a:r>
            <a:endParaRPr lang="en-IN" sz="825">
              <a:latin typeface="Candara" panose="020E0502030303020204" pitchFamily="34" charset="0"/>
              <a:ea typeface="Calibri" panose="020F0502020204030204" pitchFamily="34" charset="0"/>
              <a:cs typeface="Mangal" panose="02040503050203030202" pitchFamily="18" charset="0"/>
            </a:endParaRPr>
          </a:p>
        </p:txBody>
      </p:sp>
      <p:sp>
        <p:nvSpPr>
          <p:cNvPr id="186" name="Flowchart: Multidocument 185">
            <a:extLst>
              <a:ext uri="{FF2B5EF4-FFF2-40B4-BE49-F238E27FC236}">
                <a16:creationId xmlns:a16="http://schemas.microsoft.com/office/drawing/2014/main" id="{2E0A7681-0495-E702-8E91-02EDBBFAEF22}"/>
              </a:ext>
            </a:extLst>
          </p:cNvPr>
          <p:cNvSpPr/>
          <p:nvPr/>
        </p:nvSpPr>
        <p:spPr>
          <a:xfrm>
            <a:off x="1648845" y="5150957"/>
            <a:ext cx="728268" cy="430691"/>
          </a:xfrm>
          <a:prstGeom prst="flowChartMultidocumen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07000"/>
              </a:lnSpc>
              <a:spcAft>
                <a:spcPts val="600"/>
              </a:spcAft>
            </a:pPr>
            <a:r>
              <a:rPr lang="en-IN" sz="675" kern="1200" dirty="0">
                <a:solidFill>
                  <a:srgbClr val="000000"/>
                </a:solidFill>
                <a:latin typeface="Candara" panose="020E0502030303020204" pitchFamily="34" charset="0"/>
                <a:ea typeface="Calibri" panose="020F0502020204030204" pitchFamily="34" charset="0"/>
                <a:cs typeface="Mangal" panose="02040503050203030202" pitchFamily="18" charset="0"/>
              </a:rPr>
              <a:t>Stop Words</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cxnSp>
        <p:nvCxnSpPr>
          <p:cNvPr id="187" name="Straight Arrow Connector 186">
            <a:extLst>
              <a:ext uri="{FF2B5EF4-FFF2-40B4-BE49-F238E27FC236}">
                <a16:creationId xmlns:a16="http://schemas.microsoft.com/office/drawing/2014/main" id="{CECD97DF-8DEC-BFB9-B7F3-02EC416D6F11}"/>
              </a:ext>
            </a:extLst>
          </p:cNvPr>
          <p:cNvCxnSpPr>
            <a:cxnSpLocks/>
          </p:cNvCxnSpPr>
          <p:nvPr/>
        </p:nvCxnSpPr>
        <p:spPr>
          <a:xfrm flipV="1">
            <a:off x="1435340" y="5369719"/>
            <a:ext cx="18859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3713AB5F-DB70-5D0E-8D04-01B4E05C9F32}"/>
              </a:ext>
            </a:extLst>
          </p:cNvPr>
          <p:cNvCxnSpPr>
            <a:cxnSpLocks/>
          </p:cNvCxnSpPr>
          <p:nvPr/>
        </p:nvCxnSpPr>
        <p:spPr>
          <a:xfrm flipV="1">
            <a:off x="2380468" y="5357813"/>
            <a:ext cx="18859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Rectangle: Top Corners Snipped 188">
            <a:extLst>
              <a:ext uri="{FF2B5EF4-FFF2-40B4-BE49-F238E27FC236}">
                <a16:creationId xmlns:a16="http://schemas.microsoft.com/office/drawing/2014/main" id="{7933D1C8-CF97-1B49-16A9-817485087238}"/>
              </a:ext>
            </a:extLst>
          </p:cNvPr>
          <p:cNvSpPr/>
          <p:nvPr/>
        </p:nvSpPr>
        <p:spPr>
          <a:xfrm>
            <a:off x="302298" y="4219090"/>
            <a:ext cx="1177028" cy="276674"/>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Emoji Module</a:t>
            </a:r>
          </a:p>
        </p:txBody>
      </p:sp>
      <p:sp>
        <p:nvSpPr>
          <p:cNvPr id="190" name="Rectangle: Top Corners Snipped 189">
            <a:extLst>
              <a:ext uri="{FF2B5EF4-FFF2-40B4-BE49-F238E27FC236}">
                <a16:creationId xmlns:a16="http://schemas.microsoft.com/office/drawing/2014/main" id="{196E419B-83C2-F7B0-A4AB-B8B8C9E8A5C6}"/>
              </a:ext>
            </a:extLst>
          </p:cNvPr>
          <p:cNvSpPr/>
          <p:nvPr/>
        </p:nvSpPr>
        <p:spPr>
          <a:xfrm>
            <a:off x="1713720" y="4362332"/>
            <a:ext cx="1212055" cy="508691"/>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Activity Map Module</a:t>
            </a:r>
          </a:p>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[Weekly/Daily]</a:t>
            </a:r>
          </a:p>
        </p:txBody>
      </p:sp>
      <p:sp>
        <p:nvSpPr>
          <p:cNvPr id="191" name="Rectangle 190">
            <a:extLst>
              <a:ext uri="{FF2B5EF4-FFF2-40B4-BE49-F238E27FC236}">
                <a16:creationId xmlns:a16="http://schemas.microsoft.com/office/drawing/2014/main" id="{B30568E5-35A0-AE43-8188-2E550601148E}"/>
              </a:ext>
            </a:extLst>
          </p:cNvPr>
          <p:cNvSpPr/>
          <p:nvPr/>
        </p:nvSpPr>
        <p:spPr>
          <a:xfrm>
            <a:off x="318535" y="4674170"/>
            <a:ext cx="1149971" cy="327696"/>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pPr>
            <a:r>
              <a:rPr lang="en-IN" sz="750" b="1" dirty="0">
                <a:solidFill>
                  <a:schemeClr val="tx1"/>
                </a:solidFill>
                <a:latin typeface="Candara" panose="020E0502030303020204" pitchFamily="34" charset="0"/>
                <a:ea typeface="Calibri" panose="020F0502020204030204" pitchFamily="34" charset="0"/>
                <a:cs typeface="Mangal" panose="02040503050203030202" pitchFamily="18" charset="0"/>
              </a:rPr>
              <a:t>User_wise_Emoji</a:t>
            </a:r>
            <a:endParaRPr lang="en-IN" sz="900" dirty="0">
              <a:solidFill>
                <a:schemeClr val="tx1"/>
              </a:solidFill>
              <a:latin typeface="Candara" panose="020E0502030303020204" pitchFamily="34" charset="0"/>
              <a:ea typeface="Calibri" panose="020F0502020204030204" pitchFamily="34" charset="0"/>
              <a:cs typeface="Mangal" panose="02040503050203030202" pitchFamily="18" charset="0"/>
            </a:endParaRPr>
          </a:p>
          <a:p>
            <a:pPr algn="ctr">
              <a:lnSpc>
                <a:spcPct val="107000"/>
              </a:lnSpc>
            </a:pPr>
            <a:r>
              <a:rPr lang="en-IN" sz="600" dirty="0">
                <a:solidFill>
                  <a:schemeClr val="tx1"/>
                </a:solidFill>
                <a:latin typeface="Candara" panose="020E0502030303020204" pitchFamily="34" charset="0"/>
                <a:ea typeface="Calibri" panose="020F0502020204030204" pitchFamily="34" charset="0"/>
                <a:cs typeface="Mangal" panose="02040503050203030202" pitchFamily="18" charset="0"/>
              </a:rPr>
              <a:t>[Most used emoji by Each user]</a:t>
            </a:r>
            <a:endParaRPr lang="en-IN" sz="900" dirty="0">
              <a:solidFill>
                <a:schemeClr val="tx1"/>
              </a:solidFill>
              <a:latin typeface="Candara" panose="020E0502030303020204" pitchFamily="34" charset="0"/>
              <a:ea typeface="Calibri" panose="020F0502020204030204" pitchFamily="34" charset="0"/>
              <a:cs typeface="Mangal" panose="02040503050203030202" pitchFamily="18" charset="0"/>
            </a:endParaRPr>
          </a:p>
        </p:txBody>
      </p:sp>
      <p:cxnSp>
        <p:nvCxnSpPr>
          <p:cNvPr id="192" name="Straight Arrow Connector 191">
            <a:extLst>
              <a:ext uri="{FF2B5EF4-FFF2-40B4-BE49-F238E27FC236}">
                <a16:creationId xmlns:a16="http://schemas.microsoft.com/office/drawing/2014/main" id="{723CD146-2630-AE5F-D12C-47CB449D6DA2}"/>
              </a:ext>
            </a:extLst>
          </p:cNvPr>
          <p:cNvCxnSpPr>
            <a:cxnSpLocks/>
          </p:cNvCxnSpPr>
          <p:nvPr/>
        </p:nvCxnSpPr>
        <p:spPr>
          <a:xfrm>
            <a:off x="915216" y="4504791"/>
            <a:ext cx="0" cy="16192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18BD902B-3407-74D4-799C-F463332CD400}"/>
              </a:ext>
            </a:extLst>
          </p:cNvPr>
          <p:cNvSpPr/>
          <p:nvPr/>
        </p:nvSpPr>
        <p:spPr>
          <a:xfrm>
            <a:off x="7242839" y="3473848"/>
            <a:ext cx="1762013" cy="2235506"/>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latin typeface="Candara" panose="020E0502030303020204" pitchFamily="34" charset="0"/>
            </a:endParaRPr>
          </a:p>
        </p:txBody>
      </p:sp>
      <p:sp>
        <p:nvSpPr>
          <p:cNvPr id="196" name="TextBox 1052">
            <a:extLst>
              <a:ext uri="{FF2B5EF4-FFF2-40B4-BE49-F238E27FC236}">
                <a16:creationId xmlns:a16="http://schemas.microsoft.com/office/drawing/2014/main" id="{F85B45C8-469A-CA08-2F25-BE0EFB70B5D9}"/>
              </a:ext>
            </a:extLst>
          </p:cNvPr>
          <p:cNvSpPr txBox="1"/>
          <p:nvPr/>
        </p:nvSpPr>
        <p:spPr>
          <a:xfrm>
            <a:off x="833608" y="5739268"/>
            <a:ext cx="1959293" cy="230505"/>
          </a:xfrm>
          <a:prstGeom prst="rect">
            <a:avLst/>
          </a:prstGeom>
          <a:noFill/>
        </p:spPr>
        <p:txBody>
          <a:bodyPr wrap="square" rtlCol="0">
            <a:noAutofit/>
          </a:bodyPr>
          <a:lstStyle/>
          <a:p>
            <a:pPr algn="ctr">
              <a:lnSpc>
                <a:spcPct val="107000"/>
              </a:lnSpc>
              <a:spcAft>
                <a:spcPts val="600"/>
              </a:spcAft>
            </a:pPr>
            <a:r>
              <a:rPr lang="en-IN" sz="900" i="1" kern="1200" dirty="0">
                <a:latin typeface="Candara" panose="020E0502030303020204" pitchFamily="34" charset="0"/>
                <a:ea typeface="Calibri" panose="020F0502020204030204" pitchFamily="34" charset="0"/>
                <a:cs typeface="Mangal" panose="02040503050203030202" pitchFamily="18" charset="0"/>
              </a:rPr>
              <a:t>Exploratory Data Analysis (EDA)</a:t>
            </a:r>
            <a:endParaRPr lang="en-IN" sz="900" dirty="0">
              <a:latin typeface="Candara" panose="020E0502030303020204" pitchFamily="34" charset="0"/>
              <a:ea typeface="Calibri" panose="020F0502020204030204" pitchFamily="34" charset="0"/>
              <a:cs typeface="Mangal" panose="02040503050203030202" pitchFamily="18" charset="0"/>
            </a:endParaRPr>
          </a:p>
        </p:txBody>
      </p:sp>
      <p:cxnSp>
        <p:nvCxnSpPr>
          <p:cNvPr id="198" name="Straight Arrow Connector 197">
            <a:extLst>
              <a:ext uri="{FF2B5EF4-FFF2-40B4-BE49-F238E27FC236}">
                <a16:creationId xmlns:a16="http://schemas.microsoft.com/office/drawing/2014/main" id="{289E0894-B2FA-AC3F-E3A2-15B79458D64E}"/>
              </a:ext>
            </a:extLst>
          </p:cNvPr>
          <p:cNvCxnSpPr>
            <a:cxnSpLocks/>
            <a:stCxn id="173" idx="1"/>
          </p:cNvCxnSpPr>
          <p:nvPr/>
        </p:nvCxnSpPr>
        <p:spPr>
          <a:xfrm flipH="1" flipV="1">
            <a:off x="2925775" y="4542762"/>
            <a:ext cx="234389" cy="91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1" name="Rectangle: Top Corners Snipped 200">
            <a:extLst>
              <a:ext uri="{FF2B5EF4-FFF2-40B4-BE49-F238E27FC236}">
                <a16:creationId xmlns:a16="http://schemas.microsoft.com/office/drawing/2014/main" id="{CE59EE73-41A9-503F-C259-1DFCF97DAFAF}"/>
              </a:ext>
            </a:extLst>
          </p:cNvPr>
          <p:cNvSpPr/>
          <p:nvPr/>
        </p:nvSpPr>
        <p:spPr>
          <a:xfrm>
            <a:off x="1713719" y="3620551"/>
            <a:ext cx="1196238" cy="498429"/>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User Wise Total  sent Msg along with average message length</a:t>
            </a:r>
          </a:p>
        </p:txBody>
      </p:sp>
      <p:cxnSp>
        <p:nvCxnSpPr>
          <p:cNvPr id="204" name="Straight Arrow Connector 203">
            <a:extLst>
              <a:ext uri="{FF2B5EF4-FFF2-40B4-BE49-F238E27FC236}">
                <a16:creationId xmlns:a16="http://schemas.microsoft.com/office/drawing/2014/main" id="{8A4FEEFF-D9B3-1695-7380-051B28C4475C}"/>
              </a:ext>
            </a:extLst>
          </p:cNvPr>
          <p:cNvCxnSpPr>
            <a:cxnSpLocks/>
          </p:cNvCxnSpPr>
          <p:nvPr/>
        </p:nvCxnSpPr>
        <p:spPr>
          <a:xfrm flipV="1">
            <a:off x="2302568" y="4129225"/>
            <a:ext cx="0" cy="18847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547C647-AB27-FA4E-A88C-8A14297D0E24}"/>
              </a:ext>
            </a:extLst>
          </p:cNvPr>
          <p:cNvCxnSpPr>
            <a:cxnSpLocks/>
          </p:cNvCxnSpPr>
          <p:nvPr/>
        </p:nvCxnSpPr>
        <p:spPr>
          <a:xfrm flipH="1">
            <a:off x="193286" y="3296992"/>
            <a:ext cx="67500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141">
            <a:extLst>
              <a:ext uri="{FF2B5EF4-FFF2-40B4-BE49-F238E27FC236}">
                <a16:creationId xmlns:a16="http://schemas.microsoft.com/office/drawing/2014/main" id="{0F287958-BD76-FB5C-B60C-136304287057}"/>
              </a:ext>
            </a:extLst>
          </p:cNvPr>
          <p:cNvSpPr txBox="1"/>
          <p:nvPr/>
        </p:nvSpPr>
        <p:spPr>
          <a:xfrm>
            <a:off x="789852" y="2955859"/>
            <a:ext cx="852681" cy="246812"/>
          </a:xfrm>
          <a:prstGeom prst="rect">
            <a:avLst/>
          </a:prstGeom>
          <a:noFill/>
        </p:spPr>
        <p:txBody>
          <a:bodyPr wrap="square" rtlCol="0">
            <a:noAutofit/>
          </a:bodyPr>
          <a:lstStyle/>
          <a:p>
            <a:pPr>
              <a:lnSpc>
                <a:spcPct val="107000"/>
              </a:lnSpc>
              <a:spcAft>
                <a:spcPts val="600"/>
              </a:spcAft>
            </a:pPr>
            <a:r>
              <a:rPr lang="en-IN" sz="1200" b="1" kern="1200" dirty="0">
                <a:latin typeface="Candara" panose="020E0502030303020204" pitchFamily="34" charset="0"/>
                <a:ea typeface="Calibri" panose="020F0502020204030204" pitchFamily="34" charset="0"/>
                <a:cs typeface="Mangal" panose="02040503050203030202" pitchFamily="18" charset="0"/>
              </a:rPr>
              <a:t>Output [</a:t>
            </a:r>
            <a:r>
              <a:rPr lang="en-IN" sz="1200" b="1" kern="1200" dirty="0">
                <a:latin typeface="Calibri" panose="020F0502020204030204" pitchFamily="34" charset="0"/>
                <a:ea typeface="Calibri" panose="020F0502020204030204" pitchFamily="34" charset="0"/>
                <a:cs typeface="Calibri" panose="020F0502020204030204" pitchFamily="34" charset="0"/>
              </a:rPr>
              <a:t>1</a:t>
            </a:r>
            <a:r>
              <a:rPr lang="en-IN" sz="1200" b="1" kern="1200" dirty="0">
                <a:latin typeface="Candara" panose="020E0502030303020204" pitchFamily="34" charset="0"/>
                <a:ea typeface="Calibri" panose="020F0502020204030204" pitchFamily="34" charset="0"/>
                <a:cs typeface="Mangal" panose="02040503050203030202" pitchFamily="18" charset="0"/>
              </a:rPr>
              <a:t>]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08" name="TextBox 1052">
            <a:extLst>
              <a:ext uri="{FF2B5EF4-FFF2-40B4-BE49-F238E27FC236}">
                <a16:creationId xmlns:a16="http://schemas.microsoft.com/office/drawing/2014/main" id="{07C85715-44FB-8C7B-D69E-A60E87F67AB4}"/>
              </a:ext>
            </a:extLst>
          </p:cNvPr>
          <p:cNvSpPr txBox="1"/>
          <p:nvPr/>
        </p:nvSpPr>
        <p:spPr>
          <a:xfrm>
            <a:off x="7221972" y="5732394"/>
            <a:ext cx="1959293" cy="230505"/>
          </a:xfrm>
          <a:prstGeom prst="rect">
            <a:avLst/>
          </a:prstGeom>
          <a:noFill/>
        </p:spPr>
        <p:txBody>
          <a:bodyPr wrap="square" rtlCol="0">
            <a:noAutofit/>
          </a:bodyPr>
          <a:lstStyle/>
          <a:p>
            <a:pPr algn="ctr">
              <a:lnSpc>
                <a:spcPct val="107000"/>
              </a:lnSpc>
              <a:spcAft>
                <a:spcPts val="600"/>
              </a:spcAft>
            </a:pPr>
            <a:r>
              <a:rPr lang="en-IN" sz="900" b="1" i="1" kern="1200" dirty="0">
                <a:latin typeface="Candara" panose="020E0502030303020204" pitchFamily="34" charset="0"/>
                <a:ea typeface="Calibri" panose="020F0502020204030204" pitchFamily="34" charset="0"/>
                <a:cs typeface="Mangal" panose="02040503050203030202" pitchFamily="18" charset="0"/>
              </a:rPr>
              <a:t>Emotion detection</a:t>
            </a:r>
            <a:endParaRPr lang="en-IN" sz="900" b="1" dirty="0">
              <a:latin typeface="Candara" panose="020E0502030303020204" pitchFamily="34" charset="0"/>
              <a:ea typeface="Calibri" panose="020F0502020204030204" pitchFamily="34" charset="0"/>
              <a:cs typeface="Mangal" panose="02040503050203030202" pitchFamily="18" charset="0"/>
            </a:endParaRPr>
          </a:p>
        </p:txBody>
      </p:sp>
      <p:sp>
        <p:nvSpPr>
          <p:cNvPr id="240" name="Rectangle 108">
            <a:extLst>
              <a:ext uri="{FF2B5EF4-FFF2-40B4-BE49-F238E27FC236}">
                <a16:creationId xmlns:a16="http://schemas.microsoft.com/office/drawing/2014/main" id="{3165B04E-2B4A-F69E-CC78-5EC8650180AF}"/>
              </a:ext>
            </a:extLst>
          </p:cNvPr>
          <p:cNvSpPr/>
          <p:nvPr/>
        </p:nvSpPr>
        <p:spPr>
          <a:xfrm>
            <a:off x="2572418" y="5135132"/>
            <a:ext cx="521698" cy="439889"/>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kern="1200" dirty="0">
                <a:solidFill>
                  <a:srgbClr val="000000"/>
                </a:solidFill>
                <a:latin typeface="Candara" panose="020E0502030303020204" pitchFamily="34" charset="0"/>
                <a:ea typeface="Calibri" panose="020F0502020204030204" pitchFamily="34" charset="0"/>
                <a:cs typeface="Mangal" panose="02040503050203030202" pitchFamily="18" charset="0"/>
              </a:rPr>
              <a:t>Word Cloud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59" name="Arrow: Right 258">
            <a:extLst>
              <a:ext uri="{FF2B5EF4-FFF2-40B4-BE49-F238E27FC236}">
                <a16:creationId xmlns:a16="http://schemas.microsoft.com/office/drawing/2014/main" id="{71D08824-05E3-4AFF-F915-C794B1FF3687}"/>
              </a:ext>
            </a:extLst>
          </p:cNvPr>
          <p:cNvSpPr/>
          <p:nvPr/>
        </p:nvSpPr>
        <p:spPr>
          <a:xfrm>
            <a:off x="6355468" y="4552010"/>
            <a:ext cx="351000" cy="264795"/>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latin typeface="Candara" panose="020E0502030303020204" pitchFamily="34" charset="0"/>
            </a:endParaRPr>
          </a:p>
        </p:txBody>
      </p:sp>
      <p:cxnSp>
        <p:nvCxnSpPr>
          <p:cNvPr id="260" name="Straight Arrow Connector 259">
            <a:extLst>
              <a:ext uri="{FF2B5EF4-FFF2-40B4-BE49-F238E27FC236}">
                <a16:creationId xmlns:a16="http://schemas.microsoft.com/office/drawing/2014/main" id="{D577A4E0-3925-6F2F-EB69-EA6EBFDA1D8A}"/>
              </a:ext>
            </a:extLst>
          </p:cNvPr>
          <p:cNvCxnSpPr>
            <a:cxnSpLocks/>
          </p:cNvCxnSpPr>
          <p:nvPr/>
        </p:nvCxnSpPr>
        <p:spPr>
          <a:xfrm>
            <a:off x="8310308" y="3352070"/>
            <a:ext cx="67500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1" name="TextBox 141">
            <a:extLst>
              <a:ext uri="{FF2B5EF4-FFF2-40B4-BE49-F238E27FC236}">
                <a16:creationId xmlns:a16="http://schemas.microsoft.com/office/drawing/2014/main" id="{3C8A048E-8B6A-9440-1340-628A3B228576}"/>
              </a:ext>
            </a:extLst>
          </p:cNvPr>
          <p:cNvSpPr txBox="1"/>
          <p:nvPr/>
        </p:nvSpPr>
        <p:spPr>
          <a:xfrm>
            <a:off x="7868013" y="2909417"/>
            <a:ext cx="852681" cy="246812"/>
          </a:xfrm>
          <a:prstGeom prst="rect">
            <a:avLst/>
          </a:prstGeom>
          <a:noFill/>
        </p:spPr>
        <p:txBody>
          <a:bodyPr wrap="square" rtlCol="0">
            <a:noAutofit/>
          </a:bodyPr>
          <a:lstStyle/>
          <a:p>
            <a:pPr>
              <a:lnSpc>
                <a:spcPct val="107000"/>
              </a:lnSpc>
              <a:spcAft>
                <a:spcPts val="600"/>
              </a:spcAft>
            </a:pPr>
            <a:r>
              <a:rPr lang="en-IN" sz="1200" b="1" kern="1200" dirty="0">
                <a:latin typeface="Candara" panose="020E0502030303020204" pitchFamily="34" charset="0"/>
                <a:ea typeface="Calibri" panose="020F0502020204030204" pitchFamily="34" charset="0"/>
                <a:cs typeface="Mangal" panose="02040503050203030202" pitchFamily="18" charset="0"/>
              </a:rPr>
              <a:t>Output</a:t>
            </a:r>
          </a:p>
          <a:p>
            <a:pPr>
              <a:lnSpc>
                <a:spcPct val="107000"/>
              </a:lnSpc>
              <a:spcAft>
                <a:spcPts val="600"/>
              </a:spcAft>
            </a:pPr>
            <a:r>
              <a:rPr lang="en-IN" sz="1200" b="1" kern="1200" dirty="0">
                <a:latin typeface="Candara" panose="020E0502030303020204" pitchFamily="34" charset="0"/>
                <a:ea typeface="Calibri" panose="020F0502020204030204" pitchFamily="34" charset="0"/>
                <a:cs typeface="Mangal" panose="02040503050203030202" pitchFamily="18" charset="0"/>
              </a:rPr>
              <a:t>[</a:t>
            </a:r>
            <a:r>
              <a:rPr lang="en-IN" sz="1200" b="1" dirty="0">
                <a:latin typeface="Calibri" panose="020F0502020204030204" pitchFamily="34" charset="0"/>
                <a:cs typeface="Calibri" panose="020F0502020204030204" pitchFamily="34" charset="0"/>
              </a:rPr>
              <a:t>2</a:t>
            </a:r>
            <a:r>
              <a:rPr lang="en-IN" sz="1200" b="1" kern="1200" dirty="0">
                <a:latin typeface="Candara" panose="020E0502030303020204" pitchFamily="34" charset="0"/>
                <a:ea typeface="Calibri" panose="020F0502020204030204" pitchFamily="34" charset="0"/>
                <a:cs typeface="Mangal" panose="02040503050203030202" pitchFamily="18" charset="0"/>
              </a:rPr>
              <a:t>] </a:t>
            </a:r>
            <a:endParaRPr lang="en-IN" sz="825" dirty="0">
              <a:latin typeface="Candara" panose="020E0502030303020204" pitchFamily="34" charset="0"/>
              <a:ea typeface="Calibri" panose="020F0502020204030204" pitchFamily="34" charset="0"/>
              <a:cs typeface="Mangal" panose="02040503050203030202" pitchFamily="18" charset="0"/>
            </a:endParaRPr>
          </a:p>
        </p:txBody>
      </p:sp>
      <p:sp>
        <p:nvSpPr>
          <p:cNvPr id="262" name="Rectangle: Top Corners Snipped 261">
            <a:extLst>
              <a:ext uri="{FF2B5EF4-FFF2-40B4-BE49-F238E27FC236}">
                <a16:creationId xmlns:a16="http://schemas.microsoft.com/office/drawing/2014/main" id="{71272A19-62DC-7300-F37F-322777153510}"/>
              </a:ext>
            </a:extLst>
          </p:cNvPr>
          <p:cNvSpPr/>
          <p:nvPr/>
        </p:nvSpPr>
        <p:spPr>
          <a:xfrm>
            <a:off x="7372840" y="3578434"/>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Read Dataset</a:t>
            </a:r>
          </a:p>
        </p:txBody>
      </p:sp>
      <p:sp>
        <p:nvSpPr>
          <p:cNvPr id="263" name="Rectangle: Top Corners Snipped 262">
            <a:extLst>
              <a:ext uri="{FF2B5EF4-FFF2-40B4-BE49-F238E27FC236}">
                <a16:creationId xmlns:a16="http://schemas.microsoft.com/office/drawing/2014/main" id="{07D9F358-6CE5-0854-7EC3-90414E5DC04C}"/>
              </a:ext>
            </a:extLst>
          </p:cNvPr>
          <p:cNvSpPr/>
          <p:nvPr/>
        </p:nvSpPr>
        <p:spPr>
          <a:xfrm>
            <a:off x="7372840" y="4026616"/>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Pre-Processing</a:t>
            </a:r>
          </a:p>
        </p:txBody>
      </p:sp>
      <p:sp>
        <p:nvSpPr>
          <p:cNvPr id="264" name="Rectangle: Top Corners Snipped 263">
            <a:extLst>
              <a:ext uri="{FF2B5EF4-FFF2-40B4-BE49-F238E27FC236}">
                <a16:creationId xmlns:a16="http://schemas.microsoft.com/office/drawing/2014/main" id="{113BE5C1-AAE9-D6D8-5AD5-FBB1A4F0B42D}"/>
              </a:ext>
            </a:extLst>
          </p:cNvPr>
          <p:cNvSpPr/>
          <p:nvPr/>
        </p:nvSpPr>
        <p:spPr>
          <a:xfrm>
            <a:off x="7372840" y="4449369"/>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Label Encoding</a:t>
            </a:r>
          </a:p>
        </p:txBody>
      </p:sp>
      <p:sp>
        <p:nvSpPr>
          <p:cNvPr id="265" name="Rectangle: Top Corners Snipped 264">
            <a:extLst>
              <a:ext uri="{FF2B5EF4-FFF2-40B4-BE49-F238E27FC236}">
                <a16:creationId xmlns:a16="http://schemas.microsoft.com/office/drawing/2014/main" id="{92E76C36-A39F-A354-9656-BDDB20DB1BB8}"/>
              </a:ext>
            </a:extLst>
          </p:cNvPr>
          <p:cNvSpPr/>
          <p:nvPr/>
        </p:nvSpPr>
        <p:spPr>
          <a:xfrm>
            <a:off x="7372840" y="4873897"/>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Tokenization</a:t>
            </a:r>
          </a:p>
        </p:txBody>
      </p:sp>
      <p:sp>
        <p:nvSpPr>
          <p:cNvPr id="266" name="Rectangle: Top Corners Snipped 265">
            <a:extLst>
              <a:ext uri="{FF2B5EF4-FFF2-40B4-BE49-F238E27FC236}">
                <a16:creationId xmlns:a16="http://schemas.microsoft.com/office/drawing/2014/main" id="{8DC850C7-CCFA-706C-7481-A755A602F830}"/>
              </a:ext>
            </a:extLst>
          </p:cNvPr>
          <p:cNvSpPr/>
          <p:nvPr/>
        </p:nvSpPr>
        <p:spPr>
          <a:xfrm>
            <a:off x="7379297" y="5316036"/>
            <a:ext cx="729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Padding</a:t>
            </a:r>
          </a:p>
        </p:txBody>
      </p:sp>
      <p:cxnSp>
        <p:nvCxnSpPr>
          <p:cNvPr id="267" name="Straight Arrow Connector 266">
            <a:extLst>
              <a:ext uri="{FF2B5EF4-FFF2-40B4-BE49-F238E27FC236}">
                <a16:creationId xmlns:a16="http://schemas.microsoft.com/office/drawing/2014/main" id="{CDE24616-19FB-BA15-EC92-E54818E6EF9E}"/>
              </a:ext>
            </a:extLst>
          </p:cNvPr>
          <p:cNvCxnSpPr>
            <a:cxnSpLocks/>
          </p:cNvCxnSpPr>
          <p:nvPr/>
        </p:nvCxnSpPr>
        <p:spPr>
          <a:xfrm>
            <a:off x="7713836" y="3870617"/>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99AEBA1A-568A-9023-ED6F-9CD38FCE4E98}"/>
              </a:ext>
            </a:extLst>
          </p:cNvPr>
          <p:cNvCxnSpPr>
            <a:cxnSpLocks/>
          </p:cNvCxnSpPr>
          <p:nvPr/>
        </p:nvCxnSpPr>
        <p:spPr>
          <a:xfrm>
            <a:off x="7723777" y="4290542"/>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DE82795-556D-E1F7-281C-C72BD50AE661}"/>
              </a:ext>
            </a:extLst>
          </p:cNvPr>
          <p:cNvCxnSpPr>
            <a:cxnSpLocks/>
          </p:cNvCxnSpPr>
          <p:nvPr/>
        </p:nvCxnSpPr>
        <p:spPr>
          <a:xfrm>
            <a:off x="7733717" y="4710468"/>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5DED493F-9F64-F5D8-4A59-174CF740BD27}"/>
              </a:ext>
            </a:extLst>
          </p:cNvPr>
          <p:cNvCxnSpPr>
            <a:cxnSpLocks/>
          </p:cNvCxnSpPr>
          <p:nvPr/>
        </p:nvCxnSpPr>
        <p:spPr>
          <a:xfrm>
            <a:off x="7747347" y="5146154"/>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1" name="Rectangle: Top Corners Snipped 270">
            <a:extLst>
              <a:ext uri="{FF2B5EF4-FFF2-40B4-BE49-F238E27FC236}">
                <a16:creationId xmlns:a16="http://schemas.microsoft.com/office/drawing/2014/main" id="{B504642F-844F-A933-45E3-D98670FE86A7}"/>
              </a:ext>
            </a:extLst>
          </p:cNvPr>
          <p:cNvSpPr/>
          <p:nvPr/>
        </p:nvSpPr>
        <p:spPr>
          <a:xfrm>
            <a:off x="8312824" y="4885322"/>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Model Building</a:t>
            </a:r>
          </a:p>
        </p:txBody>
      </p:sp>
      <p:sp>
        <p:nvSpPr>
          <p:cNvPr id="275" name="Rectangle: Top Corners Snipped 274">
            <a:extLst>
              <a:ext uri="{FF2B5EF4-FFF2-40B4-BE49-F238E27FC236}">
                <a16:creationId xmlns:a16="http://schemas.microsoft.com/office/drawing/2014/main" id="{3A106B3F-861B-590D-70DA-56CCCF249A98}"/>
              </a:ext>
            </a:extLst>
          </p:cNvPr>
          <p:cNvSpPr/>
          <p:nvPr/>
        </p:nvSpPr>
        <p:spPr>
          <a:xfrm>
            <a:off x="8291248" y="4445037"/>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Model Fitting</a:t>
            </a:r>
          </a:p>
        </p:txBody>
      </p:sp>
      <p:cxnSp>
        <p:nvCxnSpPr>
          <p:cNvPr id="276" name="Straight Arrow Connector 275">
            <a:extLst>
              <a:ext uri="{FF2B5EF4-FFF2-40B4-BE49-F238E27FC236}">
                <a16:creationId xmlns:a16="http://schemas.microsoft.com/office/drawing/2014/main" id="{14D0FBE0-3CBC-A572-0A1E-D2706217076A}"/>
              </a:ext>
            </a:extLst>
          </p:cNvPr>
          <p:cNvCxnSpPr>
            <a:cxnSpLocks/>
          </p:cNvCxnSpPr>
          <p:nvPr/>
        </p:nvCxnSpPr>
        <p:spPr>
          <a:xfrm flipV="1">
            <a:off x="8565779" y="4715498"/>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7" name="Rectangle: Top Corners Snipped 276">
            <a:extLst>
              <a:ext uri="{FF2B5EF4-FFF2-40B4-BE49-F238E27FC236}">
                <a16:creationId xmlns:a16="http://schemas.microsoft.com/office/drawing/2014/main" id="{4D897A92-22BB-7834-8F0D-00DAAA7ABD52}"/>
              </a:ext>
            </a:extLst>
          </p:cNvPr>
          <p:cNvSpPr/>
          <p:nvPr/>
        </p:nvSpPr>
        <p:spPr>
          <a:xfrm>
            <a:off x="8285318" y="4004714"/>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Evaluation</a:t>
            </a:r>
          </a:p>
        </p:txBody>
      </p:sp>
      <p:cxnSp>
        <p:nvCxnSpPr>
          <p:cNvPr id="278" name="Straight Arrow Connector 277">
            <a:extLst>
              <a:ext uri="{FF2B5EF4-FFF2-40B4-BE49-F238E27FC236}">
                <a16:creationId xmlns:a16="http://schemas.microsoft.com/office/drawing/2014/main" id="{2F06407F-538B-7273-EBE5-0C0738443C8E}"/>
              </a:ext>
            </a:extLst>
          </p:cNvPr>
          <p:cNvCxnSpPr>
            <a:cxnSpLocks/>
          </p:cNvCxnSpPr>
          <p:nvPr/>
        </p:nvCxnSpPr>
        <p:spPr>
          <a:xfrm flipV="1">
            <a:off x="8559848" y="4275176"/>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0" name="Rectangle: Top Corners Snipped 279">
            <a:extLst>
              <a:ext uri="{FF2B5EF4-FFF2-40B4-BE49-F238E27FC236}">
                <a16:creationId xmlns:a16="http://schemas.microsoft.com/office/drawing/2014/main" id="{2A5CE17F-EA51-6E45-69B2-AE41C3781456}"/>
              </a:ext>
            </a:extLst>
          </p:cNvPr>
          <p:cNvSpPr/>
          <p:nvPr/>
        </p:nvSpPr>
        <p:spPr>
          <a:xfrm>
            <a:off x="8254850" y="3583216"/>
            <a:ext cx="567000" cy="27225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OUTPUT</a:t>
            </a:r>
          </a:p>
        </p:txBody>
      </p:sp>
      <p:cxnSp>
        <p:nvCxnSpPr>
          <p:cNvPr id="283" name="Straight Arrow Connector 282">
            <a:extLst>
              <a:ext uri="{FF2B5EF4-FFF2-40B4-BE49-F238E27FC236}">
                <a16:creationId xmlns:a16="http://schemas.microsoft.com/office/drawing/2014/main" id="{6858A77E-31FF-0378-1C56-2D4A4E2BA152}"/>
              </a:ext>
            </a:extLst>
          </p:cNvPr>
          <p:cNvCxnSpPr>
            <a:cxnSpLocks/>
          </p:cNvCxnSpPr>
          <p:nvPr/>
        </p:nvCxnSpPr>
        <p:spPr>
          <a:xfrm flipV="1">
            <a:off x="8531799" y="3843284"/>
            <a:ext cx="0" cy="16200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4377D1D-5DAF-0EB4-AECF-0A752230D5AF}"/>
              </a:ext>
            </a:extLst>
          </p:cNvPr>
          <p:cNvCxnSpPr>
            <a:stCxn id="266" idx="0"/>
            <a:endCxn id="271" idx="1"/>
          </p:cNvCxnSpPr>
          <p:nvPr/>
        </p:nvCxnSpPr>
        <p:spPr>
          <a:xfrm flipV="1">
            <a:off x="8108297" y="5157580"/>
            <a:ext cx="459000" cy="243000"/>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0" name="Rectangle 108">
            <a:extLst>
              <a:ext uri="{FF2B5EF4-FFF2-40B4-BE49-F238E27FC236}">
                <a16:creationId xmlns:a16="http://schemas.microsoft.com/office/drawing/2014/main" id="{89EF3BDF-6964-093C-274B-D43AE1981C22}"/>
              </a:ext>
            </a:extLst>
          </p:cNvPr>
          <p:cNvSpPr/>
          <p:nvPr/>
        </p:nvSpPr>
        <p:spPr>
          <a:xfrm>
            <a:off x="4401970" y="3601638"/>
            <a:ext cx="987524"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Clustering different chats into File, text , emoji</a:t>
            </a:r>
          </a:p>
        </p:txBody>
      </p:sp>
      <p:sp>
        <p:nvSpPr>
          <p:cNvPr id="181" name="Rectangle 108">
            <a:extLst>
              <a:ext uri="{FF2B5EF4-FFF2-40B4-BE49-F238E27FC236}">
                <a16:creationId xmlns:a16="http://schemas.microsoft.com/office/drawing/2014/main" id="{058C61F5-59A9-5E6C-1F9D-9FB8800980FC}"/>
              </a:ext>
            </a:extLst>
          </p:cNvPr>
          <p:cNvSpPr/>
          <p:nvPr/>
        </p:nvSpPr>
        <p:spPr>
          <a:xfrm>
            <a:off x="4410172" y="4211968"/>
            <a:ext cx="987524" cy="472440"/>
          </a:xfrm>
          <a:prstGeom prst="round1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675" dirty="0">
                <a:solidFill>
                  <a:srgbClr val="000000"/>
                </a:solidFill>
                <a:latin typeface="Candara" panose="020E0502030303020204" pitchFamily="34" charset="0"/>
                <a:cs typeface="Mangal" panose="02040503050203030202" pitchFamily="18" charset="0"/>
              </a:rPr>
              <a:t>Classify as English or Non English</a:t>
            </a:r>
          </a:p>
        </p:txBody>
      </p:sp>
      <p:sp>
        <p:nvSpPr>
          <p:cNvPr id="5" name="TextBox 4">
            <a:extLst>
              <a:ext uri="{FF2B5EF4-FFF2-40B4-BE49-F238E27FC236}">
                <a16:creationId xmlns:a16="http://schemas.microsoft.com/office/drawing/2014/main" id="{FB16A87A-7474-6072-6976-78BCFE130B9D}"/>
              </a:ext>
            </a:extLst>
          </p:cNvPr>
          <p:cNvSpPr txBox="1"/>
          <p:nvPr/>
        </p:nvSpPr>
        <p:spPr>
          <a:xfrm>
            <a:off x="6186710" y="380667"/>
            <a:ext cx="449651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1" indent="0"/>
            <a:r>
              <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hlinkClick r:id="rId4" action="ppaction://hlinksldjump"/>
              </a:rPr>
              <a:t>Reference</a:t>
            </a:r>
            <a:endParaRPr kumimoji="0" lang="en-IN"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34555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p:cNvGrpSpPr/>
          <p:nvPr/>
        </p:nvGrpSpPr>
        <p:grpSpPr>
          <a:xfrm>
            <a:off x="1795655" y="60901"/>
            <a:ext cx="5705090" cy="796059"/>
            <a:chOff x="0" y="0"/>
            <a:chExt cx="5705089" cy="796058"/>
          </a:xfrm>
        </p:grpSpPr>
        <p:sp>
          <p:nvSpPr>
            <p:cNvPr id="67" name="Rectangle"/>
            <p:cNvSpPr/>
            <p:nvPr/>
          </p:nvSpPr>
          <p:spPr>
            <a:xfrm>
              <a:off x="0" y="0"/>
              <a:ext cx="5705090" cy="796059"/>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8" name="PROPOSED SYSTEM"/>
            <p:cNvSpPr txBox="1"/>
            <p:nvPr/>
          </p:nvSpPr>
          <p:spPr>
            <a:xfrm>
              <a:off x="0" y="187900"/>
              <a:ext cx="5705090" cy="42025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noAutofit/>
            </a:bodyPr>
            <a:lstStyle>
              <a:lvl1pPr algn="ctr">
                <a:defRPr sz="2800" b="1">
                  <a:solidFill>
                    <a:srgbClr val="FFFFFF"/>
                  </a:solidFill>
                </a:defRPr>
              </a:lvl1pPr>
            </a:lstStyle>
            <a:p>
              <a:r>
                <a:rPr dirty="0"/>
                <a:t>PROPOSED SYSTEM</a:t>
              </a:r>
            </a:p>
          </p:txBody>
        </p:sp>
      </p:grpSp>
      <p:sp>
        <p:nvSpPr>
          <p:cNvPr id="70" name="Proposed System:…"/>
          <p:cNvSpPr txBox="1"/>
          <p:nvPr/>
        </p:nvSpPr>
        <p:spPr>
          <a:xfrm>
            <a:off x="571500" y="1035609"/>
            <a:ext cx="8001000" cy="584775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0" indent="0">
              <a:buNone/>
            </a:pPr>
            <a:r>
              <a:rPr lang="en-IN" sz="1600" b="1" dirty="0">
                <a:latin typeface="Times New Roman" panose="02020603050405020304" pitchFamily="18" charset="0"/>
                <a:cs typeface="Times New Roman" panose="02020603050405020304" pitchFamily="18" charset="0"/>
              </a:rPr>
              <a:t>Modules:</a:t>
            </a:r>
          </a:p>
          <a:p>
            <a:pPr marL="0" indent="0">
              <a:buNone/>
            </a:pPr>
            <a:r>
              <a:rPr lang="en-US" sz="1600" b="1" dirty="0">
                <a:latin typeface="Times New Roman" panose="02020603050405020304" pitchFamily="18" charset="0"/>
                <a:cs typeface="Times New Roman" panose="02020603050405020304" pitchFamily="18" charset="0"/>
              </a:rPr>
              <a:t>a)Data Collection Module</a:t>
            </a:r>
          </a:p>
          <a:p>
            <a:r>
              <a:rPr lang="en-US" sz="1600" dirty="0">
                <a:latin typeface="Times New Roman" panose="02020603050405020304" pitchFamily="18" charset="0"/>
                <a:cs typeface="Times New Roman" panose="02020603050405020304" pitchFamily="18" charset="0"/>
              </a:rPr>
              <a:t>	1)Via Mobile</a:t>
            </a:r>
          </a:p>
          <a:p>
            <a:r>
              <a:rPr lang="en-US" sz="1600" dirty="0">
                <a:latin typeface="Times New Roman" panose="02020603050405020304" pitchFamily="18" charset="0"/>
                <a:cs typeface="Times New Roman" panose="02020603050405020304" pitchFamily="18" charset="0"/>
              </a:rPr>
              <a:t>	2)Via </a:t>
            </a:r>
            <a:r>
              <a:rPr lang="en-US" sz="1600" dirty="0" err="1">
                <a:latin typeface="Times New Roman" panose="02020603050405020304" pitchFamily="18" charset="0"/>
                <a:cs typeface="Times New Roman" panose="02020603050405020304" pitchFamily="18" charset="0"/>
              </a:rPr>
              <a:t>Pushbullet</a:t>
            </a:r>
            <a:r>
              <a:rPr lang="en-US" sz="1600" dirty="0">
                <a:latin typeface="Times New Roman" panose="02020603050405020304" pitchFamily="18" charset="0"/>
                <a:cs typeface="Times New Roman" panose="02020603050405020304" pitchFamily="18" charset="0"/>
              </a:rPr>
              <a:t> API</a:t>
            </a:r>
          </a:p>
          <a:p>
            <a:pPr marL="0" indent="0">
              <a:buNone/>
            </a:pPr>
            <a:r>
              <a:rPr lang="en-US" sz="1600" b="1" dirty="0">
                <a:latin typeface="Times New Roman" panose="02020603050405020304" pitchFamily="18" charset="0"/>
                <a:cs typeface="Times New Roman" panose="02020603050405020304" pitchFamily="18" charset="0"/>
              </a:rPr>
              <a:t>b)Preprocessing Module</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1)Time-Stamp separation (Splitting Fields)</a:t>
            </a:r>
          </a:p>
          <a:p>
            <a:r>
              <a:rPr lang="en-IN" sz="1600" dirty="0">
                <a:latin typeface="Times New Roman" panose="02020603050405020304" pitchFamily="18" charset="0"/>
                <a:cs typeface="Times New Roman" panose="02020603050405020304" pitchFamily="18" charset="0"/>
              </a:rPr>
              <a:t>	2)Data Frame Creation </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3)Date and Time Format conversation</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4)Using Regular Expression pattern to splitting message and user</a:t>
            </a:r>
          </a:p>
          <a:p>
            <a:r>
              <a:rPr lang="en-IN" sz="1600" dirty="0">
                <a:latin typeface="Times New Roman" panose="02020603050405020304" pitchFamily="18" charset="0"/>
                <a:ea typeface="Calibri" panose="020F0502020204030204" pitchFamily="34" charset="0"/>
                <a:cs typeface="Times New Roman" panose="02020603050405020304" pitchFamily="18" charset="0"/>
              </a:rPr>
              <a:t>	5)Feature extraction</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6)Final </a:t>
            </a:r>
            <a:r>
              <a:rPr lang="en-IN" sz="1600" dirty="0">
                <a:latin typeface="Times New Roman" panose="02020603050405020304" pitchFamily="18" charset="0"/>
                <a:ea typeface="Calibri" panose="020F0502020204030204" pitchFamily="34" charset="0"/>
                <a:cs typeface="Times New Roman" panose="02020603050405020304" pitchFamily="18" charset="0"/>
              </a:rPr>
              <a:t>Data Frame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c)Exploratory Data Analysis Module</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Fetch_stats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sub-module</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2)Timeline sub-module</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3)Total </a:t>
            </a:r>
            <a:r>
              <a:rPr lang="en-IN" sz="1600" dirty="0">
                <a:latin typeface="Times New Roman" panose="02020603050405020304" pitchFamily="18" charset="0"/>
                <a:ea typeface="Calibri" panose="020F0502020204030204" pitchFamily="34" charset="0"/>
                <a:cs typeface="Times New Roman" panose="02020603050405020304" pitchFamily="18" charset="0"/>
              </a:rPr>
              <a:t>message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 average word length sub-module</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4)Activity Map</a:t>
            </a:r>
          </a:p>
          <a:p>
            <a:r>
              <a:rPr lang="en-IN" sz="1600" dirty="0">
                <a:latin typeface="Times New Roman" panose="02020603050405020304" pitchFamily="18" charset="0"/>
                <a:ea typeface="Calibri" panose="020F0502020204030204" pitchFamily="34" charset="0"/>
                <a:cs typeface="Times New Roman" panose="02020603050405020304" pitchFamily="18" charset="0"/>
              </a:rPr>
              <a:t>	5)Weekly and Monthly Activity </a:t>
            </a:r>
          </a:p>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6)Stop Words &amp; Word Cloud</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d)LSTM Module</a:t>
            </a:r>
          </a:p>
          <a:p>
            <a:pPr>
              <a:spcBef>
                <a:spcPts val="400"/>
              </a:spcBef>
              <a:defRPr sz="2000" b="1"/>
            </a:pPr>
            <a:endParaRPr lang="en-IN" dirty="0"/>
          </a:p>
          <a:p>
            <a:pPr>
              <a:spcBef>
                <a:spcPts val="400"/>
              </a:spcBef>
              <a:defRPr sz="2000" b="1"/>
            </a:pPr>
            <a:r>
              <a:rPr lang="en-IN" dirty="0"/>
              <a:t>	</a:t>
            </a:r>
          </a:p>
          <a:p>
            <a:pPr>
              <a:spcBef>
                <a:spcPts val="400"/>
              </a:spcBef>
              <a:defRPr sz="2000" b="1"/>
            </a:pPr>
            <a:endParaRPr dirty="0"/>
          </a:p>
        </p:txBody>
      </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15A956-A51B-48CE-B51F-CDF1E146A932}"/>
              </a:ext>
            </a:extLst>
          </p:cNvPr>
          <p:cNvSpPr>
            <a:spLocks noGrp="1"/>
          </p:cNvSpPr>
          <p:nvPr>
            <p:ph type="sldNum" sz="quarter" idx="12"/>
          </p:nvPr>
        </p:nvSpPr>
        <p:spPr>
          <a:xfrm>
            <a:off x="8437376" y="6400413"/>
            <a:ext cx="249425" cy="276999"/>
          </a:xfrm>
        </p:spPr>
        <p:txBody>
          <a:bodyPr/>
          <a:lstStyle/>
          <a:p>
            <a:fld id="{E7D269DE-B05B-479D-A37F-175D1E94B038}" type="slidenum">
              <a:rPr lang="en-IN" smtClean="0"/>
              <a:t>8</a:t>
            </a:fld>
            <a:endParaRPr lang="en-IN"/>
          </a:p>
        </p:txBody>
      </p:sp>
      <p:sp>
        <p:nvSpPr>
          <p:cNvPr id="7" name="Rectangle 6">
            <a:extLst>
              <a:ext uri="{FF2B5EF4-FFF2-40B4-BE49-F238E27FC236}">
                <a16:creationId xmlns:a16="http://schemas.microsoft.com/office/drawing/2014/main" id="{D16DAD38-8EE4-83FF-0EE9-1C947877C161}"/>
              </a:ext>
            </a:extLst>
          </p:cNvPr>
          <p:cNvSpPr/>
          <p:nvPr/>
        </p:nvSpPr>
        <p:spPr>
          <a:xfrm>
            <a:off x="190363" y="1768306"/>
            <a:ext cx="1761269" cy="3993905"/>
          </a:xfrm>
          <a:prstGeom prst="rec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a:p>
        </p:txBody>
      </p:sp>
      <p:sp>
        <p:nvSpPr>
          <p:cNvPr id="8" name="Rectangle: Top Corners Snipped 7">
            <a:extLst>
              <a:ext uri="{FF2B5EF4-FFF2-40B4-BE49-F238E27FC236}">
                <a16:creationId xmlns:a16="http://schemas.microsoft.com/office/drawing/2014/main" id="{6FD10D5C-8EF5-7901-1AFD-E7EA058C6E68}"/>
              </a:ext>
            </a:extLst>
          </p:cNvPr>
          <p:cNvSpPr/>
          <p:nvPr/>
        </p:nvSpPr>
        <p:spPr>
          <a:xfrm>
            <a:off x="464743" y="2027832"/>
            <a:ext cx="1115579" cy="477569"/>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ndara" panose="020E0502030303020204" pitchFamily="34" charset="0"/>
                <a:cs typeface="Mangal" panose="02040503050203030202" pitchFamily="18" charset="0"/>
              </a:rPr>
              <a:t>Read Dataset</a:t>
            </a:r>
          </a:p>
        </p:txBody>
      </p:sp>
      <p:sp>
        <p:nvSpPr>
          <p:cNvPr id="9" name="Rectangle: Top Corners Snipped 8">
            <a:extLst>
              <a:ext uri="{FF2B5EF4-FFF2-40B4-BE49-F238E27FC236}">
                <a16:creationId xmlns:a16="http://schemas.microsoft.com/office/drawing/2014/main" id="{6D097D97-AFD8-7A34-0CD8-4CF95B5051BE}"/>
              </a:ext>
            </a:extLst>
          </p:cNvPr>
          <p:cNvSpPr/>
          <p:nvPr/>
        </p:nvSpPr>
        <p:spPr>
          <a:xfrm>
            <a:off x="504757" y="2979453"/>
            <a:ext cx="1075559" cy="327380"/>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Pre-Processing</a:t>
            </a:r>
          </a:p>
        </p:txBody>
      </p:sp>
      <p:sp>
        <p:nvSpPr>
          <p:cNvPr id="11" name="Rectangle: Top Corners Snipped 10">
            <a:extLst>
              <a:ext uri="{FF2B5EF4-FFF2-40B4-BE49-F238E27FC236}">
                <a16:creationId xmlns:a16="http://schemas.microsoft.com/office/drawing/2014/main" id="{79C52AB4-C28F-0F37-BB73-4D173380C54E}"/>
              </a:ext>
            </a:extLst>
          </p:cNvPr>
          <p:cNvSpPr/>
          <p:nvPr/>
        </p:nvSpPr>
        <p:spPr>
          <a:xfrm>
            <a:off x="482799" y="3712265"/>
            <a:ext cx="1097521" cy="306780"/>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Label Encoding</a:t>
            </a:r>
          </a:p>
        </p:txBody>
      </p:sp>
      <p:sp>
        <p:nvSpPr>
          <p:cNvPr id="12" name="Rectangle: Top Corners Snipped 11">
            <a:extLst>
              <a:ext uri="{FF2B5EF4-FFF2-40B4-BE49-F238E27FC236}">
                <a16:creationId xmlns:a16="http://schemas.microsoft.com/office/drawing/2014/main" id="{68F8236C-AABB-9FD0-3943-7D12DCBEC6C1}"/>
              </a:ext>
            </a:extLst>
          </p:cNvPr>
          <p:cNvSpPr/>
          <p:nvPr/>
        </p:nvSpPr>
        <p:spPr>
          <a:xfrm>
            <a:off x="464743" y="4426755"/>
            <a:ext cx="1115572"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Tokenization</a:t>
            </a:r>
          </a:p>
        </p:txBody>
      </p:sp>
      <p:sp>
        <p:nvSpPr>
          <p:cNvPr id="13" name="Rectangle: Top Corners Snipped 12">
            <a:extLst>
              <a:ext uri="{FF2B5EF4-FFF2-40B4-BE49-F238E27FC236}">
                <a16:creationId xmlns:a16="http://schemas.microsoft.com/office/drawing/2014/main" id="{7F2E9CF6-A57C-423E-6378-0959D15C6D92}"/>
              </a:ext>
            </a:extLst>
          </p:cNvPr>
          <p:cNvSpPr/>
          <p:nvPr/>
        </p:nvSpPr>
        <p:spPr>
          <a:xfrm>
            <a:off x="464742" y="5099919"/>
            <a:ext cx="1115572" cy="461908"/>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rgbClr val="000000"/>
                </a:solidFill>
                <a:latin typeface="Calibri" panose="020F0502020204030204" pitchFamily="34" charset="0"/>
                <a:cs typeface="Calibri" panose="020F0502020204030204" pitchFamily="34" charset="0"/>
              </a:rPr>
              <a:t>Padding</a:t>
            </a:r>
          </a:p>
        </p:txBody>
      </p:sp>
      <p:cxnSp>
        <p:nvCxnSpPr>
          <p:cNvPr id="15" name="Straight Arrow Connector 14">
            <a:extLst>
              <a:ext uri="{FF2B5EF4-FFF2-40B4-BE49-F238E27FC236}">
                <a16:creationId xmlns:a16="http://schemas.microsoft.com/office/drawing/2014/main" id="{C24D0EAB-9DC9-8FF2-5F89-DA5CC8D03B7E}"/>
              </a:ext>
            </a:extLst>
          </p:cNvPr>
          <p:cNvCxnSpPr>
            <a:cxnSpLocks/>
          </p:cNvCxnSpPr>
          <p:nvPr/>
        </p:nvCxnSpPr>
        <p:spPr>
          <a:xfrm>
            <a:off x="994659" y="2519338"/>
            <a:ext cx="0" cy="43424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5402092-4B58-B6BF-8585-7D82ACC516F0}"/>
              </a:ext>
            </a:extLst>
          </p:cNvPr>
          <p:cNvCxnSpPr>
            <a:cxnSpLocks/>
          </p:cNvCxnSpPr>
          <p:nvPr/>
        </p:nvCxnSpPr>
        <p:spPr>
          <a:xfrm>
            <a:off x="1009568" y="3306832"/>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C6D09BB-0269-4AA1-77E5-41D12A6A96F2}"/>
              </a:ext>
            </a:extLst>
          </p:cNvPr>
          <p:cNvSpPr/>
          <p:nvPr/>
        </p:nvSpPr>
        <p:spPr>
          <a:xfrm>
            <a:off x="2719160" y="1641349"/>
            <a:ext cx="2342343" cy="329001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endParaRPr lang="en-IN" sz="675" dirty="0">
              <a:solidFill>
                <a:srgbClr val="000000"/>
              </a:solidFill>
              <a:cs typeface="Mangal" panose="02040503050203030202" pitchFamily="18" charset="0"/>
            </a:endParaRPr>
          </a:p>
        </p:txBody>
      </p:sp>
      <p:sp>
        <p:nvSpPr>
          <p:cNvPr id="20" name="Rectangle: Top Corners Snipped 19">
            <a:extLst>
              <a:ext uri="{FF2B5EF4-FFF2-40B4-BE49-F238E27FC236}">
                <a16:creationId xmlns:a16="http://schemas.microsoft.com/office/drawing/2014/main" id="{A65B4ACD-9D03-A584-6EDE-0F3F7169C027}"/>
              </a:ext>
            </a:extLst>
          </p:cNvPr>
          <p:cNvSpPr/>
          <p:nvPr/>
        </p:nvSpPr>
        <p:spPr>
          <a:xfrm>
            <a:off x="5864423" y="1112464"/>
            <a:ext cx="993242" cy="329672"/>
          </a:xfrm>
          <a:prstGeom prst="snip2SameRect">
            <a:avLst/>
          </a:prstGeom>
          <a:solidFill>
            <a:schemeClr val="bg2">
              <a:lumMod val="5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1050" dirty="0">
                <a:solidFill>
                  <a:schemeClr val="bg1"/>
                </a:solidFill>
                <a:latin typeface="Calibri" panose="020F0502020204030204" pitchFamily="34" charset="0"/>
                <a:cs typeface="Calibri" panose="020F0502020204030204" pitchFamily="34" charset="0"/>
              </a:rPr>
              <a:t>Model Fitting</a:t>
            </a:r>
          </a:p>
        </p:txBody>
      </p:sp>
      <p:sp>
        <p:nvSpPr>
          <p:cNvPr id="22" name="Rectangle: Top Corners Snipped 21">
            <a:extLst>
              <a:ext uri="{FF2B5EF4-FFF2-40B4-BE49-F238E27FC236}">
                <a16:creationId xmlns:a16="http://schemas.microsoft.com/office/drawing/2014/main" id="{2360D174-0001-4918-CAA4-C966761E5E8B}"/>
              </a:ext>
            </a:extLst>
          </p:cNvPr>
          <p:cNvSpPr/>
          <p:nvPr/>
        </p:nvSpPr>
        <p:spPr>
          <a:xfrm>
            <a:off x="7642620" y="1112464"/>
            <a:ext cx="936763" cy="329672"/>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Evaluation</a:t>
            </a:r>
          </a:p>
        </p:txBody>
      </p:sp>
      <p:sp>
        <p:nvSpPr>
          <p:cNvPr id="24" name="Rectangle: Top Corners Snipped 23">
            <a:extLst>
              <a:ext uri="{FF2B5EF4-FFF2-40B4-BE49-F238E27FC236}">
                <a16:creationId xmlns:a16="http://schemas.microsoft.com/office/drawing/2014/main" id="{E4D7891A-FB53-8D03-30CA-8DEC728DC79F}"/>
              </a:ext>
            </a:extLst>
          </p:cNvPr>
          <p:cNvSpPr/>
          <p:nvPr/>
        </p:nvSpPr>
        <p:spPr>
          <a:xfrm>
            <a:off x="2916468" y="4448062"/>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Embedding Layer</a:t>
            </a:r>
          </a:p>
        </p:txBody>
      </p:sp>
      <p:cxnSp>
        <p:nvCxnSpPr>
          <p:cNvPr id="33" name="Connector: Elbow 32">
            <a:extLst>
              <a:ext uri="{FF2B5EF4-FFF2-40B4-BE49-F238E27FC236}">
                <a16:creationId xmlns:a16="http://schemas.microsoft.com/office/drawing/2014/main" id="{1E18ECEF-3EC3-2752-00CC-4C7FD65D58E9}"/>
              </a:ext>
            </a:extLst>
          </p:cNvPr>
          <p:cNvCxnSpPr>
            <a:cxnSpLocks/>
            <a:stCxn id="13" idx="0"/>
          </p:cNvCxnSpPr>
          <p:nvPr/>
        </p:nvCxnSpPr>
        <p:spPr>
          <a:xfrm flipV="1">
            <a:off x="1580313" y="4931362"/>
            <a:ext cx="2342344" cy="399512"/>
          </a:xfrm>
          <a:prstGeom prst="bentConnector2">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B83A633-E8B3-52F7-4B7C-B5008E61569E}"/>
              </a:ext>
            </a:extLst>
          </p:cNvPr>
          <p:cNvCxnSpPr>
            <a:cxnSpLocks/>
          </p:cNvCxnSpPr>
          <p:nvPr/>
        </p:nvCxnSpPr>
        <p:spPr>
          <a:xfrm>
            <a:off x="1009568" y="4034943"/>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D1774E5-AB3F-DB4F-95FF-97730A96F107}"/>
              </a:ext>
            </a:extLst>
          </p:cNvPr>
          <p:cNvCxnSpPr>
            <a:cxnSpLocks/>
          </p:cNvCxnSpPr>
          <p:nvPr/>
        </p:nvCxnSpPr>
        <p:spPr>
          <a:xfrm>
            <a:off x="1004600" y="4730680"/>
            <a:ext cx="0" cy="369239"/>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F8EAEC1-C3FA-33ED-8EF8-CF98EF7FE8B3}"/>
              </a:ext>
            </a:extLst>
          </p:cNvPr>
          <p:cNvSpPr txBox="1"/>
          <p:nvPr/>
        </p:nvSpPr>
        <p:spPr>
          <a:xfrm>
            <a:off x="2979182" y="4926185"/>
            <a:ext cx="1062150" cy="415498"/>
          </a:xfrm>
          <a:prstGeom prst="rect">
            <a:avLst/>
          </a:prstGeom>
          <a:noFill/>
        </p:spPr>
        <p:txBody>
          <a:bodyPr wrap="square" rtlCol="0">
            <a:spAutoFit/>
          </a:bodyPr>
          <a:lstStyle/>
          <a:p>
            <a:r>
              <a:rPr lang="en-IN" sz="1050" b="1" dirty="0"/>
              <a:t>Model Building</a:t>
            </a:r>
          </a:p>
        </p:txBody>
      </p:sp>
      <p:sp>
        <p:nvSpPr>
          <p:cNvPr id="58" name="Rectangle: Top Corners Snipped 57">
            <a:extLst>
              <a:ext uri="{FF2B5EF4-FFF2-40B4-BE49-F238E27FC236}">
                <a16:creationId xmlns:a16="http://schemas.microsoft.com/office/drawing/2014/main" id="{EDB24448-F794-6317-792F-D7C29C33682F}"/>
              </a:ext>
            </a:extLst>
          </p:cNvPr>
          <p:cNvSpPr/>
          <p:nvPr/>
        </p:nvSpPr>
        <p:spPr>
          <a:xfrm>
            <a:off x="2927816" y="3969077"/>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Drop Out Layer</a:t>
            </a:r>
          </a:p>
        </p:txBody>
      </p:sp>
      <p:sp>
        <p:nvSpPr>
          <p:cNvPr id="59" name="Rectangle: Top Corners Snipped 58">
            <a:extLst>
              <a:ext uri="{FF2B5EF4-FFF2-40B4-BE49-F238E27FC236}">
                <a16:creationId xmlns:a16="http://schemas.microsoft.com/office/drawing/2014/main" id="{F7C79A73-BF28-920F-B690-1CAC5A4F606C}"/>
              </a:ext>
            </a:extLst>
          </p:cNvPr>
          <p:cNvSpPr/>
          <p:nvPr/>
        </p:nvSpPr>
        <p:spPr>
          <a:xfrm>
            <a:off x="2930301" y="3548060"/>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Convolution Layer</a:t>
            </a:r>
          </a:p>
        </p:txBody>
      </p:sp>
      <p:sp>
        <p:nvSpPr>
          <p:cNvPr id="60" name="Rectangle: Top Corners Snipped 59">
            <a:extLst>
              <a:ext uri="{FF2B5EF4-FFF2-40B4-BE49-F238E27FC236}">
                <a16:creationId xmlns:a16="http://schemas.microsoft.com/office/drawing/2014/main" id="{960F6E21-4D40-6AA2-1B85-F9FD3D7C87BA}"/>
              </a:ext>
            </a:extLst>
          </p:cNvPr>
          <p:cNvSpPr/>
          <p:nvPr/>
        </p:nvSpPr>
        <p:spPr>
          <a:xfrm>
            <a:off x="2927815" y="3098059"/>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Max Pooling Layer</a:t>
            </a:r>
          </a:p>
        </p:txBody>
      </p:sp>
      <p:sp>
        <p:nvSpPr>
          <p:cNvPr id="61" name="Rectangle: Top Corners Snipped 60">
            <a:extLst>
              <a:ext uri="{FF2B5EF4-FFF2-40B4-BE49-F238E27FC236}">
                <a16:creationId xmlns:a16="http://schemas.microsoft.com/office/drawing/2014/main" id="{16ECC78D-8C9F-9AC9-6146-EB79BB969AA1}"/>
              </a:ext>
            </a:extLst>
          </p:cNvPr>
          <p:cNvSpPr/>
          <p:nvPr/>
        </p:nvSpPr>
        <p:spPr>
          <a:xfrm>
            <a:off x="2960408" y="2635832"/>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LSTM Layer</a:t>
            </a:r>
          </a:p>
        </p:txBody>
      </p:sp>
      <p:sp>
        <p:nvSpPr>
          <p:cNvPr id="62" name="Rectangle: Top Corners Snipped 61">
            <a:extLst>
              <a:ext uri="{FF2B5EF4-FFF2-40B4-BE49-F238E27FC236}">
                <a16:creationId xmlns:a16="http://schemas.microsoft.com/office/drawing/2014/main" id="{839E530E-9A68-3C4B-7C31-13220428876B}"/>
              </a:ext>
            </a:extLst>
          </p:cNvPr>
          <p:cNvSpPr/>
          <p:nvPr/>
        </p:nvSpPr>
        <p:spPr>
          <a:xfrm>
            <a:off x="2965681" y="2227549"/>
            <a:ext cx="1913950"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Dense Layer</a:t>
            </a:r>
          </a:p>
        </p:txBody>
      </p:sp>
      <p:sp>
        <p:nvSpPr>
          <p:cNvPr id="63" name="Rectangle: Top Corners Snipped 62">
            <a:extLst>
              <a:ext uri="{FF2B5EF4-FFF2-40B4-BE49-F238E27FC236}">
                <a16:creationId xmlns:a16="http://schemas.microsoft.com/office/drawing/2014/main" id="{A6F1098C-2B3A-0BA8-C93C-AC9F4579FD1A}"/>
              </a:ext>
            </a:extLst>
          </p:cNvPr>
          <p:cNvSpPr/>
          <p:nvPr/>
        </p:nvSpPr>
        <p:spPr>
          <a:xfrm>
            <a:off x="3242641" y="1831187"/>
            <a:ext cx="1329359" cy="304047"/>
          </a:xfrm>
          <a:prstGeom prst="snip2Same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lnSpc>
                <a:spcPct val="107000"/>
              </a:lnSpc>
              <a:spcAft>
                <a:spcPts val="600"/>
              </a:spcAft>
            </a:pPr>
            <a:r>
              <a:rPr lang="en-IN" sz="900" dirty="0">
                <a:solidFill>
                  <a:srgbClr val="000000"/>
                </a:solidFill>
                <a:latin typeface="Calibri" panose="020F0502020204030204" pitchFamily="34" charset="0"/>
                <a:cs typeface="Calibri" panose="020F0502020204030204" pitchFamily="34" charset="0"/>
              </a:rPr>
              <a:t>Activation Layer</a:t>
            </a:r>
          </a:p>
        </p:txBody>
      </p:sp>
      <p:cxnSp>
        <p:nvCxnSpPr>
          <p:cNvPr id="68" name="Straight Arrow Connector 67">
            <a:extLst>
              <a:ext uri="{FF2B5EF4-FFF2-40B4-BE49-F238E27FC236}">
                <a16:creationId xmlns:a16="http://schemas.microsoft.com/office/drawing/2014/main" id="{99BD1441-7D41-288C-569A-C60DB3ECDD66}"/>
              </a:ext>
            </a:extLst>
          </p:cNvPr>
          <p:cNvCxnSpPr>
            <a:cxnSpLocks/>
            <a:stCxn id="20" idx="0"/>
            <a:endCxn id="22" idx="2"/>
          </p:cNvCxnSpPr>
          <p:nvPr/>
        </p:nvCxnSpPr>
        <p:spPr>
          <a:xfrm>
            <a:off x="6857665" y="1277300"/>
            <a:ext cx="784955"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93085C2B-DDB2-4482-FB35-5DBA9463DEC0}"/>
              </a:ext>
            </a:extLst>
          </p:cNvPr>
          <p:cNvCxnSpPr>
            <a:cxnSpLocks/>
            <a:endCxn id="20" idx="2"/>
          </p:cNvCxnSpPr>
          <p:nvPr/>
        </p:nvCxnSpPr>
        <p:spPr>
          <a:xfrm flipV="1">
            <a:off x="4572000" y="1277300"/>
            <a:ext cx="1292423" cy="714356"/>
          </a:xfrm>
          <a:prstGeom prst="bentConnector3">
            <a:avLst>
              <a:gd name="adj1" fmla="val 50000"/>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itle 1">
            <a:extLst>
              <a:ext uri="{FF2B5EF4-FFF2-40B4-BE49-F238E27FC236}">
                <a16:creationId xmlns:a16="http://schemas.microsoft.com/office/drawing/2014/main" id="{168CAB68-15CE-51EA-1E6A-FA559DEE12D5}"/>
              </a:ext>
            </a:extLst>
          </p:cNvPr>
          <p:cNvSpPr txBox="1">
            <a:spLocks/>
          </p:cNvSpPr>
          <p:nvPr/>
        </p:nvSpPr>
        <p:spPr>
          <a:xfrm>
            <a:off x="262165" y="362969"/>
            <a:ext cx="6496183" cy="64525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cap="all" dirty="0">
                <a:blipFill>
                  <a:blip r:embed="rId2">
                    <a:extLst>
                      <a:ext uri="{28A0092B-C50C-407E-A947-70E740481C1C}">
                        <a14:useLocalDpi xmlns:a14="http://schemas.microsoft.com/office/drawing/2010/main" val="0"/>
                      </a:ext>
                    </a:extLst>
                  </a:blip>
                  <a:tile tx="6350" ty="-127000" sx="65000" sy="64000" flip="none" algn="tl"/>
                </a:blipFill>
              </a:rPr>
              <a:t>LSTM</a:t>
            </a:r>
          </a:p>
        </p:txBody>
      </p:sp>
      <p:sp>
        <p:nvSpPr>
          <p:cNvPr id="2" name="TextBox 1">
            <a:extLst>
              <a:ext uri="{FF2B5EF4-FFF2-40B4-BE49-F238E27FC236}">
                <a16:creationId xmlns:a16="http://schemas.microsoft.com/office/drawing/2014/main" id="{385BF504-F548-718B-0B9C-A9A0803B93FB}"/>
              </a:ext>
            </a:extLst>
          </p:cNvPr>
          <p:cNvSpPr txBox="1"/>
          <p:nvPr/>
        </p:nvSpPr>
        <p:spPr>
          <a:xfrm>
            <a:off x="5144135" y="4503409"/>
            <a:ext cx="283186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400" dirty="0"/>
              <a:t>Converting tokens 200 length vectors </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E0B10DAF-3A36-28DB-E3D3-58AD79427542}"/>
              </a:ext>
            </a:extLst>
          </p:cNvPr>
          <p:cNvSpPr txBox="1"/>
          <p:nvPr/>
        </p:nvSpPr>
        <p:spPr>
          <a:xfrm>
            <a:off x="5137576" y="3980191"/>
            <a:ext cx="35381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Prevents overfitting, helps in accuracy, noise introduction in training process</a:t>
            </a:r>
          </a:p>
        </p:txBody>
      </p:sp>
      <p:sp>
        <p:nvSpPr>
          <p:cNvPr id="5" name="TextBox 4">
            <a:extLst>
              <a:ext uri="{FF2B5EF4-FFF2-40B4-BE49-F238E27FC236}">
                <a16:creationId xmlns:a16="http://schemas.microsoft.com/office/drawing/2014/main" id="{DAFA90B7-462E-C639-38E1-86268369E830}"/>
              </a:ext>
            </a:extLst>
          </p:cNvPr>
          <p:cNvSpPr txBox="1"/>
          <p:nvPr/>
        </p:nvSpPr>
        <p:spPr>
          <a:xfrm>
            <a:off x="5154614" y="3512708"/>
            <a:ext cx="3313464"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Featur</a:t>
            </a:r>
            <a:r>
              <a:rPr lang="en-IN" sz="1400" dirty="0"/>
              <a:t>e extraction with respect to filters, detect and extract local features</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2A2B7DA3-A8AA-C891-7D7A-78610F8A045D}"/>
              </a:ext>
            </a:extLst>
          </p:cNvPr>
          <p:cNvSpPr txBox="1"/>
          <p:nvPr/>
        </p:nvSpPr>
        <p:spPr>
          <a:xfrm>
            <a:off x="5137576" y="2980576"/>
            <a:ext cx="39131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To extract salient features, to get fixed size that captures important information from th</a:t>
            </a:r>
            <a:r>
              <a:rPr lang="en-IN" sz="1400" dirty="0"/>
              <a:t>e sentence.</a:t>
            </a:r>
            <a:endPar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
        <p:nvSpPr>
          <p:cNvPr id="14" name="TextBox 13">
            <a:extLst>
              <a:ext uri="{FF2B5EF4-FFF2-40B4-BE49-F238E27FC236}">
                <a16:creationId xmlns:a16="http://schemas.microsoft.com/office/drawing/2014/main" id="{640C9709-1CD2-483F-6254-1A24EFFE26F5}"/>
              </a:ext>
            </a:extLst>
          </p:cNvPr>
          <p:cNvSpPr txBox="1"/>
          <p:nvPr/>
        </p:nvSpPr>
        <p:spPr>
          <a:xfrm>
            <a:off x="5154614" y="2662358"/>
            <a:ext cx="3302985"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To classify, process and make predictions</a:t>
            </a:r>
          </a:p>
        </p:txBody>
      </p:sp>
      <p:sp>
        <p:nvSpPr>
          <p:cNvPr id="17" name="TextBox 16">
            <a:extLst>
              <a:ext uri="{FF2B5EF4-FFF2-40B4-BE49-F238E27FC236}">
                <a16:creationId xmlns:a16="http://schemas.microsoft.com/office/drawing/2014/main" id="{4D2FC43C-3A3A-B890-0CC6-3066682060BE}"/>
              </a:ext>
            </a:extLst>
          </p:cNvPr>
          <p:cNvSpPr txBox="1"/>
          <p:nvPr/>
        </p:nvSpPr>
        <p:spPr>
          <a:xfrm>
            <a:off x="5144135" y="2187999"/>
            <a:ext cx="3735386"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Times New Roman"/>
                <a:ea typeface="Times New Roman"/>
                <a:cs typeface="Times New Roman"/>
                <a:sym typeface="Times New Roman"/>
              </a:rPr>
              <a:t>Uses sigmoid activation to make 0 1 predictions for each emotions</a:t>
            </a:r>
          </a:p>
        </p:txBody>
      </p:sp>
    </p:spTree>
    <p:extLst>
      <p:ext uri="{BB962C8B-B14F-4D97-AF65-F5344CB8AC3E}">
        <p14:creationId xmlns:p14="http://schemas.microsoft.com/office/powerpoint/2010/main" val="178443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p:cNvGrpSpPr/>
          <p:nvPr/>
        </p:nvGrpSpPr>
        <p:grpSpPr>
          <a:xfrm>
            <a:off x="3086100" y="63433"/>
            <a:ext cx="2971800" cy="609600"/>
            <a:chOff x="0" y="0"/>
            <a:chExt cx="2971800" cy="609600"/>
          </a:xfrm>
        </p:grpSpPr>
        <p:sp>
          <p:nvSpPr>
            <p:cNvPr id="32" name="Rectangle"/>
            <p:cNvSpPr/>
            <p:nvPr/>
          </p:nvSpPr>
          <p:spPr>
            <a:xfrm>
              <a:off x="0" y="0"/>
              <a:ext cx="2971800" cy="6096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3" name="OBJECTIVE"/>
            <p:cNvSpPr txBox="1"/>
            <p:nvPr/>
          </p:nvSpPr>
          <p:spPr>
            <a:xfrm>
              <a:off x="0" y="63433"/>
              <a:ext cx="2971800" cy="4827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ctr">
              <a:spAutoFit/>
            </a:bodyPr>
            <a:lstStyle>
              <a:lvl1pPr algn="ctr">
                <a:defRPr sz="2800" b="1">
                  <a:solidFill>
                    <a:srgbClr val="FFFFFF"/>
                  </a:solidFill>
                </a:defRPr>
              </a:lvl1pPr>
            </a:lstStyle>
            <a:p>
              <a:r>
                <a:t>OBJECTIVE</a:t>
              </a:r>
            </a:p>
          </p:txBody>
        </p:sp>
      </p:grpSp>
      <p:sp>
        <p:nvSpPr>
          <p:cNvPr id="35" name="It is known that the technological advancements are increasing at a faster pace. But the utilisation of technologies in various sectors are very low. It is known that most of the people find it difficult to detect the text from the paper and books. So we propose a system where the text images can be extracted by the system and given to the Pi. The Pi processes the text images and reads out the content using speaker. This enables the use of text to speech conversion."/>
          <p:cNvSpPr txBox="1"/>
          <p:nvPr/>
        </p:nvSpPr>
        <p:spPr>
          <a:xfrm>
            <a:off x="876300" y="1066800"/>
            <a:ext cx="7505700" cy="46166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just">
              <a:defRPr sz="2400">
                <a:effectLst>
                  <a:outerShdw blurRad="12700" dist="25400" dir="2700000" rotWithShape="0">
                    <a:srgbClr val="DDDDDD"/>
                  </a:outerShdw>
                </a:effectLst>
              </a:defRPr>
            </a:lvl1pPr>
          </a:lstStyle>
          <a:p>
            <a:endParaRPr dirty="0"/>
          </a:p>
        </p:txBody>
      </p:sp>
      <p:sp>
        <p:nvSpPr>
          <p:cNvPr id="2" name="TextBox 1">
            <a:extLst>
              <a:ext uri="{FF2B5EF4-FFF2-40B4-BE49-F238E27FC236}">
                <a16:creationId xmlns:a16="http://schemas.microsoft.com/office/drawing/2014/main" id="{60004098-15E3-D750-C1A0-CB30B6ED4FB6}"/>
              </a:ext>
            </a:extLst>
          </p:cNvPr>
          <p:cNvSpPr txBox="1"/>
          <p:nvPr/>
        </p:nvSpPr>
        <p:spPr>
          <a:xfrm>
            <a:off x="267128" y="1066800"/>
            <a:ext cx="8630292"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Times New Roman"/>
                <a:ea typeface="Times New Roman"/>
                <a:cs typeface="Times New Roman"/>
                <a:sym typeface="Times New Roman"/>
              </a:rPr>
              <a:t>Existing system has limitation to analyze text data especially chat conversation and detecting emotion from text is also a major concern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Times New Roman"/>
                <a:ea typeface="Times New Roman"/>
                <a:cs typeface="Times New Roman"/>
                <a:sym typeface="Times New Roman"/>
              </a:rPr>
              <a:t>To develop a system that can analyze WhatsApp chats using Exploratory Data Analysis and illustrate in more visual format to identify hidden insights</a:t>
            </a:r>
            <a:endParaRPr lang="en-US" sz="2800"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Times New Roman"/>
                <a:ea typeface="Times New Roman"/>
                <a:cs typeface="Times New Roman"/>
                <a:sym typeface="Times New Roman"/>
              </a:rPr>
              <a:t>To detect emotion from text using LSTM Long Short Term Memory</a:t>
            </a:r>
            <a:endParaRPr kumimoji="0" lang="en-IN" sz="28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wipe dir="d"/>
      </p:transition>
    </mc:Choice>
    <mc:Fallback xmlns="" xmlns:m="http://schemas.openxmlformats.org/officeDocument/2006/math" xmlns:a14="http://schemas.microsoft.com/office/drawing/2010/main">
      <p:transition spd="fast">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1624</TotalTime>
  <Words>1451</Words>
  <Application>Microsoft Office PowerPoint</Application>
  <PresentationFormat>On-screen Show (4:3)</PresentationFormat>
  <Paragraphs>203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Candara</vt:lpstr>
      <vt:lpstr>Helvetica</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dc:creator>
  <cp:lastModifiedBy>sanjay RV</cp:lastModifiedBy>
  <cp:revision>16</cp:revision>
  <dcterms:modified xsi:type="dcterms:W3CDTF">2023-09-27T10:09:32Z</dcterms:modified>
</cp:coreProperties>
</file>