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8" r:id="rId4"/>
    <p:sldId id="272" r:id="rId5"/>
    <p:sldId id="269" r:id="rId6"/>
    <p:sldId id="273" r:id="rId7"/>
    <p:sldId id="268" r:id="rId8"/>
    <p:sldId id="274" r:id="rId9"/>
    <p:sldId id="275" r:id="rId10"/>
    <p:sldId id="276"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34" d="100"/>
          <a:sy n="34"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411BFBB-5B69-4524-81FB-E58E73C8658B}"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251370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11BFBB-5B69-4524-81FB-E58E73C8658B}"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293027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11BFBB-5B69-4524-81FB-E58E73C8658B}"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211304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11BFBB-5B69-4524-81FB-E58E73C8658B}"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345727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11BFBB-5B69-4524-81FB-E58E73C8658B}"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3455393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11BFBB-5B69-4524-81FB-E58E73C8658B}"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354674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411BFBB-5B69-4524-81FB-E58E73C8658B}" type="datetimeFigureOut">
              <a:rPr lang="en-IN" smtClean="0"/>
              <a:t>21-06-2025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155908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411BFBB-5B69-4524-81FB-E58E73C8658B}" type="datetimeFigureOut">
              <a:rPr lang="en-IN" smtClean="0"/>
              <a:t>21-06-2025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43855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1BFBB-5B69-4524-81FB-E58E73C8658B}" type="datetimeFigureOut">
              <a:rPr lang="en-IN" smtClean="0"/>
              <a:t>21-06-2025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344918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11BFBB-5B69-4524-81FB-E58E73C8658B}"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84398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11BFBB-5B69-4524-81FB-E58E73C8658B}"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A6B59-62EE-48D4-91AF-AEC29BF880F6}" type="slidenum">
              <a:rPr lang="en-IN" smtClean="0"/>
              <a:t>‹#›</a:t>
            </a:fld>
            <a:endParaRPr lang="en-IN"/>
          </a:p>
        </p:txBody>
      </p:sp>
    </p:spTree>
    <p:extLst>
      <p:ext uri="{BB962C8B-B14F-4D97-AF65-F5344CB8AC3E}">
        <p14:creationId xmlns:p14="http://schemas.microsoft.com/office/powerpoint/2010/main" val="243359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1BFBB-5B69-4524-81FB-E58E73C8658B}" type="datetimeFigureOut">
              <a:rPr lang="en-IN" smtClean="0"/>
              <a:t>21-06-2025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A6B59-62EE-48D4-91AF-AEC29BF880F6}" type="slidenum">
              <a:rPr lang="en-IN" smtClean="0"/>
              <a:t>‹#›</a:t>
            </a:fld>
            <a:endParaRPr lang="en-IN"/>
          </a:p>
        </p:txBody>
      </p:sp>
    </p:spTree>
    <p:extLst>
      <p:ext uri="{BB962C8B-B14F-4D97-AF65-F5344CB8AC3E}">
        <p14:creationId xmlns:p14="http://schemas.microsoft.com/office/powerpoint/2010/main" val="94355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2114" y="1684066"/>
            <a:ext cx="9039497" cy="2104162"/>
          </a:xfrm>
        </p:spPr>
        <p:txBody>
          <a:bodyPr>
            <a:normAutofit fontScale="90000"/>
          </a:bodyPr>
          <a:lstStyle/>
          <a:p>
            <a:r>
              <a:rPr lang="en-US" dirty="0">
                <a:solidFill>
                  <a:srgbClr val="002060"/>
                </a:solidFill>
              </a:rPr>
              <a:t>Design and layout of Full adder circuit with transmission gate</a:t>
            </a:r>
            <a:endParaRPr lang="en-IN" dirty="0">
              <a:solidFill>
                <a:srgbClr val="002060"/>
              </a:solidFill>
            </a:endParaRPr>
          </a:p>
        </p:txBody>
      </p:sp>
      <p:sp>
        <p:nvSpPr>
          <p:cNvPr id="4" name="Subtitle 2"/>
          <p:cNvSpPr>
            <a:spLocks noGrp="1"/>
          </p:cNvSpPr>
          <p:nvPr>
            <p:ph type="subTitle" idx="1"/>
          </p:nvPr>
        </p:nvSpPr>
        <p:spPr>
          <a:xfrm>
            <a:off x="1524000" y="3788228"/>
            <a:ext cx="9144000" cy="2129245"/>
          </a:xfrm>
        </p:spPr>
        <p:txBody>
          <a:bodyPr>
            <a:normAutofit/>
          </a:bodyPr>
          <a:lstStyle/>
          <a:p>
            <a:pPr algn="l"/>
            <a:endParaRPr lang="en-US" b="1" dirty="0"/>
          </a:p>
          <a:p>
            <a:endParaRPr lang="en-IN" dirty="0"/>
          </a:p>
        </p:txBody>
      </p:sp>
    </p:spTree>
    <p:extLst>
      <p:ext uri="{BB962C8B-B14F-4D97-AF65-F5344CB8AC3E}">
        <p14:creationId xmlns:p14="http://schemas.microsoft.com/office/powerpoint/2010/main" val="314790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Schematic simulation result-</a:t>
            </a:r>
            <a:endParaRPr lang="en-IN" sz="4000" dirty="0"/>
          </a:p>
        </p:txBody>
      </p:sp>
      <p:sp>
        <p:nvSpPr>
          <p:cNvPr id="3" name="Content Placeholder 2"/>
          <p:cNvSpPr>
            <a:spLocks noGrp="1"/>
          </p:cNvSpPr>
          <p:nvPr>
            <p:ph idx="1"/>
          </p:nvPr>
        </p:nvSpPr>
        <p:spPr/>
        <p:txBody>
          <a:bodyPr/>
          <a:lstStyle/>
          <a:p>
            <a:pPr marL="0" indent="0">
              <a:buNone/>
            </a:pPr>
            <a:r>
              <a:rPr lang="en-US" dirty="0"/>
              <a:t>Delay</a:t>
            </a:r>
          </a:p>
          <a:p>
            <a:pPr marL="0" indent="0">
              <a:buNone/>
            </a:pPr>
            <a:r>
              <a:rPr lang="en-US" dirty="0"/>
              <a:t>Sum- 69.17ps</a:t>
            </a:r>
          </a:p>
          <a:p>
            <a:pPr marL="0" indent="0">
              <a:buNone/>
            </a:pPr>
            <a:r>
              <a:rPr lang="en-US" dirty="0"/>
              <a:t>Carry- 74.1 </a:t>
            </a:r>
            <a:r>
              <a:rPr lang="en-US" dirty="0" err="1"/>
              <a:t>ps</a:t>
            </a:r>
            <a:endParaRPr lang="en-US" dirty="0"/>
          </a:p>
          <a:p>
            <a:pPr marL="0" indent="0">
              <a:buNone/>
            </a:pPr>
            <a:endParaRPr lang="en-US" dirty="0"/>
          </a:p>
          <a:p>
            <a:pPr marL="0" indent="0">
              <a:buNone/>
            </a:pPr>
            <a:r>
              <a:rPr lang="en-US" dirty="0"/>
              <a:t>Power- 10 .28 </a:t>
            </a:r>
            <a:r>
              <a:rPr lang="en-US" dirty="0" err="1"/>
              <a:t>nW</a:t>
            </a:r>
            <a:endParaRPr lang="en-US" dirty="0"/>
          </a:p>
          <a:p>
            <a:endParaRPr lang="en-IN" dirty="0"/>
          </a:p>
        </p:txBody>
      </p:sp>
    </p:spTree>
    <p:extLst>
      <p:ext uri="{BB962C8B-B14F-4D97-AF65-F5344CB8AC3E}">
        <p14:creationId xmlns:p14="http://schemas.microsoft.com/office/powerpoint/2010/main" val="42518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7193"/>
            <a:ext cx="10515600" cy="980349"/>
          </a:xfrm>
        </p:spPr>
        <p:txBody>
          <a:bodyPr>
            <a:normAutofit fontScale="90000"/>
          </a:bodyPr>
          <a:lstStyle/>
          <a:p>
            <a:r>
              <a:rPr lang="en-US" dirty="0">
                <a:solidFill>
                  <a:srgbClr val="002060"/>
                </a:solidFill>
              </a:rPr>
              <a:t>Conclusion</a:t>
            </a:r>
            <a:br>
              <a:rPr lang="en-US" dirty="0"/>
            </a:br>
            <a:endParaRPr lang="en-IN" dirty="0"/>
          </a:p>
        </p:txBody>
      </p:sp>
      <p:sp>
        <p:nvSpPr>
          <p:cNvPr id="3" name="Content Placeholder 2"/>
          <p:cNvSpPr>
            <a:spLocks noGrp="1"/>
          </p:cNvSpPr>
          <p:nvPr>
            <p:ph idx="1"/>
          </p:nvPr>
        </p:nvSpPr>
        <p:spPr>
          <a:xfrm>
            <a:off x="838200" y="1345474"/>
            <a:ext cx="10515600" cy="4831489"/>
          </a:xfrm>
        </p:spPr>
        <p:txBody>
          <a:bodyPr/>
          <a:lstStyle/>
          <a:p>
            <a:r>
              <a:rPr lang="en-US" dirty="0"/>
              <a:t>It demonstrates better speed while also consuming less power and offering an improved PDP on simulation done in </a:t>
            </a:r>
            <a:r>
              <a:rPr lang="en-US" dirty="0" err="1"/>
              <a:t>Ltspice</a:t>
            </a:r>
            <a:r>
              <a:rPr lang="en-US" dirty="0"/>
              <a:t>.</a:t>
            </a:r>
          </a:p>
          <a:p>
            <a:r>
              <a:rPr lang="en-US" dirty="0"/>
              <a:t>Consequently, this architecture is well-suited for high-speed applications that prioritize power efficiency.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429428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Reference</a:t>
            </a:r>
            <a:endParaRPr lang="en-IN" dirty="0">
              <a:solidFill>
                <a:srgbClr val="002060"/>
              </a:solidFill>
            </a:endParaRPr>
          </a:p>
        </p:txBody>
      </p:sp>
      <p:sp>
        <p:nvSpPr>
          <p:cNvPr id="3" name="Content Placeholder 2"/>
          <p:cNvSpPr>
            <a:spLocks noGrp="1"/>
          </p:cNvSpPr>
          <p:nvPr>
            <p:ph idx="1"/>
          </p:nvPr>
        </p:nvSpPr>
        <p:spPr/>
        <p:txBody>
          <a:bodyPr/>
          <a:lstStyle/>
          <a:p>
            <a:pPr marL="0" indent="0">
              <a:buNone/>
            </a:pPr>
            <a:r>
              <a:rPr lang="en-IN" dirty="0"/>
              <a:t>[1] </a:t>
            </a:r>
            <a:r>
              <a:rPr lang="en-IN" dirty="0" err="1"/>
              <a:t>Chiou</a:t>
            </a:r>
            <a:r>
              <a:rPr lang="en-IN" dirty="0"/>
              <a:t>-Kou Tung, Shao-Hui Shieh, Yu-</a:t>
            </a:r>
            <a:r>
              <a:rPr lang="en-IN" dirty="0" err="1"/>
              <a:t>Cherng</a:t>
            </a:r>
            <a:r>
              <a:rPr lang="en-IN" dirty="0"/>
              <a:t> Hung, and Ming-</a:t>
            </a:r>
            <a:r>
              <a:rPr lang="en-IN" dirty="0" err="1"/>
              <a:t>Chien</a:t>
            </a:r>
            <a:r>
              <a:rPr lang="en-IN" dirty="0"/>
              <a:t> Tsai </a:t>
            </a:r>
            <a:r>
              <a:rPr lang="en-US" dirty="0"/>
              <a:t>(2006) High-Performance Low-Power Full-Swing Full Adder Cores with Out-put Driving Capability, 2006 IEEE Asia </a:t>
            </a:r>
            <a:r>
              <a:rPr lang="en-US" dirty="0" err="1"/>
              <a:t>Pacic</a:t>
            </a:r>
            <a:r>
              <a:rPr lang="en-US" dirty="0"/>
              <a:t> Conference on Circuits and </a:t>
            </a:r>
            <a:r>
              <a:rPr lang="en-IN" dirty="0"/>
              <a:t>Systems.(APCCAS-2006)</a:t>
            </a:r>
          </a:p>
          <a:p>
            <a:pPr marL="0" indent="0">
              <a:buNone/>
            </a:pPr>
            <a:r>
              <a:rPr lang="en-US" dirty="0"/>
              <a:t>[2] </a:t>
            </a:r>
            <a:r>
              <a:rPr lang="en-US" dirty="0" err="1"/>
              <a:t>Anantha</a:t>
            </a:r>
            <a:r>
              <a:rPr lang="en-US" dirty="0"/>
              <a:t> P. </a:t>
            </a:r>
            <a:r>
              <a:rPr lang="en-US" dirty="0" err="1"/>
              <a:t>Chandrakasan</a:t>
            </a:r>
            <a:r>
              <a:rPr lang="en-US" dirty="0"/>
              <a:t> and Jan M. </a:t>
            </a:r>
            <a:r>
              <a:rPr lang="en-US" dirty="0" err="1"/>
              <a:t>Rabaey</a:t>
            </a:r>
            <a:r>
              <a:rPr lang="en-US" dirty="0"/>
              <a:t> (2016) Digital     Integrated </a:t>
            </a:r>
            <a:r>
              <a:rPr lang="en-US" dirty="0" err="1"/>
              <a:t>Circuits:A</a:t>
            </a:r>
            <a:r>
              <a:rPr lang="en-US" dirty="0"/>
              <a:t> Design Perspective, Pearson Education India.</a:t>
            </a:r>
            <a:endParaRPr lang="en-IN" dirty="0"/>
          </a:p>
        </p:txBody>
      </p:sp>
    </p:spTree>
    <p:extLst>
      <p:ext uri="{BB962C8B-B14F-4D97-AF65-F5344CB8AC3E}">
        <p14:creationId xmlns:p14="http://schemas.microsoft.com/office/powerpoint/2010/main" val="2094689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Objective</a:t>
            </a:r>
            <a:endParaRPr lang="en-IN" dirty="0">
              <a:solidFill>
                <a:srgbClr val="002060"/>
              </a:solidFill>
            </a:endParaRPr>
          </a:p>
        </p:txBody>
      </p:sp>
      <p:sp>
        <p:nvSpPr>
          <p:cNvPr id="3" name="Content Placeholder 2"/>
          <p:cNvSpPr>
            <a:spLocks noGrp="1"/>
          </p:cNvSpPr>
          <p:nvPr>
            <p:ph idx="1"/>
          </p:nvPr>
        </p:nvSpPr>
        <p:spPr/>
        <p:txBody>
          <a:bodyPr/>
          <a:lstStyle/>
          <a:p>
            <a:r>
              <a:rPr lang="en-US" dirty="0"/>
              <a:t>Design a 1-bit full adder in Cadence Virtuoso.</a:t>
            </a:r>
          </a:p>
          <a:p>
            <a:r>
              <a:rPr lang="en-IN" dirty="0"/>
              <a:t>Simulate and verify the circuit.</a:t>
            </a:r>
          </a:p>
          <a:p>
            <a:r>
              <a:rPr lang="en-US" dirty="0"/>
              <a:t>Create a circuit layout of the given circuit and give the test input to verify result.</a:t>
            </a:r>
          </a:p>
          <a:p>
            <a:endParaRPr lang="en-IN" dirty="0"/>
          </a:p>
        </p:txBody>
      </p:sp>
    </p:spTree>
    <p:extLst>
      <p:ext uri="{BB962C8B-B14F-4D97-AF65-F5344CB8AC3E}">
        <p14:creationId xmlns:p14="http://schemas.microsoft.com/office/powerpoint/2010/main" val="132346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Introduction</a:t>
            </a:r>
            <a:endParaRPr lang="en-IN" dirty="0">
              <a:solidFill>
                <a:srgbClr val="002060"/>
              </a:solidFill>
            </a:endParaRPr>
          </a:p>
        </p:txBody>
      </p:sp>
      <p:sp>
        <p:nvSpPr>
          <p:cNvPr id="3" name="Content Placeholder 2"/>
          <p:cNvSpPr>
            <a:spLocks noGrp="1"/>
          </p:cNvSpPr>
          <p:nvPr>
            <p:ph idx="1"/>
          </p:nvPr>
        </p:nvSpPr>
        <p:spPr>
          <a:xfrm>
            <a:off x="838200" y="1690688"/>
            <a:ext cx="10515600" cy="4486275"/>
          </a:xfrm>
        </p:spPr>
        <p:txBody>
          <a:bodyPr/>
          <a:lstStyle/>
          <a:p>
            <a:pPr marL="0" indent="0">
              <a:buNone/>
            </a:pPr>
            <a:r>
              <a:rPr lang="en-US" sz="2500" dirty="0"/>
              <a:t>1 bit full adder architecture consists of XOR gate for sum and for carry “AND” and “OR”. Those gate logic are replaced by CMOS logic such as Transmission gate logic and CMOS inverter. In summary, the full adder circuit combines two binary numbers along with a carry input to produce the sum of the numbers along with a carry output, making it a crucial building block in digital arithmetic circuits</a:t>
            </a:r>
            <a:r>
              <a:rPr lang="en-US" dirty="0"/>
              <a:t>. </a:t>
            </a:r>
            <a:endParaRPr lang="en-IN" dirty="0"/>
          </a:p>
        </p:txBody>
      </p:sp>
    </p:spTree>
    <p:extLst>
      <p:ext uri="{BB962C8B-B14F-4D97-AF65-F5344CB8AC3E}">
        <p14:creationId xmlns:p14="http://schemas.microsoft.com/office/powerpoint/2010/main" val="311332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endParaRPr lang="en-IN" dirty="0"/>
          </a:p>
        </p:txBody>
      </p:sp>
      <p:sp>
        <p:nvSpPr>
          <p:cNvPr id="3" name="Content Placeholder 2"/>
          <p:cNvSpPr>
            <a:spLocks noGrp="1"/>
          </p:cNvSpPr>
          <p:nvPr>
            <p:ph idx="1"/>
          </p:nvPr>
        </p:nvSpPr>
        <p:spPr/>
        <p:txBody>
          <a:bodyPr/>
          <a:lstStyle/>
          <a:p>
            <a:r>
              <a:rPr lang="en-US" dirty="0"/>
              <a:t>-ALUs (Arithmetic logic unit) of CPU</a:t>
            </a:r>
          </a:p>
          <a:p>
            <a:r>
              <a:rPr lang="en-US" dirty="0"/>
              <a:t>-Program Counter</a:t>
            </a:r>
          </a:p>
          <a:p>
            <a:r>
              <a:rPr lang="en-US" dirty="0"/>
              <a:t>-Graphical processing unit</a:t>
            </a:r>
            <a:endParaRPr lang="en-IN" dirty="0"/>
          </a:p>
        </p:txBody>
      </p:sp>
    </p:spTree>
    <p:extLst>
      <p:ext uri="{BB962C8B-B14F-4D97-AF65-F5344CB8AC3E}">
        <p14:creationId xmlns:p14="http://schemas.microsoft.com/office/powerpoint/2010/main" val="249044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circuit </a:t>
            </a:r>
            <a:endParaRPr lang="en-IN" dirty="0">
              <a:solidFill>
                <a:srgbClr val="002060"/>
              </a:solidFill>
            </a:endParaRPr>
          </a:p>
        </p:txBody>
      </p:sp>
      <p:pic>
        <p:nvPicPr>
          <p:cNvPr id="4" name="Content Placeholder 3"/>
          <p:cNvPicPr>
            <a:picLocks noGrp="1" noChangeAspect="1"/>
          </p:cNvPicPr>
          <p:nvPr>
            <p:ph idx="1"/>
          </p:nvPr>
        </p:nvPicPr>
        <p:blipFill>
          <a:blip r:embed="rId2"/>
          <a:stretch>
            <a:fillRect/>
          </a:stretch>
        </p:blipFill>
        <p:spPr>
          <a:xfrm>
            <a:off x="2534194" y="1501774"/>
            <a:ext cx="6337800" cy="4559391"/>
          </a:xfrm>
          <a:prstGeom prst="rect">
            <a:avLst/>
          </a:prstGeom>
        </p:spPr>
      </p:pic>
      <p:sp>
        <p:nvSpPr>
          <p:cNvPr id="5" name="TextBox 4"/>
          <p:cNvSpPr txBox="1"/>
          <p:nvPr/>
        </p:nvSpPr>
        <p:spPr>
          <a:xfrm>
            <a:off x="4513943" y="6061165"/>
            <a:ext cx="4841240" cy="646331"/>
          </a:xfrm>
          <a:prstGeom prst="rect">
            <a:avLst/>
          </a:prstGeom>
          <a:noFill/>
        </p:spPr>
        <p:txBody>
          <a:bodyPr wrap="square" rtlCol="0">
            <a:spAutoFit/>
          </a:bodyPr>
          <a:lstStyle/>
          <a:p>
            <a:r>
              <a:rPr lang="en-US" dirty="0"/>
              <a:t>          Fig 1- Circuit</a:t>
            </a:r>
          </a:p>
          <a:p>
            <a:endParaRPr lang="en-IN" dirty="0"/>
          </a:p>
        </p:txBody>
      </p:sp>
    </p:spTree>
    <p:extLst>
      <p:ext uri="{BB962C8B-B14F-4D97-AF65-F5344CB8AC3E}">
        <p14:creationId xmlns:p14="http://schemas.microsoft.com/office/powerpoint/2010/main" val="303460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of Transistor-</a:t>
            </a:r>
            <a:endParaRPr lang="en-IN" dirty="0"/>
          </a:p>
        </p:txBody>
      </p:sp>
      <p:sp>
        <p:nvSpPr>
          <p:cNvPr id="3" name="Content Placeholder 2"/>
          <p:cNvSpPr>
            <a:spLocks noGrp="1"/>
          </p:cNvSpPr>
          <p:nvPr>
            <p:ph idx="1"/>
          </p:nvPr>
        </p:nvSpPr>
        <p:spPr/>
        <p:txBody>
          <a:bodyPr>
            <a:normAutofit fontScale="77500" lnSpcReduction="20000"/>
          </a:bodyPr>
          <a:lstStyle/>
          <a:p>
            <a:r>
              <a:rPr lang="en-IN" dirty="0"/>
              <a:t>Circuit-2 Sizing with </a:t>
            </a:r>
            <a:r>
              <a:rPr lang="en-IN" dirty="0" err="1"/>
              <a:t>Umc</a:t>
            </a:r>
            <a:r>
              <a:rPr lang="en-IN" dirty="0"/>
              <a:t> 65 nm Technology :Reference Size: </a:t>
            </a:r>
          </a:p>
          <a:p>
            <a:pPr marL="0" indent="0">
              <a:buNone/>
            </a:pPr>
            <a:r>
              <a:rPr lang="en-IN" dirty="0"/>
              <a:t>PMOS width = NMOS width = 155nm, Gate length = 70 nm </a:t>
            </a:r>
          </a:p>
          <a:p>
            <a:pPr marL="0" indent="0">
              <a:buNone/>
            </a:pPr>
            <a:r>
              <a:rPr lang="en-IN" dirty="0"/>
              <a:t>Inverters:</a:t>
            </a:r>
          </a:p>
          <a:p>
            <a:pPr marL="0" indent="0">
              <a:buNone/>
            </a:pPr>
            <a:r>
              <a:rPr lang="en-IN" dirty="0"/>
              <a:t>PMOS (Mp1, Mp2, Mp3) sized as multiples of reference NMOS (Mn1):</a:t>
            </a:r>
          </a:p>
          <a:p>
            <a:pPr marL="0" indent="0">
              <a:buNone/>
            </a:pPr>
            <a:r>
              <a:rPr lang="en-IN" dirty="0"/>
              <a:t>Mp1: 2x reference size (PMOS double the size of NMOS)</a:t>
            </a:r>
          </a:p>
          <a:p>
            <a:pPr marL="0" indent="0">
              <a:buNone/>
            </a:pPr>
            <a:r>
              <a:rPr lang="en-IN" dirty="0"/>
              <a:t>Mp2: 8x reference size</a:t>
            </a:r>
          </a:p>
          <a:p>
            <a:pPr marL="0" indent="0">
              <a:buNone/>
            </a:pPr>
            <a:r>
              <a:rPr lang="en-IN" dirty="0"/>
              <a:t>Mp3: 4x reference size</a:t>
            </a:r>
          </a:p>
          <a:p>
            <a:pPr marL="0" indent="0">
              <a:buNone/>
            </a:pPr>
            <a:r>
              <a:rPr lang="en-IN" dirty="0"/>
              <a:t>Transmission Gates:</a:t>
            </a:r>
          </a:p>
          <a:p>
            <a:pPr marL="0" indent="0">
              <a:buNone/>
            </a:pPr>
            <a:r>
              <a:rPr lang="en-IN" dirty="0"/>
              <a:t>Standard: Mp4-7, Mp10-12, Mn4-7, Mn10-12 use reference size.</a:t>
            </a:r>
          </a:p>
          <a:p>
            <a:pPr marL="0" indent="0">
              <a:buNone/>
            </a:pPr>
            <a:r>
              <a:rPr lang="en-IN" dirty="0"/>
              <a:t>Delay-adjusted:</a:t>
            </a:r>
          </a:p>
          <a:p>
            <a:pPr marL="0" indent="0">
              <a:buNone/>
            </a:pPr>
            <a:r>
              <a:rPr lang="en-IN" dirty="0"/>
              <a:t>Mp8/Mn8: reference width, but 2x gate length (match C &amp; C̅ delays).</a:t>
            </a:r>
          </a:p>
          <a:p>
            <a:pPr marL="0" indent="0">
              <a:buNone/>
            </a:pPr>
            <a:r>
              <a:rPr lang="en-IN" dirty="0"/>
              <a:t>Mp9/Mn9: reference width, but 3x gate length (match B &amp; C to carry output)</a:t>
            </a:r>
          </a:p>
        </p:txBody>
      </p:sp>
    </p:spTree>
    <p:extLst>
      <p:ext uri="{BB962C8B-B14F-4D97-AF65-F5344CB8AC3E}">
        <p14:creationId xmlns:p14="http://schemas.microsoft.com/office/powerpoint/2010/main" val="398467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2" y="365126"/>
            <a:ext cx="10515600" cy="1058726"/>
          </a:xfrm>
        </p:spPr>
        <p:txBody>
          <a:bodyPr/>
          <a:lstStyle/>
          <a:p>
            <a:r>
              <a:rPr lang="en-US" dirty="0">
                <a:solidFill>
                  <a:srgbClr val="002060"/>
                </a:solidFill>
              </a:rPr>
              <a:t>      Schematic of proposed circuit-</a:t>
            </a:r>
            <a:endParaRPr lang="en-IN" dirty="0">
              <a:solidFill>
                <a:srgbClr val="002060"/>
              </a:solidFill>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9100" t="9461" b="8365"/>
          <a:stretch>
            <a:fillRect/>
          </a:stretch>
        </p:blipFill>
        <p:spPr>
          <a:xfrm>
            <a:off x="1533988" y="1128486"/>
            <a:ext cx="9150148" cy="4601028"/>
          </a:xfrm>
        </p:spPr>
      </p:pic>
      <p:sp>
        <p:nvSpPr>
          <p:cNvPr id="3" name="TextBox 2">
            <a:extLst>
              <a:ext uri="{FF2B5EF4-FFF2-40B4-BE49-F238E27FC236}">
                <a16:creationId xmlns:a16="http://schemas.microsoft.com/office/drawing/2014/main" id="{428E7A9C-E07F-87E0-ABFB-62A3A39F15CA}"/>
              </a:ext>
            </a:extLst>
          </p:cNvPr>
          <p:cNvSpPr txBox="1"/>
          <p:nvPr/>
        </p:nvSpPr>
        <p:spPr>
          <a:xfrm>
            <a:off x="5399313" y="5725885"/>
            <a:ext cx="3904343" cy="369332"/>
          </a:xfrm>
          <a:prstGeom prst="rect">
            <a:avLst/>
          </a:prstGeom>
          <a:noFill/>
        </p:spPr>
        <p:txBody>
          <a:bodyPr wrap="square" rtlCol="0">
            <a:spAutoFit/>
          </a:bodyPr>
          <a:lstStyle/>
          <a:p>
            <a:r>
              <a:rPr lang="en-US" dirty="0"/>
              <a:t>Fig 2 - circuit</a:t>
            </a:r>
          </a:p>
        </p:txBody>
      </p:sp>
    </p:spTree>
    <p:extLst>
      <p:ext uri="{BB962C8B-B14F-4D97-AF65-F5344CB8AC3E}">
        <p14:creationId xmlns:p14="http://schemas.microsoft.com/office/powerpoint/2010/main" val="262752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2784"/>
          </a:xfrm>
        </p:spPr>
        <p:txBody>
          <a:bodyPr>
            <a:normAutofit/>
          </a:bodyPr>
          <a:lstStyle/>
          <a:p>
            <a:r>
              <a:rPr lang="en-US" dirty="0"/>
              <a:t> Result-</a:t>
            </a:r>
            <a:endParaRPr lang="en-IN" dirty="0"/>
          </a:p>
        </p:txBody>
      </p:sp>
      <p:pic>
        <p:nvPicPr>
          <p:cNvPr id="4" name="Content Placeholder 3"/>
          <p:cNvPicPr>
            <a:picLocks noGrp="1" noChangeAspect="1"/>
          </p:cNvPicPr>
          <p:nvPr>
            <p:ph idx="1"/>
          </p:nvPr>
        </p:nvPicPr>
        <p:blipFill>
          <a:blip r:embed="rId2"/>
          <a:srcRect t="16248" b="3689"/>
          <a:stretch>
            <a:fillRect/>
          </a:stretch>
        </p:blipFill>
        <p:spPr>
          <a:xfrm>
            <a:off x="1060268" y="1227909"/>
            <a:ext cx="10071463" cy="4586514"/>
          </a:xfrm>
          <a:prstGeom prst="rect">
            <a:avLst/>
          </a:prstGeom>
        </p:spPr>
      </p:pic>
      <p:sp>
        <p:nvSpPr>
          <p:cNvPr id="3" name="TextBox 2">
            <a:extLst>
              <a:ext uri="{FF2B5EF4-FFF2-40B4-BE49-F238E27FC236}">
                <a16:creationId xmlns:a16="http://schemas.microsoft.com/office/drawing/2014/main" id="{540FE60C-FD74-8332-93FA-27B3FEA5CE75}"/>
              </a:ext>
            </a:extLst>
          </p:cNvPr>
          <p:cNvSpPr txBox="1"/>
          <p:nvPr/>
        </p:nvSpPr>
        <p:spPr>
          <a:xfrm>
            <a:off x="5159827" y="5814423"/>
            <a:ext cx="3904343" cy="369332"/>
          </a:xfrm>
          <a:prstGeom prst="rect">
            <a:avLst/>
          </a:prstGeom>
          <a:noFill/>
        </p:spPr>
        <p:txBody>
          <a:bodyPr wrap="square" rtlCol="0">
            <a:spAutoFit/>
          </a:bodyPr>
          <a:lstStyle/>
          <a:p>
            <a:r>
              <a:rPr lang="en-US" dirty="0"/>
              <a:t>Fig 2 - Waveforms</a:t>
            </a:r>
          </a:p>
        </p:txBody>
      </p:sp>
    </p:spTree>
    <p:extLst>
      <p:ext uri="{BB962C8B-B14F-4D97-AF65-F5344CB8AC3E}">
        <p14:creationId xmlns:p14="http://schemas.microsoft.com/office/powerpoint/2010/main" val="149346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6658"/>
          </a:xfrm>
        </p:spPr>
        <p:txBody>
          <a:bodyPr>
            <a:normAutofit fontScale="90000"/>
          </a:bodyPr>
          <a:lstStyle/>
          <a:p>
            <a:r>
              <a:rPr lang="en-US" dirty="0"/>
              <a:t>Layout-</a:t>
            </a:r>
            <a:br>
              <a:rPr lang="en-US"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2994" y="899430"/>
            <a:ext cx="7602583" cy="5109484"/>
          </a:xfrm>
        </p:spPr>
      </p:pic>
      <p:sp>
        <p:nvSpPr>
          <p:cNvPr id="3" name="TextBox 2">
            <a:extLst>
              <a:ext uri="{FF2B5EF4-FFF2-40B4-BE49-F238E27FC236}">
                <a16:creationId xmlns:a16="http://schemas.microsoft.com/office/drawing/2014/main" id="{1EEFBD1C-2904-145E-03EF-8291979F80EA}"/>
              </a:ext>
            </a:extLst>
          </p:cNvPr>
          <p:cNvSpPr txBox="1"/>
          <p:nvPr/>
        </p:nvSpPr>
        <p:spPr>
          <a:xfrm>
            <a:off x="4847770" y="6008914"/>
            <a:ext cx="3904343" cy="369332"/>
          </a:xfrm>
          <a:prstGeom prst="rect">
            <a:avLst/>
          </a:prstGeom>
          <a:noFill/>
        </p:spPr>
        <p:txBody>
          <a:bodyPr wrap="square" rtlCol="0">
            <a:spAutoFit/>
          </a:bodyPr>
          <a:lstStyle/>
          <a:p>
            <a:r>
              <a:rPr lang="en-US" dirty="0"/>
              <a:t>Fig 2 - Layout</a:t>
            </a:r>
          </a:p>
        </p:txBody>
      </p:sp>
    </p:spTree>
    <p:extLst>
      <p:ext uri="{BB962C8B-B14F-4D97-AF65-F5344CB8AC3E}">
        <p14:creationId xmlns:p14="http://schemas.microsoft.com/office/powerpoint/2010/main" val="1929188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410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Design and layout of Full adder circuit with transmission gate</vt:lpstr>
      <vt:lpstr>Objective</vt:lpstr>
      <vt:lpstr>Introduction</vt:lpstr>
      <vt:lpstr>Application</vt:lpstr>
      <vt:lpstr>circuit </vt:lpstr>
      <vt:lpstr>Sizing of Transistor-</vt:lpstr>
      <vt:lpstr>      Schematic of proposed circuit-</vt:lpstr>
      <vt:lpstr> Result-</vt:lpstr>
      <vt:lpstr>Layout- </vt:lpstr>
      <vt:lpstr>Schematic simulation result-</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 layout of full adder using pass transistor logic on cadence</dc:title>
  <dc:creator>Sanjeen Suman</dc:creator>
  <cp:lastModifiedBy>Sanjeen Suman</cp:lastModifiedBy>
  <cp:revision>29</cp:revision>
  <dcterms:created xsi:type="dcterms:W3CDTF">2024-02-23T18:46:10Z</dcterms:created>
  <dcterms:modified xsi:type="dcterms:W3CDTF">2025-06-21T06:22:42Z</dcterms:modified>
</cp:coreProperties>
</file>