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23"/>
  </p:notesMasterIdLst>
  <p:sldIdLst>
    <p:sldId id="323" r:id="rId2"/>
    <p:sldId id="256" r:id="rId3"/>
    <p:sldId id="321" r:id="rId4"/>
    <p:sldId id="320" r:id="rId5"/>
    <p:sldId id="297" r:id="rId6"/>
    <p:sldId id="326" r:id="rId7"/>
    <p:sldId id="314" r:id="rId8"/>
    <p:sldId id="329" r:id="rId9"/>
    <p:sldId id="324" r:id="rId10"/>
    <p:sldId id="331" r:id="rId11"/>
    <p:sldId id="330" r:id="rId12"/>
    <p:sldId id="315" r:id="rId13"/>
    <p:sldId id="334" r:id="rId14"/>
    <p:sldId id="333" r:id="rId15"/>
    <p:sldId id="316" r:id="rId16"/>
    <p:sldId id="335" r:id="rId17"/>
    <p:sldId id="317" r:id="rId18"/>
    <p:sldId id="301" r:id="rId19"/>
    <p:sldId id="302" r:id="rId20"/>
    <p:sldId id="313" r:id="rId21"/>
    <p:sldId id="33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2" autoAdjust="0"/>
    <p:restoredTop sz="94660"/>
  </p:normalViewPr>
  <p:slideViewPr>
    <p:cSldViewPr snapToGrid="0">
      <p:cViewPr varScale="1">
        <p:scale>
          <a:sx n="69" d="100"/>
          <a:sy n="69" d="100"/>
        </p:scale>
        <p:origin x="2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4CBC-1897-48E2-A929-A9873B7AFED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8F542-9F03-4AD8-A970-5A1FD17B87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3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3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9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3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5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0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7D19-6911-4285-8BC6-2DDC48D56EA1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7EED-B591-461C-A4AF-281C4137EB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overfitting-and-underfitting-with-machine-learning-algorithms/" TargetMode="External"/><Relationship Id="rId3" Type="http://schemas.openxmlformats.org/officeDocument/2006/relationships/hyperlink" Target="https://towardsdatascience.com/ensemble-methods-bagging-boosting-and-stacking-c9214a10a205" TargetMode="External"/><Relationship Id="rId7" Type="http://schemas.openxmlformats.org/officeDocument/2006/relationships/hyperlink" Target="https://towardsdatascience.com/demystifying-optimizations-for-machine-learning-c6c6405d3eea" TargetMode="External"/><Relationship Id="rId2" Type="http://schemas.openxmlformats.org/officeDocument/2006/relationships/hyperlink" Target="https://machinelearningmastery.com/bagging-and-random-forest-ensemble-algorithms-for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19/08/11-important-model-evaluation-error-metrics/" TargetMode="External"/><Relationship Id="rId5" Type="http://schemas.openxmlformats.org/officeDocument/2006/relationships/hyperlink" Target="https://stats.stackexchange.com/questions/282459/xgboost-vs-python-sklearn-gradient-boosted-trees" TargetMode="External"/><Relationship Id="rId4" Type="http://schemas.openxmlformats.org/officeDocument/2006/relationships/hyperlink" Target="https://www.analyticsvidhya.com/blog/2015/11/quick-introduction-boosting-algorithms-machine-learning/" TargetMode="External"/><Relationship Id="rId9" Type="http://schemas.openxmlformats.org/officeDocument/2006/relationships/hyperlink" Target="https://medium.com/diogo-menezes-borges/give-me-the-antidote-for-the-curse-of-dimensionality-b14bce4bf4d2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670780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anjeetshukla/" TargetMode="External"/><Relationship Id="rId4" Type="http://schemas.openxmlformats.org/officeDocument/2006/relationships/hyperlink" Target="https://twitter.com/Sanjeet3628433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“Artificial Intelligence, deep learning</a:t>
            </a:r>
            <a:r>
              <a:rPr lang="en-US" b="1" dirty="0"/>
              <a:t>,</a:t>
            </a:r>
            <a:r>
              <a:rPr lang="en-US" dirty="0"/>
              <a:t> machine learning </a:t>
            </a:r>
            <a:r>
              <a:rPr lang="en-US" dirty="0" smtClean="0"/>
              <a:t>—</a:t>
            </a:r>
            <a:r>
              <a:rPr lang="en-US" dirty="0"/>
              <a:t> whatever you’re doing if you don’t understand it — learn it.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Because </a:t>
            </a:r>
            <a:r>
              <a:rPr lang="en-US" dirty="0"/>
              <a:t>otherwise you’re going to be a dinosaur within </a:t>
            </a:r>
            <a:r>
              <a:rPr lang="en-US" dirty="0" smtClean="0"/>
              <a:t>few </a:t>
            </a:r>
            <a:r>
              <a:rPr lang="en-US" dirty="0"/>
              <a:t>years.” ~</a:t>
            </a:r>
            <a:r>
              <a:rPr lang="en-US" b="1" dirty="0"/>
              <a:t>Mark Cuban</a:t>
            </a:r>
          </a:p>
        </p:txBody>
      </p:sp>
    </p:spTree>
    <p:extLst>
      <p:ext uri="{BB962C8B-B14F-4D97-AF65-F5344CB8AC3E}">
        <p14:creationId xmlns:p14="http://schemas.microsoft.com/office/powerpoint/2010/main" val="157554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Supervised Learning </a:t>
            </a:r>
            <a:r>
              <a:rPr lang="en-US" altLang="zh-TW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Training </a:t>
            </a:r>
            <a:r>
              <a:rPr lang="en-US" altLang="en-US" sz="2800" dirty="0"/>
              <a:t>data includes desired </a:t>
            </a:r>
            <a:r>
              <a:rPr lang="en-US" altLang="en-US" sz="2800" dirty="0" smtClean="0"/>
              <a:t>outputs</a:t>
            </a:r>
          </a:p>
          <a:p>
            <a:r>
              <a:rPr lang="en-US" altLang="zh-TW" sz="2800" b="1" dirty="0" smtClean="0"/>
              <a:t>Classification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(discrete labels), </a:t>
            </a:r>
            <a:r>
              <a:rPr lang="en-US" altLang="zh-TW" sz="2800" b="1" dirty="0"/>
              <a:t>Regression</a:t>
            </a:r>
            <a:r>
              <a:rPr lang="en-US" altLang="zh-TW" sz="2800" dirty="0"/>
              <a:t> (real values</a:t>
            </a:r>
            <a:r>
              <a:rPr lang="en-US" altLang="zh-TW" sz="2800" dirty="0" smtClean="0"/>
              <a:t>)</a:t>
            </a:r>
          </a:p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2832677"/>
            <a:ext cx="118776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63"/>
            <a:ext cx="10515600" cy="730973"/>
          </a:xfrm>
        </p:spPr>
        <p:txBody>
          <a:bodyPr/>
          <a:lstStyle/>
          <a:p>
            <a:pPr algn="ctr"/>
            <a:r>
              <a:rPr lang="en-US" altLang="zh-TW" b="1" dirty="0"/>
              <a:t>Unsupervised learning</a:t>
            </a:r>
            <a:r>
              <a:rPr lang="en-US" altLang="zh-TW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85455"/>
            <a:ext cx="10383983" cy="4791508"/>
          </a:xfrm>
        </p:spPr>
        <p:txBody>
          <a:bodyPr/>
          <a:lstStyle/>
          <a:p>
            <a:r>
              <a:rPr lang="en-US" altLang="en-US" dirty="0" smtClean="0"/>
              <a:t>Training </a:t>
            </a:r>
            <a:r>
              <a:rPr lang="en-US" altLang="en-US" dirty="0"/>
              <a:t>data does not include desired outputs</a:t>
            </a:r>
          </a:p>
          <a:p>
            <a:pPr lvl="1"/>
            <a:r>
              <a:rPr lang="en-US" altLang="zh-TW" sz="2800" dirty="0" smtClean="0"/>
              <a:t>Clustering, Probability </a:t>
            </a:r>
            <a:r>
              <a:rPr lang="en-US" altLang="zh-TW" sz="2800" dirty="0"/>
              <a:t>distribution </a:t>
            </a:r>
            <a:r>
              <a:rPr lang="en-US" altLang="zh-TW" sz="2800" dirty="0" smtClean="0"/>
              <a:t>estimation, Anomaly Detection.</a:t>
            </a:r>
          </a:p>
          <a:p>
            <a:pPr lvl="1"/>
            <a:r>
              <a:rPr lang="en-US" altLang="zh-TW" sz="2800" dirty="0" smtClean="0"/>
              <a:t>Finding association (in features), Dimension reduction (PCA)</a:t>
            </a:r>
          </a:p>
          <a:p>
            <a:pPr lvl="1"/>
            <a:endParaRPr lang="en-US" altLang="en-US" dirty="0"/>
          </a:p>
          <a:p>
            <a:pPr lvl="1"/>
            <a:endParaRPr lang="en-US" altLang="zh-TW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9" y="2852882"/>
            <a:ext cx="116300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6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 Algorithms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4764"/>
            <a:ext cx="10515600" cy="46621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altLang="en-US" b="1" dirty="0"/>
              <a:t>Supervised </a:t>
            </a:r>
            <a:r>
              <a:rPr lang="en-US" altLang="en-US" b="1" dirty="0" smtClean="0"/>
              <a:t>learning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en-US" b="1" dirty="0" smtClean="0"/>
          </a:p>
          <a:p>
            <a:pPr lvl="1">
              <a:lnSpc>
                <a:spcPct val="80000"/>
              </a:lnSpc>
            </a:pPr>
            <a:r>
              <a:rPr lang="en-US" altLang="en-US" sz="2800" b="1" dirty="0" smtClean="0"/>
              <a:t>Regression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/>
              <a:t>Simple Linear Regression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/>
              <a:t>Polynomial Regression</a:t>
            </a:r>
          </a:p>
          <a:p>
            <a:pPr lvl="1">
              <a:lnSpc>
                <a:spcPct val="80000"/>
              </a:lnSpc>
            </a:pPr>
            <a:r>
              <a:rPr lang="en-US" altLang="en-US" sz="2800" b="1" dirty="0" smtClean="0"/>
              <a:t>Classification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/>
              <a:t>Logistic Regression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/>
              <a:t>Decision Tree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/>
              <a:t>Naïve Bayes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/>
              <a:t>K-Nearest Neighbor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 smtClean="0"/>
              <a:t>Support Vector Machine (SVM)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6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Ensemble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Bagging:</a:t>
            </a:r>
          </a:p>
          <a:p>
            <a:pPr lvl="1"/>
            <a:r>
              <a:rPr lang="en-US" dirty="0" smtClean="0"/>
              <a:t>Random Forest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Boosting:</a:t>
            </a:r>
          </a:p>
          <a:p>
            <a:pPr lvl="1"/>
            <a:r>
              <a:rPr lang="en-US" dirty="0" err="1" smtClean="0"/>
              <a:t>Adaboost</a:t>
            </a:r>
            <a:endParaRPr lang="en-US" dirty="0" smtClean="0"/>
          </a:p>
          <a:p>
            <a:pPr lvl="1"/>
            <a:r>
              <a:rPr lang="en-US" dirty="0" smtClean="0"/>
              <a:t>Gradient Boosting Tree</a:t>
            </a:r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(</a:t>
            </a:r>
            <a:r>
              <a:rPr lang="en-US" dirty="0" err="1"/>
              <a:t>eXtreme</a:t>
            </a:r>
            <a:r>
              <a:rPr lang="en-US" dirty="0"/>
              <a:t> Gradient Boosting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3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Unsupervised </a:t>
            </a:r>
            <a:r>
              <a:rPr lang="en-US" altLang="en-US" b="1" dirty="0" smtClean="0"/>
              <a:t>learning Algorithms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527" y="1825625"/>
            <a:ext cx="7342910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600" dirty="0" smtClean="0"/>
              <a:t>K Mean Clustering</a:t>
            </a:r>
            <a:endParaRPr lang="en-US" altLang="en-US" sz="3600" dirty="0"/>
          </a:p>
          <a:p>
            <a:pPr>
              <a:lnSpc>
                <a:spcPct val="80000"/>
              </a:lnSpc>
            </a:pPr>
            <a:r>
              <a:rPr lang="en-US" altLang="en-US" sz="3600" dirty="0" err="1" smtClean="0"/>
              <a:t>Hierarchial</a:t>
            </a:r>
            <a:r>
              <a:rPr lang="en-US" altLang="en-US" sz="3600" dirty="0" smtClean="0"/>
              <a:t> Clustering</a:t>
            </a:r>
          </a:p>
          <a:p>
            <a:pPr>
              <a:lnSpc>
                <a:spcPct val="80000"/>
              </a:lnSpc>
            </a:pPr>
            <a:r>
              <a:rPr lang="en-US" altLang="en-US" sz="3600" dirty="0" smtClean="0"/>
              <a:t>One Class SVM</a:t>
            </a:r>
          </a:p>
          <a:p>
            <a:pPr>
              <a:lnSpc>
                <a:spcPct val="80000"/>
              </a:lnSpc>
            </a:pPr>
            <a:r>
              <a:rPr lang="en-US" altLang="en-US" sz="3600" dirty="0" smtClean="0"/>
              <a:t>Isolation Forest</a:t>
            </a:r>
          </a:p>
          <a:p>
            <a:pPr lvl="1">
              <a:lnSpc>
                <a:spcPct val="80000"/>
              </a:lnSpc>
            </a:pPr>
            <a:endParaRPr lang="en-US" altLang="en-US" dirty="0" smtClean="0"/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27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 Evaluation Metrics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35767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Classification Model</a:t>
            </a:r>
          </a:p>
          <a:p>
            <a:r>
              <a:rPr lang="en-US" dirty="0" smtClean="0"/>
              <a:t>Confusion </a:t>
            </a:r>
            <a:r>
              <a:rPr lang="en-US" dirty="0"/>
              <a:t>Matrix</a:t>
            </a:r>
          </a:p>
          <a:p>
            <a:r>
              <a:rPr lang="en-US" dirty="0"/>
              <a:t>F1 Score</a:t>
            </a:r>
          </a:p>
          <a:p>
            <a:r>
              <a:rPr lang="en-US" dirty="0" smtClean="0"/>
              <a:t>AUC </a:t>
            </a:r>
            <a:r>
              <a:rPr lang="en-US" dirty="0"/>
              <a:t>– ROC</a:t>
            </a:r>
          </a:p>
          <a:p>
            <a:r>
              <a:rPr lang="en-US" dirty="0"/>
              <a:t>Log Loss</a:t>
            </a:r>
          </a:p>
          <a:p>
            <a:r>
              <a:rPr lang="en-US" dirty="0"/>
              <a:t>Gini </a:t>
            </a:r>
            <a:r>
              <a:rPr lang="en-US" dirty="0" smtClean="0"/>
              <a:t>Coefficient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966691" y="1825625"/>
            <a:ext cx="42441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Regression Model</a:t>
            </a:r>
          </a:p>
          <a:p>
            <a:r>
              <a:rPr lang="en-US" dirty="0" smtClean="0"/>
              <a:t>Root </a:t>
            </a:r>
            <a:r>
              <a:rPr lang="en-US" dirty="0"/>
              <a:t>Mean Squared Error</a:t>
            </a:r>
          </a:p>
          <a:p>
            <a:r>
              <a:rPr lang="en-US" dirty="0"/>
              <a:t>R Square</a:t>
            </a:r>
          </a:p>
          <a:p>
            <a:r>
              <a:rPr lang="en-US" dirty="0"/>
              <a:t>Adjusted R </a:t>
            </a:r>
            <a:r>
              <a:rPr lang="en-US" dirty="0" smtClean="0"/>
              <a:t>Square</a:t>
            </a:r>
          </a:p>
          <a:p>
            <a:r>
              <a:rPr lang="en-US" dirty="0" smtClean="0"/>
              <a:t>Mean Absolute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 Evaluation Metrics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Accuracy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Precision and recall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Squared error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Likelihood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Posterior probability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Cost / Utility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Margin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Entropy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K-L divergence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686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 </a:t>
            </a:r>
            <a:r>
              <a:rPr lang="en-US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Optimization Techniques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Gradient Descent</a:t>
            </a:r>
          </a:p>
          <a:p>
            <a:r>
              <a:rPr lang="en-US" altLang="en-US" b="1" dirty="0" smtClean="0"/>
              <a:t>Stochastic Gradient Descent (SGD)</a:t>
            </a:r>
          </a:p>
          <a:p>
            <a:r>
              <a:rPr lang="en-US" altLang="en-US" dirty="0" err="1" smtClean="0"/>
              <a:t>AdaGrad</a:t>
            </a:r>
            <a:endParaRPr lang="en-US" altLang="en-US" dirty="0" smtClean="0"/>
          </a:p>
          <a:p>
            <a:r>
              <a:rPr lang="en-US" altLang="en-US" dirty="0" err="1" smtClean="0"/>
              <a:t>RMSProp</a:t>
            </a:r>
            <a:endParaRPr lang="en-US" altLang="en-US" dirty="0" smtClean="0"/>
          </a:p>
          <a:p>
            <a:r>
              <a:rPr lang="en-US" altLang="en-US" dirty="0" smtClean="0"/>
              <a:t>Adam</a:t>
            </a:r>
          </a:p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87557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JprljpVwhvqyTxtchxJmtxdyHelveticaNeue-MediumCond"/>
              </a:rPr>
              <a:t>Machine Learning </a:t>
            </a:r>
            <a:r>
              <a:rPr lang="en-US" dirty="0">
                <a:latin typeface="JprljpVwhvqyTxtchxJmtxdyHelveticaNeue-MediumCond"/>
              </a:rPr>
              <a:t>Challenges</a:t>
            </a:r>
            <a:br>
              <a:rPr lang="en-US" dirty="0">
                <a:latin typeface="JprljpVwhvqyTxtchxJmtxdyHelveticaNeue-MediumCond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9785"/>
            <a:ext cx="10515600" cy="4887178"/>
          </a:xfrm>
        </p:spPr>
        <p:txBody>
          <a:bodyPr>
            <a:normAutofit/>
          </a:bodyPr>
          <a:lstStyle/>
          <a:p>
            <a:r>
              <a:rPr lang="en-US" sz="3300" b="1" dirty="0"/>
              <a:t>Data quality issues </a:t>
            </a:r>
            <a:r>
              <a:rPr lang="en-US" sz="3300" dirty="0"/>
              <a:t>lead to problems in data processing and feature extraction, Data acquisition, extraction, and retrieval is an extremely tedious and time consuming process.</a:t>
            </a:r>
          </a:p>
          <a:p>
            <a:r>
              <a:rPr lang="en-US" sz="3300" b="1" dirty="0" smtClean="0"/>
              <a:t>Formulating </a:t>
            </a:r>
            <a:r>
              <a:rPr lang="en-US" sz="3300" dirty="0"/>
              <a:t>business </a:t>
            </a:r>
            <a:r>
              <a:rPr lang="en-US" sz="3300" dirty="0" smtClean="0"/>
              <a:t>problems</a:t>
            </a:r>
            <a:endParaRPr lang="en-US" sz="3300" dirty="0"/>
          </a:p>
          <a:p>
            <a:r>
              <a:rPr lang="en-US" sz="3300" dirty="0"/>
              <a:t>Feature extraction and </a:t>
            </a:r>
            <a:r>
              <a:rPr lang="en-US" sz="3300" b="1" dirty="0"/>
              <a:t>Feature </a:t>
            </a:r>
            <a:r>
              <a:rPr lang="en-US" sz="3300" b="1" dirty="0" smtClean="0"/>
              <a:t>engineering: </a:t>
            </a:r>
            <a:r>
              <a:rPr lang="en-US" sz="3300" dirty="0" smtClean="0"/>
              <a:t>Deciding which column is important and </a:t>
            </a:r>
            <a:r>
              <a:rPr lang="en-US" sz="3300" smtClean="0"/>
              <a:t>which is not. </a:t>
            </a:r>
            <a:endParaRPr lang="en-US" sz="3300" dirty="0"/>
          </a:p>
          <a:p>
            <a:r>
              <a:rPr lang="en-US" sz="3300" b="1" dirty="0" smtClean="0"/>
              <a:t>Complexity:</a:t>
            </a:r>
            <a:r>
              <a:rPr lang="en-US" sz="3300" dirty="0" smtClean="0"/>
              <a:t> </a:t>
            </a:r>
            <a:r>
              <a:rPr lang="en-US" sz="3300" dirty="0"/>
              <a:t>Complex models can be difficult to deploy in the real world.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3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Machine Learning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20855" cy="4351338"/>
          </a:xfrm>
        </p:spPr>
        <p:txBody>
          <a:bodyPr>
            <a:noAutofit/>
          </a:bodyPr>
          <a:lstStyle/>
          <a:p>
            <a:r>
              <a:rPr lang="en-US" dirty="0"/>
              <a:t>Product </a:t>
            </a:r>
            <a:r>
              <a:rPr lang="en-US" dirty="0" smtClean="0"/>
              <a:t>recommendation</a:t>
            </a:r>
          </a:p>
          <a:p>
            <a:r>
              <a:rPr lang="en-US" dirty="0" smtClean="0"/>
              <a:t>Sentiment Analysis</a:t>
            </a:r>
            <a:endParaRPr lang="en-US" dirty="0"/>
          </a:p>
          <a:p>
            <a:r>
              <a:rPr lang="en-US" dirty="0" smtClean="0"/>
              <a:t>Anomaly </a:t>
            </a:r>
            <a:r>
              <a:rPr lang="en-US" dirty="0"/>
              <a:t>detection</a:t>
            </a:r>
          </a:p>
          <a:p>
            <a:r>
              <a:rPr lang="en-US" dirty="0" smtClean="0"/>
              <a:t>Fraud </a:t>
            </a:r>
            <a:r>
              <a:rPr lang="en-US" dirty="0"/>
              <a:t>detection </a:t>
            </a:r>
            <a:endParaRPr lang="en-US" dirty="0" smtClean="0"/>
          </a:p>
          <a:p>
            <a:r>
              <a:rPr lang="en-US" dirty="0" smtClean="0"/>
              <a:t>Weather </a:t>
            </a:r>
            <a:r>
              <a:rPr lang="en-US" dirty="0"/>
              <a:t>forecasting</a:t>
            </a:r>
          </a:p>
          <a:p>
            <a:r>
              <a:rPr lang="en-US" dirty="0" smtClean="0"/>
              <a:t>Stock </a:t>
            </a:r>
            <a:r>
              <a:rPr lang="en-US" dirty="0"/>
              <a:t>market </a:t>
            </a:r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8310" y="1690688"/>
            <a:ext cx="5680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• Market basket analysis</a:t>
            </a:r>
          </a:p>
          <a:p>
            <a:r>
              <a:rPr lang="en-US" sz="2800" dirty="0"/>
              <a:t>• Customer segmentation</a:t>
            </a:r>
          </a:p>
          <a:p>
            <a:r>
              <a:rPr lang="en-US" sz="2800" dirty="0"/>
              <a:t>• Object </a:t>
            </a:r>
            <a:r>
              <a:rPr lang="en-US" sz="2800" dirty="0" smtClean="0"/>
              <a:t>recognition (images &amp; video)</a:t>
            </a:r>
            <a:endParaRPr lang="en-US" sz="2800" dirty="0"/>
          </a:p>
          <a:p>
            <a:r>
              <a:rPr lang="en-US" sz="2800" dirty="0"/>
              <a:t>• Speech recognition</a:t>
            </a:r>
          </a:p>
          <a:p>
            <a:r>
              <a:rPr lang="en-US" sz="2800" dirty="0"/>
              <a:t>• Churn analytics</a:t>
            </a:r>
          </a:p>
          <a:p>
            <a:r>
              <a:rPr lang="en-US" sz="2800" dirty="0"/>
              <a:t>• Click through predictions</a:t>
            </a:r>
          </a:p>
          <a:p>
            <a:r>
              <a:rPr lang="en-US" sz="2800" dirty="0"/>
              <a:t>• Failure/defect </a:t>
            </a:r>
            <a:r>
              <a:rPr lang="en-US" sz="2800" dirty="0" smtClean="0"/>
              <a:t>detection</a:t>
            </a:r>
            <a:endParaRPr lang="en-US" sz="2800" dirty="0"/>
          </a:p>
          <a:p>
            <a:r>
              <a:rPr lang="en-US" sz="2800" dirty="0"/>
              <a:t>• E-mail spam filtering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834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3726515" y="621150"/>
            <a:ext cx="5917999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 Science 101</a:t>
            </a:r>
            <a:endParaRPr lang="en-US" b="1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4749709" y="3254768"/>
            <a:ext cx="6184589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b="1" dirty="0" smtClean="0"/>
              <a:t>Day 1: Introduction to </a:t>
            </a:r>
            <a:r>
              <a:rPr lang="it-IT" sz="2800" b="1" dirty="0" smtClean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</a:p>
        </p:txBody>
      </p:sp>
      <p:pic>
        <p:nvPicPr>
          <p:cNvPr id="6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1089890" y="2253673"/>
            <a:ext cx="3377699" cy="3861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6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u="sng" dirty="0">
                <a:hlinkClick r:id="rId2"/>
              </a:rPr>
              <a:t>https://</a:t>
            </a:r>
            <a:r>
              <a:rPr lang="en-US" sz="1800" u="sng" dirty="0" smtClean="0">
                <a:hlinkClick r:id="rId2"/>
              </a:rPr>
              <a:t>machinelearningmastery.com/bagging-and-random-forest-ensemble-algorithms-for-machine-learning/</a:t>
            </a:r>
            <a:endParaRPr lang="en-US" sz="1800" dirty="0"/>
          </a:p>
          <a:p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towardsdatascience.com/ensemble-methods-bagging-boosting-and-stacking-c9214a10a205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https://www.analyticsvidhya.com/blog/2015/11/quick-introduction-boosting-algorithms-machine-learning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stats.stackexchange.com/questions/282459/xgboost-vs-python-sklearn-gradient-boosted-trees</a:t>
            </a:r>
            <a:endParaRPr lang="en-US" sz="1800" dirty="0" smtClean="0"/>
          </a:p>
          <a:p>
            <a:r>
              <a:rPr lang="en-US" sz="1800" dirty="0">
                <a:hlinkClick r:id="rId6"/>
              </a:rPr>
              <a:t>https://www.analyticsvidhya.com/blog/2019/08/11-important-model-evaluation-error-metrics</a:t>
            </a:r>
            <a:r>
              <a:rPr lang="en-US" sz="1800" dirty="0" smtClean="0">
                <a:hlinkClick r:id="rId6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7"/>
              </a:rPr>
              <a:t>https://</a:t>
            </a:r>
            <a:r>
              <a:rPr lang="en-US" sz="1800" dirty="0" smtClean="0">
                <a:hlinkClick r:id="rId7"/>
              </a:rPr>
              <a:t>towardsdatascience.com/demystifying-optimizations-for-machine-learning-c6c6405d3eea</a:t>
            </a:r>
            <a:endParaRPr lang="en-US" sz="1800" dirty="0" smtClean="0"/>
          </a:p>
          <a:p>
            <a:r>
              <a:rPr lang="en-US" sz="1800" dirty="0">
                <a:hlinkClick r:id="rId8"/>
              </a:rPr>
              <a:t>https://machinelearningmastery.com/overfitting-and-underfitting-with-machine-learning-algorithms</a:t>
            </a:r>
            <a:r>
              <a:rPr lang="en-US" sz="1800" dirty="0" smtClean="0">
                <a:hlinkClick r:id="rId8"/>
              </a:rPr>
              <a:t>/</a:t>
            </a:r>
            <a:endParaRPr lang="en-US" sz="1800" dirty="0" smtClean="0"/>
          </a:p>
          <a:p>
            <a:r>
              <a:rPr lang="en-US" sz="1800" dirty="0">
                <a:hlinkClick r:id="rId9"/>
              </a:rPr>
              <a:t>https://medium.com/diogo-menezes-borges/give-me-the-antidote-for-the-curse-of-dimensionality-b14bce4bf4d2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349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58169"/>
            <a:ext cx="9239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65125"/>
            <a:ext cx="10288587" cy="1325563"/>
          </a:xfrm>
        </p:spPr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5213" y="4800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Sanjeet Shukla</a:t>
            </a:r>
          </a:p>
          <a:p>
            <a:pPr marL="0" indent="0">
              <a:buNone/>
            </a:pPr>
            <a:r>
              <a:rPr lang="en-US" dirty="0" smtClean="0"/>
              <a:t>Data Scientist-Big Data </a:t>
            </a:r>
          </a:p>
          <a:p>
            <a:pPr marL="0" indent="0">
              <a:buNone/>
            </a:pPr>
            <a:r>
              <a:rPr lang="en-US" dirty="0" smtClean="0"/>
              <a:t>Cognizant Technology Solutions</a:t>
            </a:r>
            <a:endParaRPr lang="en-US" dirty="0"/>
          </a:p>
        </p:txBody>
      </p:sp>
      <p:pic>
        <p:nvPicPr>
          <p:cNvPr id="9222" name="Picture 6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0" t="10620" r="24241" b="31799"/>
          <a:stretch/>
        </p:blipFill>
        <p:spPr bwMode="auto">
          <a:xfrm>
            <a:off x="1065213" y="1385454"/>
            <a:ext cx="2714277" cy="327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/>
          <p:cNvSpPr txBox="1"/>
          <p:nvPr/>
        </p:nvSpPr>
        <p:spPr>
          <a:xfrm>
            <a:off x="6089473" y="2559057"/>
            <a:ext cx="5264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Join us: </a:t>
            </a:r>
            <a:r>
              <a:rPr lang="en-US" dirty="0">
                <a:hlinkClick r:id="rId3"/>
              </a:rPr>
              <a:t>https://www.linkedin.com/groups/6707800/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>
                <a:hlinkClick r:id="rId4"/>
              </a:rPr>
              <a:t>https://twitter.com/Sanjeet36284331</a:t>
            </a:r>
            <a:endParaRPr lang="en-US" dirty="0" smtClean="0"/>
          </a:p>
          <a:p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https://www.linkedin.com/in/sanjeetshukla/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en-US" b="1" dirty="0" smtClean="0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0109" y="1268761"/>
            <a:ext cx="8760691" cy="4581525"/>
          </a:xfrm>
        </p:spPr>
        <p:txBody>
          <a:bodyPr>
            <a:normAutofit/>
          </a:bodyPr>
          <a:lstStyle/>
          <a:p>
            <a:pPr marL="457200" lvl="1" indent="0" eaLnBrk="1" hangingPunct="1">
              <a:buNone/>
              <a:defRPr/>
            </a:pPr>
            <a:endParaRPr lang="en-US" sz="3200" dirty="0"/>
          </a:p>
          <a:p>
            <a:pPr marL="457200" lvl="1" indent="0" eaLnBrk="1" hangingPunct="1">
              <a:buNone/>
              <a:defRPr/>
            </a:pPr>
            <a:r>
              <a:rPr lang="en-US" sz="3200" dirty="0" smtClean="0"/>
              <a:t>Machine Learning is Study of algorithms that</a:t>
            </a:r>
          </a:p>
          <a:p>
            <a:pPr lvl="2">
              <a:defRPr/>
            </a:pPr>
            <a:r>
              <a:rPr lang="en-US" sz="3200" dirty="0"/>
              <a:t>I</a:t>
            </a:r>
            <a:r>
              <a:rPr lang="en-US" sz="3200" dirty="0" smtClean="0"/>
              <a:t>mprove their performance (P)</a:t>
            </a:r>
          </a:p>
          <a:p>
            <a:pPr lvl="2">
              <a:defRPr/>
            </a:pPr>
            <a:r>
              <a:rPr lang="en-US" sz="3200" dirty="0"/>
              <a:t>A</a:t>
            </a:r>
            <a:r>
              <a:rPr lang="en-US" sz="3200" dirty="0" smtClean="0"/>
              <a:t>t some task (T)</a:t>
            </a:r>
          </a:p>
          <a:p>
            <a:pPr lvl="2">
              <a:defRPr/>
            </a:pPr>
            <a:r>
              <a:rPr lang="en-US" sz="3200" dirty="0"/>
              <a:t>W</a:t>
            </a:r>
            <a:r>
              <a:rPr lang="en-US" sz="3200" dirty="0" smtClean="0"/>
              <a:t>ith experience (E)</a:t>
            </a:r>
          </a:p>
        </p:txBody>
      </p:sp>
    </p:spTree>
    <p:extLst>
      <p:ext uri="{BB962C8B-B14F-4D97-AF65-F5344CB8AC3E}">
        <p14:creationId xmlns:p14="http://schemas.microsoft.com/office/powerpoint/2010/main" val="1658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50291" y="796371"/>
            <a:ext cx="8305800" cy="532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Traditional Programming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b="1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b="1" dirty="0" smtClean="0">
                <a:solidFill>
                  <a:schemeClr val="accent2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45891" y="1856509"/>
            <a:ext cx="2667000" cy="1565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3200"/>
              <a:t>Computer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731491" y="233449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731491" y="302029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312891" y="256309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648816" y="196936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Data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978891" y="263929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Program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074891" y="225829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Output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4722091" y="4675909"/>
            <a:ext cx="2667000" cy="1565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3200"/>
              <a:t>Computer</a:t>
            </a: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3807691" y="515389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3807691" y="583969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7389091" y="538249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2725016" y="4788765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Data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2359891" y="5534890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Output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8151091" y="5077690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3922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Training Data/Train Set: </a:t>
            </a:r>
            <a:r>
              <a:rPr lang="en-US" dirty="0" smtClean="0"/>
              <a:t>The data that you use to train Machine Learning is called Train Set.</a:t>
            </a:r>
          </a:p>
          <a:p>
            <a:r>
              <a:rPr lang="en-US" b="1" dirty="0" smtClean="0"/>
              <a:t>Test Data/ Test Set: </a:t>
            </a:r>
            <a:r>
              <a:rPr lang="en-US" dirty="0" smtClean="0"/>
              <a:t>The data that you use to evaluate the performance of Machine Learning model is called Test Set</a:t>
            </a:r>
            <a:endParaRPr lang="en-US" dirty="0"/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4712855" y="4186381"/>
            <a:ext cx="2667000" cy="1565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3200" dirty="0"/>
              <a:t>Computer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3798455" y="466436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3798455" y="5350162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7379855" y="4892962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311564" y="4299237"/>
            <a:ext cx="2445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200" dirty="0"/>
              <a:t>Training Data 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2350655" y="5045362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Output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8141855" y="4588162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20006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 Steps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0873"/>
            <a:ext cx="10515600" cy="47453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 retrieval</a:t>
            </a:r>
            <a:r>
              <a:rPr lang="en-US" b="1" dirty="0" smtClean="0"/>
              <a:t>: </a:t>
            </a:r>
            <a:r>
              <a:rPr lang="en-US" dirty="0" smtClean="0"/>
              <a:t>Getting data in structured or unstructured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 preparation</a:t>
            </a:r>
            <a:r>
              <a:rPr lang="en-US" b="1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Data processing and </a:t>
            </a:r>
            <a:r>
              <a:rPr lang="en-US" dirty="0" smtClean="0"/>
              <a:t>wrangling: Data Cleaning, Exploratory Data Analysis (EDA)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Feature extraction and </a:t>
            </a:r>
            <a:r>
              <a:rPr lang="en-US" dirty="0" smtClean="0"/>
              <a:t>engineering: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Feature scaling and selection: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Modeling: </a:t>
            </a:r>
            <a:r>
              <a:rPr lang="en-US" dirty="0" smtClean="0"/>
              <a:t>Select Algorithm and train it based on training data</a:t>
            </a: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Model </a:t>
            </a:r>
            <a:r>
              <a:rPr lang="en-US" b="1" dirty="0" smtClean="0"/>
              <a:t>evaluation: </a:t>
            </a:r>
            <a:r>
              <a:rPr lang="en-US" dirty="0" smtClean="0"/>
              <a:t>Test Model performance on Test/validation data set.</a:t>
            </a: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b="1" dirty="0" smtClean="0"/>
              <a:t>Hyper parameter tuning: </a:t>
            </a:r>
            <a:r>
              <a:rPr lang="en-US" altLang="en-US" dirty="0" smtClean="0"/>
              <a:t>Adjust algorithms parameter to get best result.</a:t>
            </a: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b="1" dirty="0" smtClean="0"/>
              <a:t>Deployment and Monitoring: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6116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 ML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776" y="2004291"/>
            <a:ext cx="10370159" cy="40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0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Machine Learning Types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/>
              <a:t>Supervised </a:t>
            </a:r>
            <a:r>
              <a:rPr lang="en-US" altLang="zh-TW" sz="3200" b="1" dirty="0" smtClean="0"/>
              <a:t>Learning: </a:t>
            </a:r>
            <a:r>
              <a:rPr lang="en-US" altLang="zh-TW" sz="3200" dirty="0" smtClean="0"/>
              <a:t>Detail in Subsequent slides</a:t>
            </a:r>
          </a:p>
          <a:p>
            <a:r>
              <a:rPr lang="en-US" altLang="zh-TW" sz="3200" b="1" dirty="0" smtClean="0"/>
              <a:t>Unsupervised learning: </a:t>
            </a:r>
            <a:r>
              <a:rPr lang="en-US" altLang="zh-TW" sz="3200" dirty="0"/>
              <a:t>Detail in Subsequent </a:t>
            </a:r>
            <a:r>
              <a:rPr lang="en-US" altLang="zh-TW" sz="3200" dirty="0" smtClean="0"/>
              <a:t>slides</a:t>
            </a:r>
          </a:p>
          <a:p>
            <a:pPr marL="0" indent="0">
              <a:buNone/>
            </a:pPr>
            <a:endParaRPr lang="en-US" altLang="zh-TW" sz="3200" b="1" dirty="0" smtClean="0"/>
          </a:p>
          <a:p>
            <a:r>
              <a:rPr lang="en-US" altLang="zh-TW" sz="3200" b="1" dirty="0" smtClean="0"/>
              <a:t>Semi-supervised learning</a:t>
            </a:r>
          </a:p>
          <a:p>
            <a:pPr lvl="1"/>
            <a:r>
              <a:rPr lang="en-US" altLang="en-US" sz="2800" dirty="0"/>
              <a:t>Training data includes a few desired </a:t>
            </a:r>
            <a:r>
              <a:rPr lang="en-US" altLang="en-US" sz="2800" dirty="0" smtClean="0"/>
              <a:t>outputs</a:t>
            </a:r>
            <a:endParaRPr lang="en-US" altLang="zh-TW" sz="2800" b="1" dirty="0"/>
          </a:p>
          <a:p>
            <a:r>
              <a:rPr lang="en-US" altLang="en-US" sz="3200" b="1" dirty="0" smtClean="0"/>
              <a:t>Reinforcement learning:</a:t>
            </a:r>
          </a:p>
          <a:p>
            <a:pPr lvl="1"/>
            <a:r>
              <a:rPr lang="en-US" altLang="en-US" sz="2800" dirty="0"/>
              <a:t>Rewards from sequence of actions</a:t>
            </a:r>
          </a:p>
          <a:p>
            <a:pPr lvl="1"/>
            <a:r>
              <a:rPr lang="en-US" altLang="zh-TW" sz="2800" dirty="0"/>
              <a:t>Decision making (robot, chess machine)</a:t>
            </a:r>
          </a:p>
          <a:p>
            <a:pPr marL="457200" lvl="1" indent="0">
              <a:buNone/>
            </a:pPr>
            <a:endParaRPr lang="en-US" altLang="en-US" sz="28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47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3228</TotalTime>
  <Words>572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JprljpVwhvqyTxtchxJmtxdyHelveticaNeue-MediumCond</vt:lpstr>
      <vt:lpstr>新細明體</vt:lpstr>
      <vt:lpstr>Office Theme</vt:lpstr>
      <vt:lpstr>PowerPoint Presentation</vt:lpstr>
      <vt:lpstr>PowerPoint Presentation</vt:lpstr>
      <vt:lpstr>About Me</vt:lpstr>
      <vt:lpstr>What is Machine Learning?</vt:lpstr>
      <vt:lpstr>PowerPoint Presentation</vt:lpstr>
      <vt:lpstr>Machine Learning</vt:lpstr>
      <vt:lpstr>Machine Learning Steps</vt:lpstr>
      <vt:lpstr>Standard ML Pipeline</vt:lpstr>
      <vt:lpstr>Machine Learning Types</vt:lpstr>
      <vt:lpstr>Supervised Learning :</vt:lpstr>
      <vt:lpstr>Unsupervised learning </vt:lpstr>
      <vt:lpstr>Machine Learning Algorithms</vt:lpstr>
      <vt:lpstr>Ensemble Methods</vt:lpstr>
      <vt:lpstr>Unsupervised learning Algorithms </vt:lpstr>
      <vt:lpstr>Model Evaluation Metrics</vt:lpstr>
      <vt:lpstr>Model Evaluation Metrics</vt:lpstr>
      <vt:lpstr>Model Optimization Techniques</vt:lpstr>
      <vt:lpstr>Machine Learning Challenges </vt:lpstr>
      <vt:lpstr>Machine Learning Application</vt:lpstr>
      <vt:lpstr>Additional Reading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Shukla, Sanjeet (Cognizant)</dc:creator>
  <cp:lastModifiedBy>Shukla, Sanjeet Kumar (Cognizant)</cp:lastModifiedBy>
  <cp:revision>126</cp:revision>
  <dcterms:created xsi:type="dcterms:W3CDTF">2019-11-16T13:20:30Z</dcterms:created>
  <dcterms:modified xsi:type="dcterms:W3CDTF">2019-12-18T07:45:14Z</dcterms:modified>
</cp:coreProperties>
</file>