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1"/>
  </p:sldMasterIdLst>
  <p:notesMasterIdLst>
    <p:notesMasterId r:id="rId24"/>
  </p:notesMasterIdLst>
  <p:sldIdLst>
    <p:sldId id="323" r:id="rId2"/>
    <p:sldId id="256" r:id="rId3"/>
    <p:sldId id="321" r:id="rId4"/>
    <p:sldId id="352" r:id="rId5"/>
    <p:sldId id="338" r:id="rId6"/>
    <p:sldId id="339" r:id="rId7"/>
    <p:sldId id="353" r:id="rId8"/>
    <p:sldId id="341" r:id="rId9"/>
    <p:sldId id="342" r:id="rId10"/>
    <p:sldId id="343" r:id="rId11"/>
    <p:sldId id="344" r:id="rId12"/>
    <p:sldId id="345" r:id="rId13"/>
    <p:sldId id="346" r:id="rId14"/>
    <p:sldId id="347" r:id="rId15"/>
    <p:sldId id="348" r:id="rId16"/>
    <p:sldId id="349" r:id="rId17"/>
    <p:sldId id="350" r:id="rId18"/>
    <p:sldId id="351" r:id="rId19"/>
    <p:sldId id="354" r:id="rId20"/>
    <p:sldId id="355" r:id="rId21"/>
    <p:sldId id="313" r:id="rId22"/>
    <p:sldId id="33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42" autoAdjust="0"/>
    <p:restoredTop sz="94660"/>
  </p:normalViewPr>
  <p:slideViewPr>
    <p:cSldViewPr snapToGrid="0">
      <p:cViewPr varScale="1">
        <p:scale>
          <a:sx n="69" d="100"/>
          <a:sy n="69" d="100"/>
        </p:scale>
        <p:origin x="20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14CBC-1897-48E2-A929-A9873B7AFEDF}" type="datetimeFigureOut">
              <a:rPr lang="en-US" smtClean="0"/>
              <a:t>12/28/2019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8F542-9F03-4AD8-A970-5A1FD17B8705}" type="slidenum">
              <a:rPr lang="en-US" smtClean="0"/>
              <a:t>‹#›</a:t>
            </a:fld>
            <a:endParaRPr lang="en-US" dirty="0"/>
          </a:p>
        </p:txBody>
      </p:sp>
    </p:spTree>
    <p:extLst>
      <p:ext uri="{BB962C8B-B14F-4D97-AF65-F5344CB8AC3E}">
        <p14:creationId xmlns:p14="http://schemas.microsoft.com/office/powerpoint/2010/main" val="19894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44193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74568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75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61768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93403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11089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12340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28703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105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23817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23300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47D19-6911-4285-8BC6-2DDC48D56EA1}" type="datetimeFigureOut">
              <a:rPr lang="en-US" smtClean="0"/>
              <a:t>12/28/2019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77EED-B591-461C-A4AF-281C4137EBB2}" type="slidenum">
              <a:rPr lang="en-US" smtClean="0"/>
              <a:t>‹#›</a:t>
            </a:fld>
            <a:endParaRPr lang="en-US" dirty="0"/>
          </a:p>
        </p:txBody>
      </p:sp>
    </p:spTree>
    <p:extLst>
      <p:ext uri="{BB962C8B-B14F-4D97-AF65-F5344CB8AC3E}">
        <p14:creationId xmlns:p14="http://schemas.microsoft.com/office/powerpoint/2010/main" val="107534307"/>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ttrek.com/Help/Glossary.aspx?Target=Media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deburst.io/2-important-statistics-terms-you-need-to-know-in-data-science-skewness-and-kurtosis-388fef94eeaa" TargetMode="External"/><Relationship Id="rId2" Type="http://schemas.openxmlformats.org/officeDocument/2006/relationships/hyperlink" Target="https://mathinsight.org/probability_density_function_idea" TargetMode="External"/><Relationship Id="rId1" Type="http://schemas.openxmlformats.org/officeDocument/2006/relationships/slideLayout" Target="../slideLayouts/slideLayout2.xml"/><Relationship Id="rId4" Type="http://schemas.openxmlformats.org/officeDocument/2006/relationships/hyperlink" Target="https://stats.stackexchange.com/questions/69744/why-at-all-consider-sampling-without-replacement-in-a-practical-applicatio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groups/6707800/"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linkedin.com/in/sanjeetshukla/" TargetMode="External"/><Relationship Id="rId4" Type="http://schemas.openxmlformats.org/officeDocument/2006/relationships/hyperlink" Target="https://twitter.com/Sanjeet3628433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200" dirty="0"/>
              <a:t>Math is fun, it teaches you life and death information, like when you're cold, you should go to a corner since it's 90 degrees there</a:t>
            </a:r>
            <a:r>
              <a:rPr lang="en-US" sz="3200" dirty="0" smtClean="0"/>
              <a:t>.</a:t>
            </a:r>
            <a:endParaRPr lang="en-US" sz="3200" b="1" dirty="0"/>
          </a:p>
        </p:txBody>
      </p:sp>
    </p:spTree>
    <p:extLst>
      <p:ext uri="{BB962C8B-B14F-4D97-AF65-F5344CB8AC3E}">
        <p14:creationId xmlns:p14="http://schemas.microsoft.com/office/powerpoint/2010/main" val="157554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Mean, Median and Mode</a:t>
            </a:r>
            <a:endParaRPr lang="en-US" dirty="0"/>
          </a:p>
        </p:txBody>
      </p:sp>
      <p:sp>
        <p:nvSpPr>
          <p:cNvPr id="3" name="Content Placeholder 2"/>
          <p:cNvSpPr>
            <a:spLocks noGrp="1"/>
          </p:cNvSpPr>
          <p:nvPr>
            <p:ph idx="1"/>
          </p:nvPr>
        </p:nvSpPr>
        <p:spPr/>
        <p:txBody>
          <a:bodyPr/>
          <a:lstStyle/>
          <a:p>
            <a:pPr algn="just"/>
            <a:r>
              <a:rPr lang="en-US" dirty="0"/>
              <a:t>The </a:t>
            </a:r>
            <a:r>
              <a:rPr lang="en-US" b="1" dirty="0" smtClean="0"/>
              <a:t>mean</a:t>
            </a:r>
            <a:r>
              <a:rPr lang="en-US" dirty="0"/>
              <a:t>, </a:t>
            </a:r>
            <a:r>
              <a:rPr lang="en-US" b="1" dirty="0" smtClean="0"/>
              <a:t>median </a:t>
            </a:r>
            <a:r>
              <a:rPr lang="en-US" dirty="0"/>
              <a:t>and </a:t>
            </a:r>
            <a:r>
              <a:rPr lang="en-US" dirty="0" smtClean="0"/>
              <a:t>Mode are </a:t>
            </a:r>
            <a:r>
              <a:rPr lang="en-US" dirty="0"/>
              <a:t>summary measures used to describe the most "typical" value in a set of values. Statisticians sometimes refer to the mean and median as measures of central tendency</a:t>
            </a:r>
            <a:r>
              <a:rPr lang="en-US" dirty="0" smtClean="0"/>
              <a:t>.</a:t>
            </a:r>
          </a:p>
          <a:p>
            <a:r>
              <a:rPr lang="en-US" dirty="0"/>
              <a:t>Population mean = μ = ΣX / N</a:t>
            </a:r>
          </a:p>
          <a:p>
            <a:r>
              <a:rPr lang="en-US" dirty="0"/>
              <a:t>Sample mean = x = </a:t>
            </a:r>
            <a:r>
              <a:rPr lang="en-US" dirty="0" err="1"/>
              <a:t>Σx</a:t>
            </a:r>
            <a:r>
              <a:rPr lang="en-US" dirty="0"/>
              <a:t> / n</a:t>
            </a:r>
          </a:p>
          <a:p>
            <a:pPr algn="just"/>
            <a:r>
              <a:rPr lang="en-US" dirty="0"/>
              <a:t>To find the </a:t>
            </a:r>
            <a:r>
              <a:rPr lang="en-US" b="1" dirty="0"/>
              <a:t>median</a:t>
            </a:r>
            <a:r>
              <a:rPr lang="en-US" dirty="0"/>
              <a:t>, we arrange the observations in order from smallest to largest value. If there is an odd number of observations, the median is the middle value. If there is an even number of observations, the median is the average of the two middle values.</a:t>
            </a:r>
          </a:p>
        </p:txBody>
      </p:sp>
    </p:spTree>
    <p:extLst>
      <p:ext uri="{BB962C8B-B14F-4D97-AF65-F5344CB8AC3E}">
        <p14:creationId xmlns:p14="http://schemas.microsoft.com/office/powerpoint/2010/main" val="49163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Effect of Changing </a:t>
            </a:r>
            <a:r>
              <a:rPr lang="en-US" dirty="0" smtClean="0"/>
              <a:t>Units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Sometimes</a:t>
            </a:r>
            <a:r>
              <a:rPr lang="en-US" dirty="0"/>
              <a:t>, researchers change units (minutes to hours, feet to meters, etc.). Here is how measures of central tendency are affected when we change units.</a:t>
            </a:r>
          </a:p>
          <a:p>
            <a:r>
              <a:rPr lang="en-US" dirty="0"/>
              <a:t>If you add a constant to every value, the mean and median increase by the same constant. For example, suppose you have a set of scores with a mean equal to 5 and a median equal to 6. If you add 10 to every score, the new mean will be 5 + 10 = 15; and the new median will be 6 + 10 = 16.</a:t>
            </a:r>
          </a:p>
          <a:p>
            <a:r>
              <a:rPr lang="en-US" dirty="0"/>
              <a:t>Suppose you multiply every value by a constant. Then, the mean and the median will also be multiplied by that constant. For example, assume that a set of scores has a mean of 5 and a median of 6. If you multiply each of these scores by 10, the new mean will be 5 * 10 = 50; and the new median will be 6 * 10 = 60.</a:t>
            </a:r>
          </a:p>
          <a:p>
            <a:endParaRPr lang="en-US" dirty="0"/>
          </a:p>
        </p:txBody>
      </p:sp>
    </p:spTree>
    <p:extLst>
      <p:ext uri="{BB962C8B-B14F-4D97-AF65-F5344CB8AC3E}">
        <p14:creationId xmlns:p14="http://schemas.microsoft.com/office/powerpoint/2010/main" val="216987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Measuring Variability</a:t>
            </a:r>
            <a:endParaRPr lang="en-US" dirty="0"/>
          </a:p>
        </p:txBody>
      </p:sp>
      <p:sp>
        <p:nvSpPr>
          <p:cNvPr id="3" name="Content Placeholder 2"/>
          <p:cNvSpPr>
            <a:spLocks noGrp="1"/>
          </p:cNvSpPr>
          <p:nvPr>
            <p:ph idx="1"/>
          </p:nvPr>
        </p:nvSpPr>
        <p:spPr/>
        <p:txBody>
          <a:bodyPr>
            <a:normAutofit fontScale="92500" lnSpcReduction="10000"/>
          </a:bodyPr>
          <a:lstStyle/>
          <a:p>
            <a:pPr fontAlgn="t"/>
            <a:r>
              <a:rPr lang="en-US" dirty="0" smtClean="0"/>
              <a:t>Range = </a:t>
            </a:r>
            <a:r>
              <a:rPr lang="en-US" dirty="0" err="1" smtClean="0"/>
              <a:t>Xmax</a:t>
            </a:r>
            <a:r>
              <a:rPr lang="en-US" dirty="0" smtClean="0"/>
              <a:t> – </a:t>
            </a:r>
            <a:r>
              <a:rPr lang="en-US" dirty="0" err="1" smtClean="0"/>
              <a:t>Xmin</a:t>
            </a:r>
            <a:endParaRPr lang="en-US" dirty="0" smtClean="0"/>
          </a:p>
          <a:p>
            <a:pPr fontAlgn="t"/>
            <a:r>
              <a:rPr lang="en-US" dirty="0"/>
              <a:t>Interquartile Range (IQR</a:t>
            </a:r>
            <a:r>
              <a:rPr lang="en-US" dirty="0" smtClean="0"/>
              <a:t>) = Q3 - Q1</a:t>
            </a:r>
          </a:p>
          <a:p>
            <a:pPr lvl="1" fontAlgn="t"/>
            <a:r>
              <a:rPr lang="en-US" dirty="0"/>
              <a:t>Q1 is the "middle" value in the first half of the rank-ordered data set.</a:t>
            </a:r>
          </a:p>
          <a:p>
            <a:pPr lvl="1" fontAlgn="t"/>
            <a:r>
              <a:rPr lang="en-US" dirty="0"/>
              <a:t>Q2 is the median value in the set.</a:t>
            </a:r>
          </a:p>
          <a:p>
            <a:pPr lvl="1" fontAlgn="t"/>
            <a:r>
              <a:rPr lang="en-US" dirty="0"/>
              <a:t>Q3 is the "middle" value in the second half of the rank-ordered data set.</a:t>
            </a:r>
          </a:p>
          <a:p>
            <a:pPr fontAlgn="t"/>
            <a:endParaRPr lang="en-US" dirty="0" smtClean="0"/>
          </a:p>
          <a:p>
            <a:pPr fontAlgn="t"/>
            <a:endParaRPr lang="en-US" dirty="0"/>
          </a:p>
          <a:p>
            <a:pPr fontAlgn="t"/>
            <a:endParaRPr lang="en-US" dirty="0" smtClean="0"/>
          </a:p>
          <a:p>
            <a:pPr lvl="1" fontAlgn="t"/>
            <a:r>
              <a:rPr lang="en-US" dirty="0"/>
              <a:t>Q2 is the median of the entire data set - the middle </a:t>
            </a:r>
            <a:r>
              <a:rPr lang="en-US" dirty="0" smtClean="0"/>
              <a:t>value</a:t>
            </a:r>
          </a:p>
          <a:p>
            <a:pPr lvl="1" fontAlgn="t"/>
            <a:r>
              <a:rPr lang="en-US" dirty="0"/>
              <a:t>Q1 = (2 + 3)/2 or Q1 = </a:t>
            </a:r>
            <a:r>
              <a:rPr lang="en-US" dirty="0" smtClean="0"/>
              <a:t>2.5</a:t>
            </a:r>
            <a:endParaRPr lang="en-US" dirty="0"/>
          </a:p>
          <a:p>
            <a:pPr lvl="1" fontAlgn="t"/>
            <a:r>
              <a:rPr lang="en-US" dirty="0"/>
              <a:t>Q3 = (6 + 7)/2 or Q3 = 6.5.</a:t>
            </a:r>
          </a:p>
        </p:txBody>
      </p:sp>
      <p:pic>
        <p:nvPicPr>
          <p:cNvPr id="1026" name="Picture 2" descr="Eight numbers: 1, 2, 3, 4, 5, 6, 7,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127" y="3962400"/>
            <a:ext cx="5643418" cy="138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0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Variance</a:t>
            </a:r>
            <a:endParaRPr lang="en-US" dirty="0"/>
          </a:p>
        </p:txBody>
      </p:sp>
      <p:sp>
        <p:nvSpPr>
          <p:cNvPr id="3" name="Content Placeholder 2"/>
          <p:cNvSpPr>
            <a:spLocks noGrp="1"/>
          </p:cNvSpPr>
          <p:nvPr>
            <p:ph idx="1"/>
          </p:nvPr>
        </p:nvSpPr>
        <p:spPr/>
        <p:txBody>
          <a:bodyPr/>
          <a:lstStyle/>
          <a:p>
            <a:r>
              <a:rPr lang="en-US" dirty="0"/>
              <a:t>In a population, variance is the average squared deviation from the population mean, as defined by the following formula</a:t>
            </a:r>
            <a:r>
              <a:rPr lang="en-US" dirty="0" smtClean="0"/>
              <a:t>:</a:t>
            </a:r>
          </a:p>
          <a:p>
            <a:pPr marL="0" indent="0">
              <a:buNone/>
            </a:pPr>
            <a:r>
              <a:rPr lang="en-US" dirty="0"/>
              <a:t>	</a:t>
            </a:r>
            <a:r>
              <a:rPr lang="en-US" dirty="0" smtClean="0"/>
              <a:t>			</a:t>
            </a:r>
            <a:r>
              <a:rPr lang="el-GR" dirty="0" smtClean="0"/>
              <a:t>σ</a:t>
            </a:r>
            <a:r>
              <a:rPr lang="el-GR" baseline="30000" dirty="0" smtClean="0"/>
              <a:t>2</a:t>
            </a:r>
            <a:r>
              <a:rPr lang="el-GR" dirty="0"/>
              <a:t> = Σ ( X</a:t>
            </a:r>
            <a:r>
              <a:rPr lang="el-GR" baseline="-25000" dirty="0"/>
              <a:t>i</a:t>
            </a:r>
            <a:r>
              <a:rPr lang="el-GR" dirty="0"/>
              <a:t> - μ )</a:t>
            </a:r>
            <a:r>
              <a:rPr lang="el-GR" baseline="30000" dirty="0"/>
              <a:t>2</a:t>
            </a:r>
            <a:r>
              <a:rPr lang="el-GR" dirty="0"/>
              <a:t> / </a:t>
            </a:r>
            <a:r>
              <a:rPr lang="el-GR" dirty="0" smtClean="0"/>
              <a:t>N</a:t>
            </a:r>
            <a:endParaRPr lang="en-US" dirty="0" smtClean="0"/>
          </a:p>
          <a:p>
            <a:pPr marL="0" indent="0">
              <a:buNone/>
            </a:pPr>
            <a:endParaRPr lang="en-US" dirty="0"/>
          </a:p>
          <a:p>
            <a:r>
              <a:rPr lang="pt-BR" dirty="0"/>
              <a:t>Sample Variance </a:t>
            </a:r>
            <a:endParaRPr lang="pt-BR" dirty="0" smtClean="0"/>
          </a:p>
          <a:p>
            <a:pPr marL="0" indent="0">
              <a:buNone/>
            </a:pPr>
            <a:r>
              <a:rPr lang="pt-BR" i="1" dirty="0" smtClean="0"/>
              <a:t>				s</a:t>
            </a:r>
            <a:r>
              <a:rPr lang="pt-BR" baseline="30000" dirty="0" smtClean="0"/>
              <a:t>2</a:t>
            </a:r>
            <a:r>
              <a:rPr lang="pt-BR" dirty="0"/>
              <a:t> = Σ ( x</a:t>
            </a:r>
            <a:r>
              <a:rPr lang="pt-BR" baseline="-25000" dirty="0"/>
              <a:t>i</a:t>
            </a:r>
            <a:r>
              <a:rPr lang="pt-BR" dirty="0"/>
              <a:t> - x )</a:t>
            </a:r>
            <a:r>
              <a:rPr lang="pt-BR" baseline="30000" dirty="0"/>
              <a:t>2</a:t>
            </a:r>
            <a:r>
              <a:rPr lang="pt-BR" dirty="0"/>
              <a:t> / ( n - 1 )</a:t>
            </a:r>
            <a:endParaRPr lang="en-US" dirty="0"/>
          </a:p>
        </p:txBody>
      </p:sp>
    </p:spTree>
    <p:extLst>
      <p:ext uri="{BB962C8B-B14F-4D97-AF65-F5344CB8AC3E}">
        <p14:creationId xmlns:p14="http://schemas.microsoft.com/office/powerpoint/2010/main" val="228915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 </a:t>
            </a:r>
            <a:r>
              <a:rPr lang="en-US" dirty="0" smtClean="0"/>
              <a:t>Deviation</a:t>
            </a:r>
            <a:endParaRPr lang="en-US" dirty="0"/>
          </a:p>
        </p:txBody>
      </p:sp>
      <p:sp>
        <p:nvSpPr>
          <p:cNvPr id="3" name="Content Placeholder 2"/>
          <p:cNvSpPr>
            <a:spLocks noGrp="1"/>
          </p:cNvSpPr>
          <p:nvPr>
            <p:ph idx="1"/>
          </p:nvPr>
        </p:nvSpPr>
        <p:spPr/>
        <p:txBody>
          <a:bodyPr/>
          <a:lstStyle/>
          <a:p>
            <a:r>
              <a:rPr lang="en-US" dirty="0"/>
              <a:t>The </a:t>
            </a:r>
            <a:r>
              <a:rPr lang="en-US" b="1" dirty="0"/>
              <a:t>standard deviation</a:t>
            </a:r>
            <a:r>
              <a:rPr lang="en-US" dirty="0"/>
              <a:t> is the square root of the variance. Thus, the standard deviation of a population is:</a:t>
            </a:r>
          </a:p>
          <a:p>
            <a:pPr marL="0" indent="0">
              <a:buNone/>
            </a:pPr>
            <a:r>
              <a:rPr lang="en-US" dirty="0" smtClean="0"/>
              <a:t>		σ </a:t>
            </a:r>
            <a:r>
              <a:rPr lang="en-US" dirty="0"/>
              <a:t>= </a:t>
            </a:r>
            <a:r>
              <a:rPr lang="en-US" dirty="0" err="1"/>
              <a:t>sqrt</a:t>
            </a:r>
            <a:r>
              <a:rPr lang="en-US" dirty="0"/>
              <a:t> [ σ</a:t>
            </a:r>
            <a:r>
              <a:rPr lang="en-US" baseline="30000" dirty="0"/>
              <a:t>2</a:t>
            </a:r>
            <a:r>
              <a:rPr lang="en-US" dirty="0"/>
              <a:t> ] = </a:t>
            </a:r>
            <a:r>
              <a:rPr lang="en-US" dirty="0" err="1"/>
              <a:t>sqrt</a:t>
            </a:r>
            <a:r>
              <a:rPr lang="en-US" dirty="0"/>
              <a:t> [ Σ ( X</a:t>
            </a:r>
            <a:r>
              <a:rPr lang="en-US" baseline="-25000" dirty="0"/>
              <a:t>i</a:t>
            </a:r>
            <a:r>
              <a:rPr lang="en-US" dirty="0"/>
              <a:t> - μ )</a:t>
            </a:r>
            <a:r>
              <a:rPr lang="en-US" baseline="30000" dirty="0"/>
              <a:t>2</a:t>
            </a:r>
            <a:r>
              <a:rPr lang="en-US" dirty="0"/>
              <a:t> / N </a:t>
            </a:r>
            <a:r>
              <a:rPr lang="en-US" dirty="0" smtClean="0"/>
              <a:t>]</a:t>
            </a:r>
          </a:p>
          <a:p>
            <a:pPr marL="0" indent="0">
              <a:buNone/>
            </a:pPr>
            <a:endParaRPr lang="en-US" dirty="0"/>
          </a:p>
          <a:p>
            <a:pPr marL="0" indent="0">
              <a:buNone/>
            </a:pPr>
            <a:r>
              <a:rPr lang="en-US" dirty="0" smtClean="0"/>
              <a:t>Sample Standard </a:t>
            </a:r>
            <a:r>
              <a:rPr lang="en-US" dirty="0" err="1" smtClean="0"/>
              <a:t>Daviation</a:t>
            </a:r>
            <a:endParaRPr lang="en-US" dirty="0" smtClean="0"/>
          </a:p>
          <a:p>
            <a:pPr marL="0" indent="0">
              <a:buNone/>
            </a:pPr>
            <a:r>
              <a:rPr lang="en-US" dirty="0"/>
              <a:t>	</a:t>
            </a:r>
            <a:r>
              <a:rPr lang="en-US" dirty="0" smtClean="0"/>
              <a:t>	</a:t>
            </a:r>
            <a:r>
              <a:rPr lang="pt-BR" i="1" dirty="0"/>
              <a:t>s</a:t>
            </a:r>
            <a:r>
              <a:rPr lang="pt-BR" dirty="0"/>
              <a:t> = sqrt [ s</a:t>
            </a:r>
            <a:r>
              <a:rPr lang="pt-BR" baseline="30000" dirty="0"/>
              <a:t>2</a:t>
            </a:r>
            <a:r>
              <a:rPr lang="pt-BR" dirty="0"/>
              <a:t> ] = sqrt [ Σ ( x</a:t>
            </a:r>
            <a:r>
              <a:rPr lang="pt-BR" baseline="-25000" dirty="0"/>
              <a:t>i</a:t>
            </a:r>
            <a:r>
              <a:rPr lang="pt-BR" dirty="0"/>
              <a:t> - x )</a:t>
            </a:r>
            <a:r>
              <a:rPr lang="pt-BR" baseline="30000" dirty="0"/>
              <a:t>2</a:t>
            </a:r>
            <a:r>
              <a:rPr lang="pt-BR" dirty="0"/>
              <a:t> / ( n - 1 ) ]</a:t>
            </a:r>
            <a:endParaRPr lang="en-US" dirty="0"/>
          </a:p>
          <a:p>
            <a:endParaRPr lang="en-US" dirty="0"/>
          </a:p>
        </p:txBody>
      </p:sp>
    </p:spTree>
    <p:extLst>
      <p:ext uri="{BB962C8B-B14F-4D97-AF65-F5344CB8AC3E}">
        <p14:creationId xmlns:p14="http://schemas.microsoft.com/office/powerpoint/2010/main" val="328173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Effect of Changing </a:t>
            </a:r>
            <a:r>
              <a:rPr lang="en-US" dirty="0" smtClean="0"/>
              <a:t>Units</a:t>
            </a: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you add a constant to every value, the distance between values does not change. As a result, all of the measures of variability (range, interquartile range, standard deviation, and variance) remain the same</a:t>
            </a:r>
            <a:r>
              <a:rPr lang="en-US" dirty="0" smtClean="0"/>
              <a:t>.</a:t>
            </a:r>
          </a:p>
          <a:p>
            <a:pPr marL="0" indent="0">
              <a:buNone/>
            </a:pPr>
            <a:endParaRPr lang="en-US" dirty="0"/>
          </a:p>
          <a:p>
            <a:r>
              <a:rPr lang="en-US" dirty="0"/>
              <a:t>On the other hand, suppose you multiply every value by a constant. This has the effect of multiplying the range, interquartile range (IQR), and standard deviation by that constant. It has an even greater effect on the variance. It multiplies the variance by the square of the constant.</a:t>
            </a:r>
          </a:p>
        </p:txBody>
      </p:sp>
    </p:spTree>
    <p:extLst>
      <p:ext uri="{BB962C8B-B14F-4D97-AF65-F5344CB8AC3E}">
        <p14:creationId xmlns:p14="http://schemas.microsoft.com/office/powerpoint/2010/main" val="311949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Measure of Position</a:t>
            </a:r>
            <a:endParaRPr lang="en-US" dirty="0"/>
          </a:p>
        </p:txBody>
      </p:sp>
      <p:sp>
        <p:nvSpPr>
          <p:cNvPr id="3" name="Content Placeholder 2"/>
          <p:cNvSpPr>
            <a:spLocks noGrp="1"/>
          </p:cNvSpPr>
          <p:nvPr>
            <p:ph idx="1"/>
          </p:nvPr>
        </p:nvSpPr>
        <p:spPr/>
        <p:txBody>
          <a:bodyPr>
            <a:normAutofit/>
          </a:bodyPr>
          <a:lstStyle/>
          <a:p>
            <a:r>
              <a:rPr lang="en-US" dirty="0" smtClean="0"/>
              <a:t>Percentiles: </a:t>
            </a:r>
            <a:r>
              <a:rPr lang="en-US" dirty="0"/>
              <a:t>An element having a percentile rank of P</a:t>
            </a:r>
            <a:r>
              <a:rPr lang="en-US" baseline="-25000" dirty="0"/>
              <a:t>i</a:t>
            </a:r>
            <a:r>
              <a:rPr lang="en-US" dirty="0"/>
              <a:t> would have a greater value than </a:t>
            </a:r>
            <a:r>
              <a:rPr lang="en-US" i="1" dirty="0" err="1"/>
              <a:t>i</a:t>
            </a:r>
            <a:r>
              <a:rPr lang="en-US" dirty="0"/>
              <a:t> percent of all the elements in the set. Thus, the observation at the 50th percentile would be denoted P</a:t>
            </a:r>
            <a:r>
              <a:rPr lang="en-US" baseline="-25000" dirty="0"/>
              <a:t>50</a:t>
            </a:r>
            <a:r>
              <a:rPr lang="en-US" dirty="0"/>
              <a:t>, and it would be greater than 50 percent of the observations in the set. An observation at the 50th percentile would correspond to the </a:t>
            </a:r>
            <a:r>
              <a:rPr lang="en-US" dirty="0">
                <a:hlinkClick r:id="rId2"/>
              </a:rPr>
              <a:t>median</a:t>
            </a:r>
            <a:r>
              <a:rPr lang="en-US" dirty="0"/>
              <a:t> value in the set</a:t>
            </a:r>
            <a:r>
              <a:rPr lang="en-US" dirty="0" smtClean="0"/>
              <a:t>.</a:t>
            </a:r>
          </a:p>
          <a:p>
            <a:r>
              <a:rPr lang="en-US" dirty="0" smtClean="0"/>
              <a:t>Quartiles</a:t>
            </a: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2142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 Scores (z-Scores):</a:t>
            </a:r>
          </a:p>
        </p:txBody>
      </p:sp>
      <p:sp>
        <p:nvSpPr>
          <p:cNvPr id="3" name="Content Placeholder 2"/>
          <p:cNvSpPr>
            <a:spLocks noGrp="1"/>
          </p:cNvSpPr>
          <p:nvPr>
            <p:ph idx="1"/>
          </p:nvPr>
        </p:nvSpPr>
        <p:spPr/>
        <p:txBody>
          <a:bodyPr>
            <a:normAutofit fontScale="92500" lnSpcReduction="10000"/>
          </a:bodyPr>
          <a:lstStyle/>
          <a:p>
            <a:r>
              <a:rPr lang="en-US" dirty="0" smtClean="0"/>
              <a:t>A</a:t>
            </a:r>
            <a:r>
              <a:rPr lang="en-US" dirty="0"/>
              <a:t> </a:t>
            </a:r>
            <a:r>
              <a:rPr lang="en-US" b="1" dirty="0"/>
              <a:t>standard score</a:t>
            </a:r>
            <a:r>
              <a:rPr lang="en-US" dirty="0"/>
              <a:t> (aka, a </a:t>
            </a:r>
            <a:r>
              <a:rPr lang="en-US" b="1" dirty="0"/>
              <a:t>z-score</a:t>
            </a:r>
            <a:r>
              <a:rPr lang="en-US" dirty="0"/>
              <a:t>) indicates how many standard deviations an element is from the mean. A standard score can be calculated from the following formula.</a:t>
            </a:r>
          </a:p>
          <a:p>
            <a:pPr marL="0" indent="0">
              <a:buNone/>
            </a:pPr>
            <a:r>
              <a:rPr lang="en-US" dirty="0"/>
              <a:t>				z = (X - μ) / </a:t>
            </a:r>
            <a:r>
              <a:rPr lang="en-US" dirty="0" smtClean="0"/>
              <a:t>σ</a:t>
            </a:r>
          </a:p>
          <a:p>
            <a:pPr marL="0" indent="0">
              <a:buNone/>
            </a:pPr>
            <a:endParaRPr lang="en-US" dirty="0"/>
          </a:p>
          <a:p>
            <a:pPr marL="0" indent="0">
              <a:buNone/>
            </a:pPr>
            <a:r>
              <a:rPr lang="en-US" dirty="0"/>
              <a:t>Here is how to interpret z-scores.</a:t>
            </a:r>
          </a:p>
          <a:p>
            <a:pPr lvl="2"/>
            <a:r>
              <a:rPr lang="en-US" dirty="0"/>
              <a:t>A z-score less than 0 represents an element less than the mean.</a:t>
            </a:r>
          </a:p>
          <a:p>
            <a:pPr lvl="2"/>
            <a:r>
              <a:rPr lang="en-US" dirty="0"/>
              <a:t>A z-score greater than 0 represents an element greater than the mean.</a:t>
            </a:r>
          </a:p>
          <a:p>
            <a:pPr lvl="2"/>
            <a:r>
              <a:rPr lang="en-US" dirty="0"/>
              <a:t>A z-score equal to 0 represents an element equal to the mean.</a:t>
            </a:r>
          </a:p>
          <a:p>
            <a:pPr lvl="2"/>
            <a:r>
              <a:rPr lang="en-US" dirty="0"/>
              <a:t>A z-score equal to 1 represents an element that is 1 standard deviation greater than the mean; a z-score equal to 2, 2 standard deviations greater than the mean; etc.</a:t>
            </a:r>
          </a:p>
          <a:p>
            <a:pPr lvl="2"/>
            <a:r>
              <a:rPr lang="en-US" dirty="0"/>
              <a:t>A z-score equal to -1 represents an element that is 1 standard deviation less than the mean; a z-score equal to -2, 2 standard deviations less than the mean; etc.</a:t>
            </a:r>
          </a:p>
          <a:p>
            <a:pPr marL="0" indent="0">
              <a:buNone/>
            </a:pPr>
            <a:endParaRPr lang="en-US" dirty="0"/>
          </a:p>
          <a:p>
            <a:endParaRPr lang="en-US" dirty="0"/>
          </a:p>
        </p:txBody>
      </p:sp>
    </p:spTree>
    <p:extLst>
      <p:ext uri="{BB962C8B-B14F-4D97-AF65-F5344CB8AC3E}">
        <p14:creationId xmlns:p14="http://schemas.microsoft.com/office/powerpoint/2010/main" val="790437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Patterns</a:t>
            </a:r>
            <a:endParaRPr lang="en-US" dirty="0"/>
          </a:p>
        </p:txBody>
      </p:sp>
      <p:sp>
        <p:nvSpPr>
          <p:cNvPr id="3" name="Content Placeholder 2"/>
          <p:cNvSpPr>
            <a:spLocks noGrp="1"/>
          </p:cNvSpPr>
          <p:nvPr>
            <p:ph idx="1"/>
          </p:nvPr>
        </p:nvSpPr>
        <p:spPr>
          <a:xfrm>
            <a:off x="838200" y="1825625"/>
            <a:ext cx="6301509" cy="4351338"/>
          </a:xfrm>
        </p:spPr>
        <p:txBody>
          <a:bodyPr/>
          <a:lstStyle/>
          <a:p>
            <a:pPr algn="just"/>
            <a:r>
              <a:rPr lang="en-US" b="1" dirty="0" smtClean="0"/>
              <a:t>Symmetric</a:t>
            </a:r>
            <a:r>
              <a:rPr lang="en-US" dirty="0" smtClean="0"/>
              <a:t>:</a:t>
            </a:r>
          </a:p>
          <a:p>
            <a:pPr algn="just"/>
            <a:endParaRPr lang="en-US" dirty="0"/>
          </a:p>
          <a:p>
            <a:pPr algn="just"/>
            <a:endParaRPr lang="en-US" dirty="0" smtClean="0"/>
          </a:p>
          <a:p>
            <a:pPr algn="just"/>
            <a:endParaRPr lang="en-US" dirty="0"/>
          </a:p>
          <a:p>
            <a:pPr algn="just"/>
            <a:r>
              <a:rPr lang="en-US" dirty="0"/>
              <a:t>Number of </a:t>
            </a:r>
            <a:r>
              <a:rPr lang="en-US" dirty="0" smtClean="0"/>
              <a:t>peaks: Unimodal, Bimodal</a:t>
            </a:r>
          </a:p>
          <a:p>
            <a:pPr algn="just"/>
            <a:r>
              <a:rPr lang="en-US" b="1" dirty="0" smtClean="0"/>
              <a:t>Bimodal</a:t>
            </a:r>
            <a:r>
              <a:rPr lang="en-US" dirty="0" smtClean="0"/>
              <a:t>: </a:t>
            </a:r>
            <a:r>
              <a:rPr lang="en-US" dirty="0"/>
              <a:t>One major implication of a </a:t>
            </a:r>
            <a:r>
              <a:rPr lang="en-US" dirty="0" smtClean="0"/>
              <a:t>bimodal </a:t>
            </a:r>
            <a:r>
              <a:rPr lang="en-US" dirty="0"/>
              <a:t>data set is that it can reveal to us that there are two different types of individuals represented in a data set. </a:t>
            </a: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2050" name="Picture 2" descr="Image result for symmetric 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763" y="1825625"/>
            <a:ext cx="3446030" cy="19880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imodal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709" y="3676867"/>
            <a:ext cx="3333461" cy="250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792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3418"/>
            <a:ext cx="10515600" cy="5613545"/>
          </a:xfrm>
        </p:spPr>
        <p:txBody>
          <a:bodyPr/>
          <a:lstStyle/>
          <a:p>
            <a:r>
              <a:rPr lang="en-US" b="1" dirty="0" smtClean="0"/>
              <a:t>Skewness: </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Gaps:				</a:t>
            </a:r>
          </a:p>
          <a:p>
            <a:pPr marL="0" indent="0">
              <a:buNone/>
            </a:pPr>
            <a:endParaRPr lang="en-US" b="1" dirty="0"/>
          </a:p>
          <a:p>
            <a:pPr marL="0" indent="0">
              <a:buNone/>
            </a:pPr>
            <a:r>
              <a:rPr lang="en-US" b="1" dirty="0" smtClean="0"/>
              <a:t>Outliers:	</a:t>
            </a:r>
          </a:p>
          <a:p>
            <a:pPr marL="0" indent="0">
              <a:buNone/>
            </a:pPr>
            <a:r>
              <a:rPr lang="en-US" b="1" dirty="0" smtClean="0"/>
              <a:t>	</a:t>
            </a:r>
            <a:endParaRPr lang="en-US" b="1" dirty="0"/>
          </a:p>
        </p:txBody>
      </p:sp>
      <p:pic>
        <p:nvPicPr>
          <p:cNvPr id="3074" name="Picture 2" descr="https://miro.medium.com/max/900/1*nj-Ch3AUFmkd0JUSOW_bT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667" y="463839"/>
            <a:ext cx="57150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850284" y="4967288"/>
            <a:ext cx="2686050" cy="1209675"/>
          </a:xfrm>
          <a:prstGeom prst="rect">
            <a:avLst/>
          </a:prstGeom>
        </p:spPr>
      </p:pic>
      <p:pic>
        <p:nvPicPr>
          <p:cNvPr id="8" name="Picture 7"/>
          <p:cNvPicPr>
            <a:picLocks noChangeAspect="1"/>
          </p:cNvPicPr>
          <p:nvPr/>
        </p:nvPicPr>
        <p:blipFill>
          <a:blip r:embed="rId4"/>
          <a:stretch>
            <a:fillRect/>
          </a:stretch>
        </p:blipFill>
        <p:spPr>
          <a:xfrm>
            <a:off x="3188421" y="3058463"/>
            <a:ext cx="2619375" cy="1362075"/>
          </a:xfrm>
          <a:prstGeom prst="rect">
            <a:avLst/>
          </a:prstGeom>
        </p:spPr>
      </p:pic>
    </p:spTree>
    <p:extLst>
      <p:ext uri="{BB962C8B-B14F-4D97-AF65-F5344CB8AC3E}">
        <p14:creationId xmlns:p14="http://schemas.microsoft.com/office/powerpoint/2010/main" val="56313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726515" y="621150"/>
            <a:ext cx="5917999" cy="1825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b="1" dirty="0" smtClean="0"/>
              <a:t>Data Science 101</a:t>
            </a:r>
            <a:endParaRPr lang="en-US" b="1" dirty="0"/>
          </a:p>
        </p:txBody>
      </p:sp>
      <p:sp>
        <p:nvSpPr>
          <p:cNvPr id="5" name="Subtitle 3"/>
          <p:cNvSpPr txBox="1">
            <a:spLocks/>
          </p:cNvSpPr>
          <p:nvPr/>
        </p:nvSpPr>
        <p:spPr>
          <a:xfrm>
            <a:off x="4749709" y="3254768"/>
            <a:ext cx="6184589" cy="1447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800" b="1" dirty="0" smtClean="0"/>
              <a:t>Day 3: Basic Mathematics</a:t>
            </a:r>
            <a:endParaRPr lang="it-IT" sz="2800" b="1" dirty="0" smtClean="0">
              <a:solidFill>
                <a:schemeClr val="accent2">
                  <a:lumMod val="75000"/>
                </a:schemeClr>
              </a:solidFill>
            </a:endParaRPr>
          </a:p>
        </p:txBody>
      </p:sp>
      <p:pic>
        <p:nvPicPr>
          <p:cNvPr id="5122" name="Picture 2" descr="Image result for statistics"/>
          <p:cNvPicPr>
            <a:picLocks noChangeAspect="1" noChangeArrowheads="1"/>
          </p:cNvPicPr>
          <p:nvPr/>
        </p:nvPicPr>
        <p:blipFill rotWithShape="1">
          <a:blip r:embed="rId2">
            <a:extLst>
              <a:ext uri="{28A0092B-C50C-407E-A947-70E740481C1C}">
                <a14:useLocalDpi xmlns:a14="http://schemas.microsoft.com/office/drawing/2010/main" val="0"/>
              </a:ext>
            </a:extLst>
          </a:blip>
          <a:srcRect l="17480" t="29565" r="15853" b="10909"/>
          <a:stretch/>
        </p:blipFill>
        <p:spPr bwMode="auto">
          <a:xfrm>
            <a:off x="655782" y="4100945"/>
            <a:ext cx="4572000" cy="229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6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Kurtosis</a:t>
            </a:r>
            <a:endParaRPr lang="en-US" dirty="0"/>
          </a:p>
        </p:txBody>
      </p:sp>
      <p:sp>
        <p:nvSpPr>
          <p:cNvPr id="3" name="Content Placeholder 2"/>
          <p:cNvSpPr>
            <a:spLocks noGrp="1"/>
          </p:cNvSpPr>
          <p:nvPr>
            <p:ph idx="1"/>
          </p:nvPr>
        </p:nvSpPr>
        <p:spPr/>
        <p:txBody>
          <a:bodyPr/>
          <a:lstStyle/>
          <a:p>
            <a:r>
              <a:rPr lang="en-US" b="1" dirty="0"/>
              <a:t>Kurtosis</a:t>
            </a:r>
            <a:r>
              <a:rPr lang="en-US" dirty="0"/>
              <a:t> is a statistical measure that defines how heavily the tails of a distribution differ from the tails of a normal distribution. </a:t>
            </a:r>
            <a:r>
              <a:rPr lang="en-US"/>
              <a:t>In other words, </a:t>
            </a:r>
            <a:r>
              <a:rPr lang="en-US" b="1"/>
              <a:t>kurtosis</a:t>
            </a:r>
            <a:r>
              <a:rPr lang="en-US"/>
              <a:t> identifies whether the tails of a given distribution contain extreme values.</a:t>
            </a:r>
            <a:endParaRPr lang="en-US" dirty="0"/>
          </a:p>
        </p:txBody>
      </p:sp>
    </p:spTree>
    <p:extLst>
      <p:ext uri="{BB962C8B-B14F-4D97-AF65-F5344CB8AC3E}">
        <p14:creationId xmlns:p14="http://schemas.microsoft.com/office/powerpoint/2010/main" val="353958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1800" dirty="0">
                <a:hlinkClick r:id="rId2"/>
              </a:rPr>
              <a:t>https://</a:t>
            </a:r>
            <a:r>
              <a:rPr lang="en-US" sz="1800" dirty="0" smtClean="0">
                <a:hlinkClick r:id="rId2"/>
              </a:rPr>
              <a:t>mathinsight.org/probability_density_function_idea</a:t>
            </a:r>
            <a:endParaRPr lang="en-US" sz="1800" dirty="0"/>
          </a:p>
          <a:p>
            <a:r>
              <a:rPr lang="en-US" sz="1800" dirty="0">
                <a:hlinkClick r:id="rId3"/>
              </a:rPr>
              <a:t>https://</a:t>
            </a:r>
            <a:r>
              <a:rPr lang="en-US" sz="1800" dirty="0" smtClean="0">
                <a:hlinkClick r:id="rId3"/>
              </a:rPr>
              <a:t>codeburst.io/2-important-statistics-terms-you-need-to-know-in-data-science-skewness-and-kurtosis-388fef94eeaa</a:t>
            </a:r>
            <a:endParaRPr lang="en-US" sz="1800" dirty="0" smtClean="0"/>
          </a:p>
          <a:p>
            <a:r>
              <a:rPr lang="en-US" sz="1800">
                <a:hlinkClick r:id="rId4"/>
              </a:rPr>
              <a:t>https://stats.stackexchange.com/questions/69744/why-at-all-consider-sampling-without-replacement-in-a-practical-application</a:t>
            </a:r>
            <a:endParaRPr lang="en-US" sz="1800" dirty="0" smtClean="0"/>
          </a:p>
          <a:p>
            <a:endParaRPr lang="en-US" sz="1800" dirty="0"/>
          </a:p>
        </p:txBody>
      </p:sp>
    </p:spTree>
    <p:extLst>
      <p:ext uri="{BB962C8B-B14F-4D97-AF65-F5344CB8AC3E}">
        <p14:creationId xmlns:p14="http://schemas.microsoft.com/office/powerpoint/2010/main" val="33834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1858169"/>
            <a:ext cx="9239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46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65125"/>
            <a:ext cx="10288587" cy="1325563"/>
          </a:xfrm>
        </p:spPr>
        <p:txBody>
          <a:bodyPr/>
          <a:lstStyle/>
          <a:p>
            <a:r>
              <a:rPr lang="en-US" b="1" dirty="0" smtClean="0"/>
              <a:t>About Me</a:t>
            </a:r>
            <a:endParaRPr lang="en-US" b="1" dirty="0"/>
          </a:p>
        </p:txBody>
      </p:sp>
      <p:sp>
        <p:nvSpPr>
          <p:cNvPr id="5" name="Subtitle 2"/>
          <p:cNvSpPr txBox="1">
            <a:spLocks/>
          </p:cNvSpPr>
          <p:nvPr/>
        </p:nvSpPr>
        <p:spPr>
          <a:xfrm>
            <a:off x="1065213" y="4800600"/>
            <a:ext cx="8229600" cy="12192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Sanjeet Shukla</a:t>
            </a:r>
          </a:p>
          <a:p>
            <a:pPr marL="0" indent="0">
              <a:buNone/>
            </a:pPr>
            <a:r>
              <a:rPr lang="en-US" dirty="0" smtClean="0"/>
              <a:t>Data Scientist-Big Data </a:t>
            </a:r>
          </a:p>
          <a:p>
            <a:pPr marL="0" indent="0">
              <a:buNone/>
            </a:pPr>
            <a:r>
              <a:rPr lang="en-US" dirty="0" smtClean="0"/>
              <a:t>Cognizant Technology Solutions</a:t>
            </a:r>
            <a:endParaRPr lang="en-US" dirty="0"/>
          </a:p>
        </p:txBody>
      </p:sp>
      <p:pic>
        <p:nvPicPr>
          <p:cNvPr id="9222" name="Picture 6"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3880" t="10620" r="24241" b="31799"/>
          <a:stretch/>
        </p:blipFill>
        <p:spPr bwMode="auto">
          <a:xfrm>
            <a:off x="1065213" y="1385454"/>
            <a:ext cx="2714277" cy="3270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p:cNvSpPr txBox="1"/>
          <p:nvPr/>
        </p:nvSpPr>
        <p:spPr>
          <a:xfrm>
            <a:off x="6089473" y="2559057"/>
            <a:ext cx="5264326"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Join us: </a:t>
            </a:r>
            <a:r>
              <a:rPr lang="en-US" dirty="0">
                <a:hlinkClick r:id="rId3"/>
              </a:rPr>
              <a:t>https://www.linkedin.com/groups/6707800/</a:t>
            </a:r>
            <a:endParaRPr lang="en-US" dirty="0" smtClean="0"/>
          </a:p>
          <a:p>
            <a:r>
              <a:rPr lang="en-US" dirty="0" smtClean="0"/>
              <a:t>Twitter: </a:t>
            </a:r>
            <a:r>
              <a:rPr lang="en-US" dirty="0">
                <a:hlinkClick r:id="rId4"/>
              </a:rPr>
              <a:t>https://twitter.com/Sanjeet36284331</a:t>
            </a:r>
            <a:endParaRPr lang="en-US" dirty="0" smtClean="0"/>
          </a:p>
          <a:p>
            <a:r>
              <a:rPr lang="en-US" dirty="0" err="1" smtClean="0"/>
              <a:t>Linkedin</a:t>
            </a:r>
            <a:r>
              <a:rPr lang="en-US" dirty="0" smtClean="0"/>
              <a:t>: </a:t>
            </a:r>
            <a:r>
              <a:rPr lang="en-US" dirty="0">
                <a:hlinkClick r:id="rId5"/>
              </a:rPr>
              <a:t>https://www.linkedin.com/in/sanjeetshukla/</a:t>
            </a:r>
            <a:endParaRPr lang="en-US" dirty="0"/>
          </a:p>
        </p:txBody>
      </p:sp>
    </p:spTree>
    <p:extLst>
      <p:ext uri="{BB962C8B-B14F-4D97-AF65-F5344CB8AC3E}">
        <p14:creationId xmlns:p14="http://schemas.microsoft.com/office/powerpoint/2010/main" val="2465401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Variables</a:t>
            </a:r>
          </a:p>
        </p:txBody>
      </p:sp>
      <p:pic>
        <p:nvPicPr>
          <p:cNvPr id="2050" name="Picture 2" descr="Image result for continuous vs discrete variab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7" y="1690688"/>
            <a:ext cx="7481743" cy="4381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9656" y="2736247"/>
            <a:ext cx="2616200" cy="3447098"/>
          </a:xfrm>
          <a:prstGeom prst="rect">
            <a:avLst/>
          </a:prstGeom>
        </p:spPr>
        <p:txBody>
          <a:bodyPr wrap="square">
            <a:spAutoFit/>
          </a:bodyPr>
          <a:lstStyle/>
          <a:p>
            <a:pPr algn="just"/>
            <a:r>
              <a:rPr lang="en-US" sz="2000" dirty="0"/>
              <a:t>A </a:t>
            </a:r>
            <a:r>
              <a:rPr lang="en-US" sz="2000" b="1" dirty="0"/>
              <a:t>variable</a:t>
            </a:r>
            <a:r>
              <a:rPr lang="en-US" sz="2000" dirty="0"/>
              <a:t> is a quantity whose value changes</a:t>
            </a:r>
            <a:r>
              <a:rPr lang="en-US" sz="2000" dirty="0" smtClean="0"/>
              <a:t>. </a:t>
            </a:r>
          </a:p>
          <a:p>
            <a:pPr algn="just"/>
            <a:endParaRPr lang="en-US" sz="2000" dirty="0"/>
          </a:p>
          <a:p>
            <a:pPr algn="just"/>
            <a:r>
              <a:rPr lang="en-US" sz="2000" dirty="0"/>
              <a:t>A </a:t>
            </a:r>
            <a:r>
              <a:rPr lang="en-US" sz="2000" b="1" dirty="0"/>
              <a:t>random variable</a:t>
            </a:r>
            <a:r>
              <a:rPr lang="en-US" sz="2000" dirty="0"/>
              <a:t> is a variable whose value is a numerical outcome of a random phenomenon</a:t>
            </a:r>
            <a:r>
              <a:rPr lang="en-US" sz="2000" dirty="0" smtClean="0"/>
              <a:t>. Like rolling a dice, tossing coins etc.</a:t>
            </a:r>
            <a:endParaRPr lang="en-US" sz="2000" dirty="0"/>
          </a:p>
          <a:p>
            <a:endParaRPr lang="en-US" dirty="0"/>
          </a:p>
        </p:txBody>
      </p:sp>
    </p:spTree>
    <p:extLst>
      <p:ext uri="{BB962C8B-B14F-4D97-AF65-F5344CB8AC3E}">
        <p14:creationId xmlns:p14="http://schemas.microsoft.com/office/powerpoint/2010/main" val="382662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Continuous &amp; Discrete Variable</a:t>
            </a:r>
            <a:endParaRPr lang="en-US" dirty="0"/>
          </a:p>
        </p:txBody>
      </p:sp>
      <p:pic>
        <p:nvPicPr>
          <p:cNvPr id="4098"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3454" y="1690688"/>
            <a:ext cx="7057600" cy="32234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31709" y="5350271"/>
            <a:ext cx="3574473" cy="923330"/>
          </a:xfrm>
          <a:prstGeom prst="rect">
            <a:avLst/>
          </a:prstGeom>
        </p:spPr>
        <p:txBody>
          <a:bodyPr wrap="square">
            <a:spAutoFit/>
          </a:bodyPr>
          <a:lstStyle/>
          <a:p>
            <a:r>
              <a:rPr lang="en-US" b="1" dirty="0" smtClean="0">
                <a:solidFill>
                  <a:srgbClr val="000000"/>
                </a:solidFill>
                <a:latin typeface="Segoe UI" panose="020B0502040204020203" pitchFamily="34" charset="0"/>
              </a:rPr>
              <a:t>Continuous variable </a:t>
            </a:r>
            <a:r>
              <a:rPr lang="en-US" dirty="0" smtClean="0">
                <a:solidFill>
                  <a:srgbClr val="000000"/>
                </a:solidFill>
                <a:latin typeface="Segoe UI" panose="020B0502040204020203" pitchFamily="34" charset="0"/>
              </a:rPr>
              <a:t>can take on any value between two specified values.</a:t>
            </a:r>
            <a:endParaRPr lang="en-US" dirty="0"/>
          </a:p>
        </p:txBody>
      </p:sp>
      <p:sp>
        <p:nvSpPr>
          <p:cNvPr id="6" name="Rectangle 5"/>
          <p:cNvSpPr/>
          <p:nvPr/>
        </p:nvSpPr>
        <p:spPr>
          <a:xfrm>
            <a:off x="1953491" y="5350271"/>
            <a:ext cx="3625273" cy="923330"/>
          </a:xfrm>
          <a:prstGeom prst="rect">
            <a:avLst/>
          </a:prstGeom>
        </p:spPr>
        <p:txBody>
          <a:bodyPr wrap="square">
            <a:spAutoFit/>
          </a:bodyPr>
          <a:lstStyle/>
          <a:p>
            <a:r>
              <a:rPr lang="en-US" b="1" dirty="0">
                <a:solidFill>
                  <a:srgbClr val="000000"/>
                </a:solidFill>
                <a:latin typeface="Segoe UI" panose="020B0502040204020203" pitchFamily="34" charset="0"/>
              </a:rPr>
              <a:t>Discrete </a:t>
            </a:r>
            <a:r>
              <a:rPr lang="en-US" b="1" dirty="0" smtClean="0">
                <a:solidFill>
                  <a:srgbClr val="000000"/>
                </a:solidFill>
                <a:latin typeface="Segoe UI" panose="020B0502040204020203" pitchFamily="34" charset="0"/>
              </a:rPr>
              <a:t>variable</a:t>
            </a:r>
            <a:r>
              <a:rPr lang="en-US" dirty="0" smtClean="0"/>
              <a:t> </a:t>
            </a:r>
            <a:r>
              <a:rPr lang="en-US" dirty="0" smtClean="0">
                <a:solidFill>
                  <a:srgbClr val="000000"/>
                </a:solidFill>
                <a:latin typeface="Segoe UI" panose="020B0502040204020203" pitchFamily="34" charset="0"/>
              </a:rPr>
              <a:t>can take a finite number of value between two specified values.</a:t>
            </a:r>
            <a:endParaRPr lang="en-US" dirty="0"/>
          </a:p>
        </p:txBody>
      </p:sp>
    </p:spTree>
    <p:extLst>
      <p:ext uri="{BB962C8B-B14F-4D97-AF65-F5344CB8AC3E}">
        <p14:creationId xmlns:p14="http://schemas.microsoft.com/office/powerpoint/2010/main" val="4937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Probability Distribution</a:t>
            </a:r>
            <a:endParaRPr lang="en-US" dirty="0"/>
          </a:p>
        </p:txBody>
      </p:sp>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550" y="3241503"/>
            <a:ext cx="7976899" cy="34458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17964" y="1831262"/>
            <a:ext cx="8552872" cy="1200329"/>
          </a:xfrm>
          <a:prstGeom prst="rect">
            <a:avLst/>
          </a:prstGeom>
        </p:spPr>
        <p:txBody>
          <a:bodyPr wrap="square">
            <a:spAutoFit/>
          </a:bodyPr>
          <a:lstStyle/>
          <a:p>
            <a:r>
              <a:rPr lang="en-US" sz="2400" dirty="0" smtClean="0">
                <a:solidFill>
                  <a:srgbClr val="222222"/>
                </a:solidFill>
                <a:latin typeface="arial" panose="020B0604020202020204" pitchFamily="34" charset="0"/>
              </a:rPr>
              <a:t>Probability </a:t>
            </a:r>
            <a:r>
              <a:rPr lang="en-US" sz="2400" dirty="0">
                <a:solidFill>
                  <a:srgbClr val="222222"/>
                </a:solidFill>
                <a:latin typeface="arial" panose="020B0604020202020204" pitchFamily="34" charset="0"/>
              </a:rPr>
              <a:t>distribution is a mathematical function that provides the probabilities of occurrence of different possible outcomes in an experiment.</a:t>
            </a:r>
            <a:endParaRPr lang="en-US" sz="2400" dirty="0"/>
          </a:p>
        </p:txBody>
      </p:sp>
    </p:spTree>
    <p:extLst>
      <p:ext uri="{BB962C8B-B14F-4D97-AF65-F5344CB8AC3E}">
        <p14:creationId xmlns:p14="http://schemas.microsoft.com/office/powerpoint/2010/main" val="323863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Probability Distribution</a:t>
            </a:r>
            <a:endParaRPr lang="en-US" dirty="0"/>
          </a:p>
        </p:txBody>
      </p:sp>
      <p:pic>
        <p:nvPicPr>
          <p:cNvPr id="3074" name="Picture 2" descr="Image result for continuous vs discrete variable grap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2025" y="1857592"/>
            <a:ext cx="1026795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46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Population vs </a:t>
            </a:r>
            <a:r>
              <a:rPr lang="en-US" dirty="0" smtClean="0"/>
              <a:t>Sample</a:t>
            </a:r>
            <a:endParaRPr lang="en-US" dirty="0"/>
          </a:p>
        </p:txBody>
      </p:sp>
      <p:sp>
        <p:nvSpPr>
          <p:cNvPr id="3" name="Content Placeholder 2"/>
          <p:cNvSpPr>
            <a:spLocks noGrp="1"/>
          </p:cNvSpPr>
          <p:nvPr>
            <p:ph idx="1"/>
          </p:nvPr>
        </p:nvSpPr>
        <p:spPr/>
        <p:txBody>
          <a:bodyPr>
            <a:normAutofit/>
          </a:bodyPr>
          <a:lstStyle/>
          <a:p>
            <a:pPr algn="just"/>
            <a:r>
              <a:rPr lang="en-US" dirty="0"/>
              <a:t>A </a:t>
            </a:r>
            <a:r>
              <a:rPr lang="en-US" b="1" dirty="0"/>
              <a:t>population</a:t>
            </a:r>
            <a:r>
              <a:rPr lang="en-US" dirty="0"/>
              <a:t> includes all of the elements from a set of data.</a:t>
            </a:r>
          </a:p>
          <a:p>
            <a:pPr algn="just"/>
            <a:r>
              <a:rPr lang="en-US" dirty="0"/>
              <a:t>A </a:t>
            </a:r>
            <a:r>
              <a:rPr lang="en-US" b="1" dirty="0"/>
              <a:t>sample</a:t>
            </a:r>
            <a:r>
              <a:rPr lang="en-US" dirty="0"/>
              <a:t> consists one or more observations drawn from the population</a:t>
            </a:r>
            <a:r>
              <a:rPr lang="en-US" dirty="0" smtClean="0"/>
              <a:t>.</a:t>
            </a:r>
            <a:endParaRPr lang="en-US" dirty="0"/>
          </a:p>
          <a:p>
            <a:r>
              <a:rPr lang="en-US" dirty="0"/>
              <a:t>A </a:t>
            </a:r>
            <a:r>
              <a:rPr lang="en-US" b="1" dirty="0"/>
              <a:t>sampling method</a:t>
            </a:r>
            <a:r>
              <a:rPr lang="en-US" dirty="0"/>
              <a:t> is a procedure for selecting sample elements from a population. </a:t>
            </a:r>
            <a:r>
              <a:rPr lang="en-US" b="1" dirty="0"/>
              <a:t>Simple random sampling</a:t>
            </a:r>
            <a:r>
              <a:rPr lang="en-US" dirty="0"/>
              <a:t> refers to a sampling method that has the following properties</a:t>
            </a:r>
            <a:r>
              <a:rPr lang="en-US" dirty="0" smtClean="0"/>
              <a:t>.</a:t>
            </a:r>
          </a:p>
          <a:p>
            <a:pPr lvl="1"/>
            <a:r>
              <a:rPr lang="en-US" dirty="0"/>
              <a:t>The population consists of </a:t>
            </a:r>
            <a:r>
              <a:rPr lang="en-US" i="1" dirty="0"/>
              <a:t>N</a:t>
            </a:r>
            <a:r>
              <a:rPr lang="en-US" dirty="0"/>
              <a:t> objects.</a:t>
            </a:r>
          </a:p>
          <a:p>
            <a:pPr lvl="1"/>
            <a:r>
              <a:rPr lang="en-US" dirty="0"/>
              <a:t>The sample consists of </a:t>
            </a:r>
            <a:r>
              <a:rPr lang="en-US" i="1" dirty="0"/>
              <a:t>n</a:t>
            </a:r>
            <a:r>
              <a:rPr lang="en-US" dirty="0"/>
              <a:t> objects.</a:t>
            </a:r>
          </a:p>
          <a:p>
            <a:pPr lvl="1"/>
            <a:r>
              <a:rPr lang="en-US" dirty="0"/>
              <a:t>All possible samples of </a:t>
            </a:r>
            <a:r>
              <a:rPr lang="en-US" i="1" dirty="0"/>
              <a:t>n</a:t>
            </a:r>
            <a:r>
              <a:rPr lang="en-US" dirty="0"/>
              <a:t> objects are equally likely to occur</a:t>
            </a:r>
            <a:r>
              <a:rPr lang="en-US" dirty="0" smtClean="0"/>
              <a:t>.</a:t>
            </a:r>
            <a:endParaRPr lang="en-US" dirty="0"/>
          </a:p>
          <a:p>
            <a:pPr marL="0" indent="0">
              <a:buNone/>
            </a:pPr>
            <a:r>
              <a:rPr lang="en-US" sz="2000" dirty="0"/>
              <a:t>Note:  Statistical analysis is not appropriate when non-random sampling methods are used.</a:t>
            </a:r>
          </a:p>
        </p:txBody>
      </p:sp>
    </p:spTree>
    <p:extLst>
      <p:ext uri="{BB962C8B-B14F-4D97-AF65-F5344CB8AC3E}">
        <p14:creationId xmlns:p14="http://schemas.microsoft.com/office/powerpoint/2010/main" val="389493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t"/>
            <a:r>
              <a:rPr lang="en-US" dirty="0"/>
              <a:t>Sampling With </a:t>
            </a:r>
            <a:r>
              <a:rPr lang="en-US" dirty="0" smtClean="0"/>
              <a:t>and </a:t>
            </a:r>
            <a:r>
              <a:rPr lang="en-US" dirty="0"/>
              <a:t>Without Replacement</a:t>
            </a:r>
          </a:p>
        </p:txBody>
      </p:sp>
      <p:sp>
        <p:nvSpPr>
          <p:cNvPr id="3" name="Content Placeholder 2"/>
          <p:cNvSpPr>
            <a:spLocks noGrp="1"/>
          </p:cNvSpPr>
          <p:nvPr>
            <p:ph idx="1"/>
          </p:nvPr>
        </p:nvSpPr>
        <p:spPr/>
        <p:txBody>
          <a:bodyPr/>
          <a:lstStyle/>
          <a:p>
            <a:r>
              <a:rPr lang="en-US" dirty="0"/>
              <a:t>When a population element can be selected more than one time, we are </a:t>
            </a:r>
            <a:r>
              <a:rPr lang="en-US" b="1" dirty="0"/>
              <a:t>sampling with replacement</a:t>
            </a:r>
            <a:r>
              <a:rPr lang="en-US" dirty="0"/>
              <a:t>. </a:t>
            </a:r>
            <a:endParaRPr lang="en-US" dirty="0" smtClean="0"/>
          </a:p>
          <a:p>
            <a:r>
              <a:rPr lang="en-US" dirty="0" smtClean="0"/>
              <a:t>When </a:t>
            </a:r>
            <a:r>
              <a:rPr lang="en-US" dirty="0"/>
              <a:t>a population element can be selected only one time, we are </a:t>
            </a:r>
            <a:r>
              <a:rPr lang="en-US" b="1" dirty="0"/>
              <a:t>sampling without replacement</a:t>
            </a:r>
            <a:r>
              <a:rPr lang="en-US" dirty="0" smtClean="0"/>
              <a:t>.</a:t>
            </a:r>
          </a:p>
          <a:p>
            <a:endParaRPr lang="en-US" dirty="0"/>
          </a:p>
          <a:p>
            <a:r>
              <a:rPr lang="en-US" dirty="0"/>
              <a:t>When sampling with replacement, sample size can be greater than population size. </a:t>
            </a:r>
          </a:p>
          <a:p>
            <a:r>
              <a:rPr lang="en-US" dirty="0"/>
              <a:t>And the population mean is a </a:t>
            </a:r>
            <a:r>
              <a:rPr lang="en-US" i="1" dirty="0"/>
              <a:t>parameter</a:t>
            </a:r>
            <a:r>
              <a:rPr lang="en-US" dirty="0"/>
              <a:t>; the sample mean is a statistic.</a:t>
            </a:r>
          </a:p>
        </p:txBody>
      </p:sp>
    </p:spTree>
    <p:extLst>
      <p:ext uri="{BB962C8B-B14F-4D97-AF65-F5344CB8AC3E}">
        <p14:creationId xmlns:p14="http://schemas.microsoft.com/office/powerpoint/2010/main" val="150637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3459</TotalTime>
  <Words>638</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Calibri Light</vt:lpstr>
      <vt:lpstr>Segoe UI</vt:lpstr>
      <vt:lpstr>Office Theme</vt:lpstr>
      <vt:lpstr>PowerPoint Presentation</vt:lpstr>
      <vt:lpstr>PowerPoint Presentation</vt:lpstr>
      <vt:lpstr>About Me</vt:lpstr>
      <vt:lpstr>Variables</vt:lpstr>
      <vt:lpstr>Continuous &amp; Discrete Variable</vt:lpstr>
      <vt:lpstr>Probability Distribution</vt:lpstr>
      <vt:lpstr>Probability Distribution</vt:lpstr>
      <vt:lpstr>Population vs Sample</vt:lpstr>
      <vt:lpstr>Sampling With and Without Replacement</vt:lpstr>
      <vt:lpstr>Mean, Median and Mode</vt:lpstr>
      <vt:lpstr>Effect of Changing Units</vt:lpstr>
      <vt:lpstr>Measuring Variability</vt:lpstr>
      <vt:lpstr>Variance</vt:lpstr>
      <vt:lpstr>Standard Deviation</vt:lpstr>
      <vt:lpstr>Effect of Changing Units</vt:lpstr>
      <vt:lpstr>Measure of Position</vt:lpstr>
      <vt:lpstr>Standard Scores (z-Scores):</vt:lpstr>
      <vt:lpstr>Data Patterns</vt:lpstr>
      <vt:lpstr>PowerPoint Presentation</vt:lpstr>
      <vt:lpstr>Kurtosis</vt:lpstr>
      <vt:lpstr>Additional Reading</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Shukla, Sanjeet (Cognizant)</dc:creator>
  <cp:lastModifiedBy>Shukla, Sanjeet Kumar (Cognizant)</cp:lastModifiedBy>
  <cp:revision>148</cp:revision>
  <dcterms:created xsi:type="dcterms:W3CDTF">2019-11-16T13:20:30Z</dcterms:created>
  <dcterms:modified xsi:type="dcterms:W3CDTF">2019-12-28T08:19:24Z</dcterms:modified>
</cp:coreProperties>
</file>