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notesMasterIdLst>
    <p:notesMasterId r:id="rId23"/>
  </p:notesMasterIdLst>
  <p:sldIdLst>
    <p:sldId id="323" r:id="rId2"/>
    <p:sldId id="256" r:id="rId3"/>
    <p:sldId id="321" r:id="rId4"/>
    <p:sldId id="340" r:id="rId5"/>
    <p:sldId id="341" r:id="rId6"/>
    <p:sldId id="342" r:id="rId7"/>
    <p:sldId id="343" r:id="rId8"/>
    <p:sldId id="344" r:id="rId9"/>
    <p:sldId id="345" r:id="rId10"/>
    <p:sldId id="346" r:id="rId11"/>
    <p:sldId id="347" r:id="rId12"/>
    <p:sldId id="348" r:id="rId13"/>
    <p:sldId id="349" r:id="rId14"/>
    <p:sldId id="350" r:id="rId15"/>
    <p:sldId id="352" r:id="rId16"/>
    <p:sldId id="353" r:id="rId17"/>
    <p:sldId id="354" r:id="rId18"/>
    <p:sldId id="355" r:id="rId19"/>
    <p:sldId id="356" r:id="rId20"/>
    <p:sldId id="313" r:id="rId21"/>
    <p:sldId id="3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42" autoAdjust="0"/>
    <p:restoredTop sz="94660"/>
  </p:normalViewPr>
  <p:slideViewPr>
    <p:cSldViewPr snapToGrid="0">
      <p:cViewPr varScale="1">
        <p:scale>
          <a:sx n="69" d="100"/>
          <a:sy n="69" d="100"/>
        </p:scale>
        <p:origin x="20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14CBC-1897-48E2-A929-A9873B7AFEDF}" type="datetimeFigureOut">
              <a:rPr lang="en-US" smtClean="0"/>
              <a:t>12/22/2019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8F542-9F03-4AD8-A970-5A1FD17B8705}" type="slidenum">
              <a:rPr lang="en-US" smtClean="0"/>
              <a:t>‹#›</a:t>
            </a:fld>
            <a:endParaRPr lang="en-US" dirty="0"/>
          </a:p>
        </p:txBody>
      </p:sp>
    </p:spTree>
    <p:extLst>
      <p:ext uri="{BB962C8B-B14F-4D97-AF65-F5344CB8AC3E}">
        <p14:creationId xmlns:p14="http://schemas.microsoft.com/office/powerpoint/2010/main" val="19894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44193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74568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75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61768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93403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11089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12340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28703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10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23817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23300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47D19-6911-4285-8BC6-2DDC48D56EA1}" type="datetimeFigureOut">
              <a:rPr lang="en-US" smtClean="0"/>
              <a:t>12/22/2019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77EED-B591-461C-A4AF-281C4137EBB2}" type="slidenum">
              <a:rPr lang="en-US" smtClean="0"/>
              <a:t>‹#›</a:t>
            </a:fld>
            <a:endParaRPr lang="en-US" dirty="0"/>
          </a:p>
        </p:txBody>
      </p:sp>
    </p:spTree>
    <p:extLst>
      <p:ext uri="{BB962C8B-B14F-4D97-AF65-F5344CB8AC3E}">
        <p14:creationId xmlns:p14="http://schemas.microsoft.com/office/powerpoint/2010/main" val="107534307"/>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attrek.com/Help/Glossary.aspx?Target=Independ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stattrek.com/probability-distributions/multinomial.aspx" TargetMode="External"/><Relationship Id="rId2" Type="http://schemas.openxmlformats.org/officeDocument/2006/relationships/hyperlink" Target="https://www.mathsisfun.com/algebra/binomial-theorem.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groups/670780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linkedin.com/in/sanjeetshukla/" TargetMode="External"/><Relationship Id="rId4" Type="http://schemas.openxmlformats.org/officeDocument/2006/relationships/hyperlink" Target="https://twitter.com/Sanjeet3628433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ttrek.com/Help/Glossary.aspx?Target=Combination" TargetMode="External"/><Relationship Id="rId2" Type="http://schemas.openxmlformats.org/officeDocument/2006/relationships/hyperlink" Target="https://stattrek.com/statistics/dictionary.aspx?definition=fac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ttrek.com/Help/Glossary.aspx?Target=Standard%20deviation" TargetMode="External"/><Relationship Id="rId2" Type="http://schemas.openxmlformats.org/officeDocument/2006/relationships/hyperlink" Target="https://stattrek.com/Help/Glossary.aspx?Target=Varia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3200" b="1" dirty="0"/>
          </a:p>
        </p:txBody>
      </p:sp>
    </p:spTree>
    <p:extLst>
      <p:ext uri="{BB962C8B-B14F-4D97-AF65-F5344CB8AC3E}">
        <p14:creationId xmlns:p14="http://schemas.microsoft.com/office/powerpoint/2010/main" val="157554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Binomial Formula</a:t>
            </a:r>
            <a:endParaRPr lang="en-US" dirty="0"/>
          </a:p>
        </p:txBody>
      </p:sp>
      <p:sp>
        <p:nvSpPr>
          <p:cNvPr id="3" name="Content Placeholder 2"/>
          <p:cNvSpPr>
            <a:spLocks noGrp="1"/>
          </p:cNvSpPr>
          <p:nvPr>
            <p:ph idx="1"/>
          </p:nvPr>
        </p:nvSpPr>
        <p:spPr/>
        <p:txBody>
          <a:bodyPr>
            <a:normAutofit/>
          </a:bodyPr>
          <a:lstStyle/>
          <a:p>
            <a:r>
              <a:rPr lang="en-US" dirty="0" smtClean="0"/>
              <a:t>Suppose </a:t>
            </a:r>
            <a:r>
              <a:rPr lang="en-US" dirty="0"/>
              <a:t>a binomial experiment consists of </a:t>
            </a:r>
            <a:r>
              <a:rPr lang="en-US" i="1" dirty="0"/>
              <a:t>n</a:t>
            </a:r>
            <a:r>
              <a:rPr lang="en-US" dirty="0"/>
              <a:t> trials and results in </a:t>
            </a:r>
            <a:r>
              <a:rPr lang="en-US" i="1" dirty="0"/>
              <a:t>x</a:t>
            </a:r>
            <a:r>
              <a:rPr lang="en-US" dirty="0"/>
              <a:t> successes. If the probability of success on an individual trial is </a:t>
            </a:r>
            <a:r>
              <a:rPr lang="en-US" i="1" dirty="0"/>
              <a:t>P</a:t>
            </a:r>
            <a:r>
              <a:rPr lang="en-US" dirty="0"/>
              <a:t>, then the binomial probability is</a:t>
            </a:r>
            <a:r>
              <a:rPr lang="en-US" dirty="0" smtClean="0"/>
              <a:t>:</a:t>
            </a:r>
            <a:endParaRPr lang="en-US" dirty="0"/>
          </a:p>
          <a:p>
            <a:pPr marL="0" indent="0">
              <a:buNone/>
            </a:pPr>
            <a:r>
              <a:rPr lang="en-US" dirty="0" smtClean="0"/>
              <a:t>			b(</a:t>
            </a:r>
            <a:r>
              <a:rPr lang="en-US" i="1" dirty="0" smtClean="0"/>
              <a:t>x</a:t>
            </a:r>
            <a:r>
              <a:rPr lang="en-US" dirty="0"/>
              <a:t>; </a:t>
            </a:r>
            <a:r>
              <a:rPr lang="en-US" i="1" dirty="0"/>
              <a:t>n, P</a:t>
            </a:r>
            <a:r>
              <a:rPr lang="en-US" dirty="0"/>
              <a:t>) = </a:t>
            </a:r>
            <a:r>
              <a:rPr lang="en-US" baseline="-25000" dirty="0" err="1"/>
              <a:t>n</a:t>
            </a:r>
            <a:r>
              <a:rPr lang="en-US" dirty="0" err="1"/>
              <a:t>C</a:t>
            </a:r>
            <a:r>
              <a:rPr lang="en-US" baseline="-25000" dirty="0" err="1"/>
              <a:t>x</a:t>
            </a:r>
            <a:r>
              <a:rPr lang="en-US" dirty="0"/>
              <a:t> * </a:t>
            </a:r>
            <a:r>
              <a:rPr lang="en-US" dirty="0" err="1"/>
              <a:t>P</a:t>
            </a:r>
            <a:r>
              <a:rPr lang="en-US" baseline="30000" dirty="0" err="1"/>
              <a:t>x</a:t>
            </a:r>
            <a:r>
              <a:rPr lang="en-US" dirty="0"/>
              <a:t> * (1 - P)</a:t>
            </a:r>
            <a:r>
              <a:rPr lang="en-US" baseline="30000" dirty="0"/>
              <a:t>n </a:t>
            </a:r>
            <a:r>
              <a:rPr lang="en-US" baseline="30000" dirty="0" smtClean="0"/>
              <a:t>– x</a:t>
            </a:r>
          </a:p>
          <a:p>
            <a:pPr marL="0" indent="0">
              <a:buNone/>
            </a:pPr>
            <a:r>
              <a:rPr lang="en-US" dirty="0"/>
              <a:t/>
            </a:r>
            <a:br>
              <a:rPr lang="en-US" dirty="0"/>
            </a:br>
            <a:r>
              <a:rPr lang="en-US" dirty="0" smtClean="0"/>
              <a:t>		</a:t>
            </a:r>
            <a:r>
              <a:rPr lang="pt-BR" dirty="0"/>
              <a:t>b(</a:t>
            </a:r>
            <a:r>
              <a:rPr lang="pt-BR" i="1" dirty="0"/>
              <a:t>x</a:t>
            </a:r>
            <a:r>
              <a:rPr lang="pt-BR" dirty="0"/>
              <a:t>; </a:t>
            </a:r>
            <a:r>
              <a:rPr lang="pt-BR" i="1" dirty="0"/>
              <a:t>n, P</a:t>
            </a:r>
            <a:r>
              <a:rPr lang="pt-BR" dirty="0"/>
              <a:t>) = { n! / [ x! (n - x)! ] } * P</a:t>
            </a:r>
            <a:r>
              <a:rPr lang="pt-BR" baseline="30000" dirty="0"/>
              <a:t>x</a:t>
            </a:r>
            <a:r>
              <a:rPr lang="pt-BR" dirty="0"/>
              <a:t> * (1 - P)</a:t>
            </a:r>
            <a:r>
              <a:rPr lang="pt-BR" baseline="30000" dirty="0"/>
              <a:t>n - x</a:t>
            </a:r>
            <a:endParaRPr lang="en-US" dirty="0"/>
          </a:p>
        </p:txBody>
      </p:sp>
      <p:pic>
        <p:nvPicPr>
          <p:cNvPr id="4" name="Picture 3"/>
          <p:cNvPicPr>
            <a:picLocks noChangeAspect="1"/>
          </p:cNvPicPr>
          <p:nvPr/>
        </p:nvPicPr>
        <p:blipFill>
          <a:blip r:embed="rId2"/>
          <a:stretch>
            <a:fillRect/>
          </a:stretch>
        </p:blipFill>
        <p:spPr>
          <a:xfrm>
            <a:off x="3676650" y="4787900"/>
            <a:ext cx="4838700" cy="1524000"/>
          </a:xfrm>
          <a:prstGeom prst="rect">
            <a:avLst/>
          </a:prstGeom>
        </p:spPr>
      </p:pic>
    </p:spTree>
    <p:extLst>
      <p:ext uri="{BB962C8B-B14F-4D97-AF65-F5344CB8AC3E}">
        <p14:creationId xmlns:p14="http://schemas.microsoft.com/office/powerpoint/2010/main" val="228915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dice </a:t>
            </a:r>
            <a:r>
              <a:rPr lang="en-US" dirty="0"/>
              <a:t>is tossed 5 times. What is the probability of getting exactly 2 </a:t>
            </a:r>
            <a:r>
              <a:rPr lang="en-US" dirty="0" smtClean="0"/>
              <a:t>fours?</a:t>
            </a:r>
          </a:p>
          <a:p>
            <a:pPr marL="0" indent="0">
              <a:buNone/>
            </a:pPr>
            <a:r>
              <a:rPr lang="en-US" b="1" i="1" dirty="0" smtClean="0"/>
              <a:t>Solution</a:t>
            </a:r>
            <a:r>
              <a:rPr lang="en-US" b="1" i="1" dirty="0"/>
              <a:t>:</a:t>
            </a:r>
            <a:r>
              <a:rPr lang="en-US" b="1" dirty="0"/>
              <a:t> </a:t>
            </a:r>
            <a:r>
              <a:rPr lang="en-US" dirty="0"/>
              <a:t>This is a binomial experiment in which the number of trials is equal to 5, the number of successes is equal to 2, and the probability of success on a single trial is 1/6 or about 0.167. Therefore, the binomial probability is:</a:t>
            </a:r>
          </a:p>
          <a:p>
            <a:r>
              <a:rPr lang="en-US" dirty="0"/>
              <a:t>b(2; 5, 0.167) = </a:t>
            </a:r>
            <a:r>
              <a:rPr lang="en-US" baseline="-25000" dirty="0"/>
              <a:t>5</a:t>
            </a:r>
            <a:r>
              <a:rPr lang="en-US" dirty="0"/>
              <a:t>C</a:t>
            </a:r>
            <a:r>
              <a:rPr lang="en-US" baseline="-25000" dirty="0"/>
              <a:t>2</a:t>
            </a:r>
            <a:r>
              <a:rPr lang="en-US" dirty="0"/>
              <a:t> * (0.167)</a:t>
            </a:r>
            <a:r>
              <a:rPr lang="en-US" baseline="30000" dirty="0"/>
              <a:t>2</a:t>
            </a:r>
            <a:r>
              <a:rPr lang="en-US" dirty="0"/>
              <a:t> * (</a:t>
            </a:r>
            <a:r>
              <a:rPr lang="en-US" dirty="0" smtClean="0"/>
              <a:t>0.833)</a:t>
            </a:r>
            <a:r>
              <a:rPr lang="en-US" baseline="30000" dirty="0" smtClean="0"/>
              <a:t>3</a:t>
            </a:r>
          </a:p>
          <a:p>
            <a:endParaRPr lang="en-US" dirty="0"/>
          </a:p>
          <a:p>
            <a:r>
              <a:rPr lang="en-US" dirty="0" smtClean="0"/>
              <a:t>b(2</a:t>
            </a:r>
            <a:r>
              <a:rPr lang="en-US" dirty="0"/>
              <a:t>; 5, 0.167) = </a:t>
            </a:r>
            <a:r>
              <a:rPr lang="en-US" dirty="0" smtClean="0"/>
              <a:t>0.161</a:t>
            </a:r>
            <a:endParaRPr lang="en-US" dirty="0"/>
          </a:p>
        </p:txBody>
      </p:sp>
      <p:pic>
        <p:nvPicPr>
          <p:cNvPr id="4" name="Picture 3"/>
          <p:cNvPicPr>
            <a:picLocks noChangeAspect="1"/>
          </p:cNvPicPr>
          <p:nvPr/>
        </p:nvPicPr>
        <p:blipFill>
          <a:blip r:embed="rId2"/>
          <a:stretch>
            <a:fillRect/>
          </a:stretch>
        </p:blipFill>
        <p:spPr>
          <a:xfrm>
            <a:off x="7841672" y="5135690"/>
            <a:ext cx="3306041" cy="1041273"/>
          </a:xfrm>
          <a:prstGeom prst="rect">
            <a:avLst/>
          </a:prstGeom>
        </p:spPr>
      </p:pic>
    </p:spTree>
    <p:extLst>
      <p:ext uri="{BB962C8B-B14F-4D97-AF65-F5344CB8AC3E}">
        <p14:creationId xmlns:p14="http://schemas.microsoft.com/office/powerpoint/2010/main" val="328173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t"/>
            <a:r>
              <a:rPr lang="en-US" dirty="0"/>
              <a:t>Cumulative Binomial </a:t>
            </a:r>
            <a:r>
              <a:rPr lang="en-US" dirty="0" smtClean="0"/>
              <a:t>Probability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cumulative binomial probability</a:t>
            </a:r>
            <a:r>
              <a:rPr lang="en-US" dirty="0"/>
              <a:t> refers to the probability that the binomial random variable falls within a specified range (e.g., is greater than or equal to a stated lower limit and less than or equal to a stated upper limit).</a:t>
            </a:r>
          </a:p>
        </p:txBody>
      </p:sp>
    </p:spTree>
    <p:extLst>
      <p:ext uri="{BB962C8B-B14F-4D97-AF65-F5344CB8AC3E}">
        <p14:creationId xmlns:p14="http://schemas.microsoft.com/office/powerpoint/2010/main" val="311949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2</a:t>
            </a:r>
            <a:endParaRPr lang="en-US" dirty="0"/>
          </a:p>
        </p:txBody>
      </p:sp>
      <p:sp>
        <p:nvSpPr>
          <p:cNvPr id="3" name="Content Placeholder 2"/>
          <p:cNvSpPr>
            <a:spLocks noGrp="1"/>
          </p:cNvSpPr>
          <p:nvPr>
            <p:ph idx="1"/>
          </p:nvPr>
        </p:nvSpPr>
        <p:spPr/>
        <p:txBody>
          <a:bodyPr/>
          <a:lstStyle/>
          <a:p>
            <a:pPr marL="0" indent="0">
              <a:buNone/>
            </a:pPr>
            <a:r>
              <a:rPr lang="en-US" dirty="0"/>
              <a:t>What is the probability of obtaining 45 or fewer heads in 100 tosses of a coin?</a:t>
            </a:r>
          </a:p>
          <a:p>
            <a:pPr marL="0" indent="0">
              <a:buNone/>
            </a:pPr>
            <a:r>
              <a:rPr lang="en-US" b="1" i="1" dirty="0"/>
              <a:t>Solution:</a:t>
            </a:r>
            <a:r>
              <a:rPr lang="en-US" dirty="0"/>
              <a:t> To solve this problem, we compute 46 individual probabilities, using the binomial formula. The sum of all these probabilities is the answer we seek. Thus,</a:t>
            </a:r>
          </a:p>
          <a:p>
            <a:r>
              <a:rPr lang="en-US" dirty="0"/>
              <a:t>b(x </a:t>
            </a:r>
            <a:r>
              <a:rPr lang="en-US" u="sng" dirty="0"/>
              <a:t>&lt;</a:t>
            </a:r>
            <a:r>
              <a:rPr lang="en-US" dirty="0"/>
              <a:t> 45; 100, 0.5) = b(x = 0; 100, 0.5) + b(x = 1; 100, 0.5) + . . . + b(x = 45; 100, 0.5</a:t>
            </a:r>
            <a:r>
              <a:rPr lang="en-US" dirty="0" smtClean="0"/>
              <a:t>)</a:t>
            </a:r>
          </a:p>
          <a:p>
            <a:r>
              <a:rPr lang="en-US" dirty="0" smtClean="0"/>
              <a:t>b(x</a:t>
            </a:r>
            <a:r>
              <a:rPr lang="en-US" dirty="0"/>
              <a:t> </a:t>
            </a:r>
            <a:r>
              <a:rPr lang="en-US" u="sng" dirty="0"/>
              <a:t>&lt;</a:t>
            </a:r>
            <a:r>
              <a:rPr lang="en-US" dirty="0"/>
              <a:t> 45; 100, 0.5) = 0.184</a:t>
            </a:r>
          </a:p>
          <a:p>
            <a:endParaRPr lang="en-US" dirty="0"/>
          </a:p>
        </p:txBody>
      </p:sp>
      <p:pic>
        <p:nvPicPr>
          <p:cNvPr id="4" name="Picture 3"/>
          <p:cNvPicPr>
            <a:picLocks noChangeAspect="1"/>
          </p:cNvPicPr>
          <p:nvPr/>
        </p:nvPicPr>
        <p:blipFill>
          <a:blip r:embed="rId2"/>
          <a:stretch>
            <a:fillRect/>
          </a:stretch>
        </p:blipFill>
        <p:spPr>
          <a:xfrm>
            <a:off x="7841672" y="5135690"/>
            <a:ext cx="3306041" cy="1041273"/>
          </a:xfrm>
          <a:prstGeom prst="rect">
            <a:avLst/>
          </a:prstGeom>
        </p:spPr>
      </p:pic>
    </p:spTree>
    <p:extLst>
      <p:ext uri="{BB962C8B-B14F-4D97-AF65-F5344CB8AC3E}">
        <p14:creationId xmlns:p14="http://schemas.microsoft.com/office/powerpoint/2010/main" val="322142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a:t>
            </a:r>
            <a:endParaRPr lang="en-US" dirty="0"/>
          </a:p>
        </p:txBody>
      </p:sp>
      <p:sp>
        <p:nvSpPr>
          <p:cNvPr id="3" name="Content Placeholder 2"/>
          <p:cNvSpPr>
            <a:spLocks noGrp="1"/>
          </p:cNvSpPr>
          <p:nvPr>
            <p:ph idx="1"/>
          </p:nvPr>
        </p:nvSpPr>
        <p:spPr/>
        <p:txBody>
          <a:bodyPr/>
          <a:lstStyle/>
          <a:p>
            <a:pPr marL="0" indent="0">
              <a:buNone/>
            </a:pPr>
            <a:r>
              <a:rPr lang="en-US" dirty="0"/>
              <a:t>The probability that a student is accepted to a prestigious college is 0.3. If 5 students from the same school apply, what is the probability that at most 2 are accepted</a:t>
            </a:r>
            <a:r>
              <a:rPr lang="en-US" dirty="0" smtClean="0"/>
              <a:t>?</a:t>
            </a:r>
            <a:endParaRPr lang="en-US" dirty="0"/>
          </a:p>
          <a:p>
            <a:pPr marL="0" indent="0">
              <a:buNone/>
            </a:pPr>
            <a:r>
              <a:rPr lang="en-US" b="1" i="1" dirty="0"/>
              <a:t>Solution:</a:t>
            </a:r>
            <a:r>
              <a:rPr lang="en-US" dirty="0"/>
              <a:t> To solve this problem, we compute 3 individual probabilities, using the binomial formula. The sum of all these probabilities is the answer we seek. </a:t>
            </a:r>
            <a:r>
              <a:rPr lang="en-US" dirty="0" smtClean="0"/>
              <a:t>Thus,</a:t>
            </a:r>
            <a:endParaRPr lang="en-US" dirty="0"/>
          </a:p>
          <a:p>
            <a:r>
              <a:rPr lang="en-US" dirty="0"/>
              <a:t>b(x </a:t>
            </a:r>
            <a:r>
              <a:rPr lang="en-US" u="sng" dirty="0"/>
              <a:t>&lt;</a:t>
            </a:r>
            <a:r>
              <a:rPr lang="en-US" dirty="0"/>
              <a:t> 2; 5, 0.3) = b(x = 0; 5, 0.3) + b(x = 1; 5, 0.3) + b(x = 2; 5, </a:t>
            </a:r>
            <a:r>
              <a:rPr lang="en-US" dirty="0" smtClean="0"/>
              <a:t>0.3)</a:t>
            </a:r>
          </a:p>
          <a:p>
            <a:r>
              <a:rPr lang="en-US" dirty="0" smtClean="0"/>
              <a:t>b(x</a:t>
            </a:r>
            <a:r>
              <a:rPr lang="en-US" dirty="0"/>
              <a:t> </a:t>
            </a:r>
            <a:r>
              <a:rPr lang="en-US" u="sng" dirty="0"/>
              <a:t>&lt;</a:t>
            </a:r>
            <a:r>
              <a:rPr lang="en-US" dirty="0"/>
              <a:t> 2; 5, 0.3) = 0.1681 + 0.3601 + </a:t>
            </a:r>
            <a:r>
              <a:rPr lang="en-US" dirty="0" smtClean="0"/>
              <a:t>0.3087</a:t>
            </a:r>
          </a:p>
          <a:p>
            <a:r>
              <a:rPr lang="en-US" dirty="0" smtClean="0"/>
              <a:t>b(x</a:t>
            </a:r>
            <a:r>
              <a:rPr lang="en-US" dirty="0"/>
              <a:t> </a:t>
            </a:r>
            <a:r>
              <a:rPr lang="en-US" u="sng" dirty="0"/>
              <a:t>&lt;</a:t>
            </a:r>
            <a:r>
              <a:rPr lang="en-US" dirty="0"/>
              <a:t> 2; 5, 0.3) = 0.8369</a:t>
            </a:r>
          </a:p>
        </p:txBody>
      </p:sp>
      <p:pic>
        <p:nvPicPr>
          <p:cNvPr id="4" name="Picture 3"/>
          <p:cNvPicPr>
            <a:picLocks noChangeAspect="1"/>
          </p:cNvPicPr>
          <p:nvPr/>
        </p:nvPicPr>
        <p:blipFill>
          <a:blip r:embed="rId2"/>
          <a:stretch>
            <a:fillRect/>
          </a:stretch>
        </p:blipFill>
        <p:spPr>
          <a:xfrm>
            <a:off x="7841672" y="5135690"/>
            <a:ext cx="3306041" cy="1041273"/>
          </a:xfrm>
          <a:prstGeom prst="rect">
            <a:avLst/>
          </a:prstGeom>
        </p:spPr>
      </p:pic>
    </p:spTree>
    <p:extLst>
      <p:ext uri="{BB962C8B-B14F-4D97-AF65-F5344CB8AC3E}">
        <p14:creationId xmlns:p14="http://schemas.microsoft.com/office/powerpoint/2010/main" val="79043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Negative Binomial </a:t>
            </a:r>
            <a:r>
              <a:rPr lang="en-US" dirty="0" err="1" smtClean="0"/>
              <a:t>Distribuiton</a:t>
            </a:r>
            <a:endParaRPr lang="en-US" dirty="0"/>
          </a:p>
        </p:txBody>
      </p:sp>
      <p:sp>
        <p:nvSpPr>
          <p:cNvPr id="3" name="Content Placeholder 2"/>
          <p:cNvSpPr>
            <a:spLocks noGrp="1"/>
          </p:cNvSpPr>
          <p:nvPr>
            <p:ph idx="1"/>
          </p:nvPr>
        </p:nvSpPr>
        <p:spPr/>
        <p:txBody>
          <a:bodyPr>
            <a:normAutofit/>
          </a:bodyPr>
          <a:lstStyle/>
          <a:p>
            <a:pPr marL="0" indent="0">
              <a:buNone/>
            </a:pPr>
            <a:r>
              <a:rPr lang="en-US" dirty="0"/>
              <a:t>A </a:t>
            </a:r>
            <a:r>
              <a:rPr lang="en-US" b="1" dirty="0"/>
              <a:t>negative binomial experiment</a:t>
            </a:r>
            <a:r>
              <a:rPr lang="en-US" dirty="0"/>
              <a:t> is </a:t>
            </a:r>
            <a:r>
              <a:rPr lang="en-US" dirty="0" smtClean="0"/>
              <a:t>has </a:t>
            </a:r>
            <a:r>
              <a:rPr lang="en-US" dirty="0"/>
              <a:t>the following properties:</a:t>
            </a:r>
          </a:p>
          <a:p>
            <a:r>
              <a:rPr lang="en-US" dirty="0"/>
              <a:t>The experiment consists of </a:t>
            </a:r>
            <a:r>
              <a:rPr lang="en-US" i="1" dirty="0"/>
              <a:t>x</a:t>
            </a:r>
            <a:r>
              <a:rPr lang="en-US" dirty="0"/>
              <a:t> repeated trials.</a:t>
            </a:r>
          </a:p>
          <a:p>
            <a:r>
              <a:rPr lang="en-US" dirty="0"/>
              <a:t>Each trial can result in just two possible outcomes. We call one of these outcomes a success and the other, a failure.</a:t>
            </a:r>
          </a:p>
          <a:p>
            <a:r>
              <a:rPr lang="en-US" dirty="0"/>
              <a:t>The probability of success, denoted by </a:t>
            </a:r>
            <a:r>
              <a:rPr lang="en-US" i="1" dirty="0"/>
              <a:t>P</a:t>
            </a:r>
            <a:r>
              <a:rPr lang="en-US" dirty="0"/>
              <a:t>, is the same on every trial.</a:t>
            </a:r>
          </a:p>
          <a:p>
            <a:r>
              <a:rPr lang="en-US" dirty="0"/>
              <a:t>The trials are </a:t>
            </a:r>
            <a:r>
              <a:rPr lang="en-US" dirty="0">
                <a:hlinkClick r:id="rId2"/>
              </a:rPr>
              <a:t>independent</a:t>
            </a:r>
            <a:r>
              <a:rPr lang="en-US" dirty="0"/>
              <a:t>; that is, the outcome on one trial does not affect the outcome on other trials.</a:t>
            </a:r>
          </a:p>
          <a:p>
            <a:r>
              <a:rPr lang="en-US" dirty="0"/>
              <a:t>The experiment continues until </a:t>
            </a:r>
            <a:r>
              <a:rPr lang="en-US" b="1" i="1" dirty="0"/>
              <a:t>r</a:t>
            </a:r>
            <a:r>
              <a:rPr lang="en-US" b="1" dirty="0"/>
              <a:t> successes </a:t>
            </a:r>
            <a:r>
              <a:rPr lang="en-US" dirty="0"/>
              <a:t>are observed, where </a:t>
            </a:r>
            <a:r>
              <a:rPr lang="en-US" i="1" dirty="0"/>
              <a:t>r</a:t>
            </a:r>
            <a:r>
              <a:rPr lang="en-US" dirty="0"/>
              <a:t> is specified in advance.</a:t>
            </a:r>
          </a:p>
          <a:p>
            <a:endParaRPr lang="en-US" dirty="0"/>
          </a:p>
        </p:txBody>
      </p:sp>
    </p:spTree>
    <p:extLst>
      <p:ext uri="{BB962C8B-B14F-4D97-AF65-F5344CB8AC3E}">
        <p14:creationId xmlns:p14="http://schemas.microsoft.com/office/powerpoint/2010/main" val="115883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Number of Success is given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Consider the following statistical experiment. </a:t>
            </a:r>
            <a:endParaRPr lang="en-US" dirty="0" smtClean="0"/>
          </a:p>
          <a:p>
            <a:r>
              <a:rPr lang="en-US" dirty="0" smtClean="0"/>
              <a:t>You </a:t>
            </a:r>
            <a:r>
              <a:rPr lang="en-US" dirty="0"/>
              <a:t>flip a coin repeatedly and count the number of times the coin lands on heads. You continue flipping the coin until it has landed 5 times on heads. This is a negative </a:t>
            </a:r>
            <a:r>
              <a:rPr lang="en-US" dirty="0" smtClean="0"/>
              <a:t>binomial </a:t>
            </a:r>
            <a:r>
              <a:rPr lang="en-US" dirty="0"/>
              <a:t>experiment because</a:t>
            </a:r>
            <a:r>
              <a:rPr lang="en-US" dirty="0" smtClean="0"/>
              <a:t>:</a:t>
            </a:r>
          </a:p>
          <a:p>
            <a:pPr lvl="1"/>
            <a:r>
              <a:rPr lang="en-US" dirty="0"/>
              <a:t>The experiment consists of repeated trials. We flip a coin repeatedly until it has landed 5 times on heads.</a:t>
            </a:r>
          </a:p>
          <a:p>
            <a:pPr lvl="1"/>
            <a:r>
              <a:rPr lang="en-US" dirty="0"/>
              <a:t>Each trial can result in just two possible outcomes - heads or tails.</a:t>
            </a:r>
          </a:p>
          <a:p>
            <a:pPr lvl="1"/>
            <a:r>
              <a:rPr lang="en-US" dirty="0"/>
              <a:t>The probability of success is constant - 0.5 on every trial.</a:t>
            </a:r>
          </a:p>
          <a:p>
            <a:pPr lvl="1"/>
            <a:r>
              <a:rPr lang="en-US" dirty="0"/>
              <a:t>The trials are independent; that is, getting heads on one trial does not affect whether we get heads on other trials.</a:t>
            </a:r>
          </a:p>
          <a:p>
            <a:pPr lvl="1"/>
            <a:r>
              <a:rPr lang="en-US" dirty="0"/>
              <a:t>The experiment continues until a fixed number of successes have occurred; in this case, 5 heads.</a:t>
            </a:r>
          </a:p>
          <a:p>
            <a:pPr lvl="1"/>
            <a:endParaRPr lang="en-US" dirty="0"/>
          </a:p>
        </p:txBody>
      </p:sp>
    </p:spTree>
    <p:extLst>
      <p:ext uri="{BB962C8B-B14F-4D97-AF65-F5344CB8AC3E}">
        <p14:creationId xmlns:p14="http://schemas.microsoft.com/office/powerpoint/2010/main" val="60522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Negative Binomial Formula</a:t>
            </a:r>
          </a:p>
        </p:txBody>
      </p:sp>
      <p:sp>
        <p:nvSpPr>
          <p:cNvPr id="3" name="Content Placeholder 2"/>
          <p:cNvSpPr>
            <a:spLocks noGrp="1"/>
          </p:cNvSpPr>
          <p:nvPr>
            <p:ph idx="1"/>
          </p:nvPr>
        </p:nvSpPr>
        <p:spPr/>
        <p:txBody>
          <a:bodyPr/>
          <a:lstStyle/>
          <a:p>
            <a:pPr marL="0" indent="0">
              <a:buNone/>
            </a:pPr>
            <a:r>
              <a:rPr lang="en-US" dirty="0" smtClean="0"/>
              <a:t>Suppose </a:t>
            </a:r>
            <a:r>
              <a:rPr lang="en-US" dirty="0"/>
              <a:t>a negative binomial experiment consists of </a:t>
            </a:r>
            <a:r>
              <a:rPr lang="en-US" i="1" dirty="0"/>
              <a:t>x</a:t>
            </a:r>
            <a:r>
              <a:rPr lang="en-US" dirty="0"/>
              <a:t> trials and results in </a:t>
            </a:r>
            <a:r>
              <a:rPr lang="en-US" i="1" dirty="0"/>
              <a:t>r</a:t>
            </a:r>
            <a:r>
              <a:rPr lang="en-US" dirty="0"/>
              <a:t> successes. If the probability of success on an individual trial is </a:t>
            </a:r>
            <a:r>
              <a:rPr lang="en-US" i="1" dirty="0"/>
              <a:t>P</a:t>
            </a:r>
            <a:r>
              <a:rPr lang="en-US" dirty="0"/>
              <a:t>, then the negative binomial probability is</a:t>
            </a:r>
            <a:r>
              <a:rPr lang="en-US" dirty="0" smtClean="0"/>
              <a:t>:</a:t>
            </a:r>
          </a:p>
          <a:p>
            <a:pPr marL="0" indent="0">
              <a:buNone/>
            </a:pPr>
            <a:endParaRPr lang="en-US" dirty="0"/>
          </a:p>
          <a:p>
            <a:pPr marL="0" indent="0">
              <a:buNone/>
            </a:pPr>
            <a:r>
              <a:rPr lang="en-US" dirty="0" smtClean="0"/>
              <a:t>		b</a:t>
            </a:r>
            <a:r>
              <a:rPr lang="en-US" dirty="0"/>
              <a:t>*(</a:t>
            </a:r>
            <a:r>
              <a:rPr lang="en-US" i="1" dirty="0"/>
              <a:t>x</a:t>
            </a:r>
            <a:r>
              <a:rPr lang="en-US" dirty="0"/>
              <a:t>; </a:t>
            </a:r>
            <a:r>
              <a:rPr lang="en-US" i="1" dirty="0"/>
              <a:t>r, P</a:t>
            </a:r>
            <a:r>
              <a:rPr lang="en-US" dirty="0"/>
              <a:t>) = </a:t>
            </a:r>
            <a:r>
              <a:rPr lang="en-US" baseline="-25000" dirty="0"/>
              <a:t>x-1</a:t>
            </a:r>
            <a:r>
              <a:rPr lang="en-US" dirty="0"/>
              <a:t>C</a:t>
            </a:r>
            <a:r>
              <a:rPr lang="en-US" baseline="-25000" dirty="0"/>
              <a:t>r-1</a:t>
            </a:r>
            <a:r>
              <a:rPr lang="en-US" dirty="0"/>
              <a:t> * </a:t>
            </a:r>
            <a:r>
              <a:rPr lang="en-US" dirty="0" err="1"/>
              <a:t>P</a:t>
            </a:r>
            <a:r>
              <a:rPr lang="en-US" baseline="30000" dirty="0" err="1"/>
              <a:t>r</a:t>
            </a:r>
            <a:r>
              <a:rPr lang="en-US" dirty="0"/>
              <a:t> * (1 - P)</a:t>
            </a:r>
            <a:r>
              <a:rPr lang="en-US" baseline="30000" dirty="0"/>
              <a:t>x </a:t>
            </a:r>
            <a:r>
              <a:rPr lang="en-US" baseline="30000" dirty="0" smtClean="0"/>
              <a:t>– r</a:t>
            </a:r>
          </a:p>
          <a:p>
            <a:endParaRPr lang="en-US" baseline="30000" dirty="0"/>
          </a:p>
          <a:p>
            <a:endParaRPr lang="en-US" dirty="0"/>
          </a:p>
        </p:txBody>
      </p:sp>
    </p:spTree>
    <p:extLst>
      <p:ext uri="{BB962C8B-B14F-4D97-AF65-F5344CB8AC3E}">
        <p14:creationId xmlns:p14="http://schemas.microsoft.com/office/powerpoint/2010/main" val="3229354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Mean of </a:t>
            </a:r>
            <a:r>
              <a:rPr lang="en-US" dirty="0" smtClean="0"/>
              <a:t>Negative </a:t>
            </a:r>
            <a:r>
              <a:rPr lang="en-US" dirty="0"/>
              <a:t>Binomial </a:t>
            </a:r>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If </a:t>
            </a:r>
            <a:r>
              <a:rPr lang="en-US" dirty="0"/>
              <a:t>we define the mean of the negative binomial distribution as the average number of trials required to produce r successes, then the mean is equal to:</a:t>
            </a:r>
          </a:p>
          <a:p>
            <a:pPr marL="0" indent="0">
              <a:buNone/>
            </a:pPr>
            <a:r>
              <a:rPr lang="en-US" dirty="0" smtClean="0"/>
              <a:t>				μ </a:t>
            </a:r>
            <a:r>
              <a:rPr lang="en-US" dirty="0"/>
              <a:t>= r / </a:t>
            </a:r>
            <a:r>
              <a:rPr lang="en-US" dirty="0" smtClean="0"/>
              <a:t>P</a:t>
            </a:r>
            <a:r>
              <a:rPr lang="en-US" dirty="0"/>
              <a:t/>
            </a:r>
            <a:br>
              <a:rPr lang="en-US" dirty="0"/>
            </a:br>
            <a:endParaRPr lang="en-US" dirty="0"/>
          </a:p>
        </p:txBody>
      </p:sp>
    </p:spTree>
    <p:extLst>
      <p:ext uri="{BB962C8B-B14F-4D97-AF65-F5344CB8AC3E}">
        <p14:creationId xmlns:p14="http://schemas.microsoft.com/office/powerpoint/2010/main" val="15914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Multinomial Distribution</a:t>
            </a:r>
            <a:endParaRPr lang="en-US" dirty="0"/>
          </a:p>
        </p:txBody>
      </p:sp>
      <p:sp>
        <p:nvSpPr>
          <p:cNvPr id="3" name="Content Placeholder 2"/>
          <p:cNvSpPr>
            <a:spLocks noGrp="1"/>
          </p:cNvSpPr>
          <p:nvPr>
            <p:ph idx="1"/>
          </p:nvPr>
        </p:nvSpPr>
        <p:spPr/>
        <p:txBody>
          <a:bodyPr/>
          <a:lstStyle/>
          <a:p>
            <a:r>
              <a:rPr lang="en-US" b="1" dirty="0"/>
              <a:t>Multinomial Formula</a:t>
            </a:r>
            <a:r>
              <a:rPr lang="en-US" dirty="0"/>
              <a:t>. Suppose a multinomial experiment consists of </a:t>
            </a:r>
            <a:r>
              <a:rPr lang="en-US" i="1" dirty="0"/>
              <a:t>n</a:t>
            </a:r>
            <a:r>
              <a:rPr lang="en-US" dirty="0"/>
              <a:t> trials, and each trial can result in any of </a:t>
            </a:r>
            <a:r>
              <a:rPr lang="en-US" i="1" dirty="0"/>
              <a:t>k</a:t>
            </a:r>
            <a:r>
              <a:rPr lang="en-US" dirty="0"/>
              <a:t> possible outcomes: E</a:t>
            </a:r>
            <a:r>
              <a:rPr lang="en-US" baseline="-25000" dirty="0"/>
              <a:t>1</a:t>
            </a:r>
            <a:r>
              <a:rPr lang="en-US" dirty="0"/>
              <a:t>, E</a:t>
            </a:r>
            <a:r>
              <a:rPr lang="en-US" baseline="-25000" dirty="0"/>
              <a:t>2</a:t>
            </a:r>
            <a:r>
              <a:rPr lang="en-US" dirty="0"/>
              <a:t>, . . . , </a:t>
            </a:r>
            <a:r>
              <a:rPr lang="en-US" dirty="0" err="1"/>
              <a:t>E</a:t>
            </a:r>
            <a:r>
              <a:rPr lang="en-US" baseline="-25000" dirty="0" err="1"/>
              <a:t>k</a:t>
            </a:r>
            <a:r>
              <a:rPr lang="en-US" dirty="0"/>
              <a:t>. Suppose, further, that each possible outcome can occur with probabilities p</a:t>
            </a:r>
            <a:r>
              <a:rPr lang="en-US" baseline="-25000" dirty="0"/>
              <a:t>1</a:t>
            </a:r>
            <a:r>
              <a:rPr lang="en-US" dirty="0"/>
              <a:t>, p</a:t>
            </a:r>
            <a:r>
              <a:rPr lang="en-US" baseline="-25000" dirty="0"/>
              <a:t>2</a:t>
            </a:r>
            <a:r>
              <a:rPr lang="en-US" dirty="0"/>
              <a:t>, . . . , p</a:t>
            </a:r>
            <a:r>
              <a:rPr lang="en-US" baseline="-25000" dirty="0"/>
              <a:t>k</a:t>
            </a:r>
            <a:r>
              <a:rPr lang="en-US" dirty="0"/>
              <a:t>. Then, the probability (P) that E</a:t>
            </a:r>
            <a:r>
              <a:rPr lang="en-US" baseline="-25000" dirty="0"/>
              <a:t>1</a:t>
            </a:r>
            <a:r>
              <a:rPr lang="en-US" dirty="0"/>
              <a:t> occurs n</a:t>
            </a:r>
            <a:r>
              <a:rPr lang="en-US" baseline="-25000" dirty="0"/>
              <a:t>1</a:t>
            </a:r>
            <a:r>
              <a:rPr lang="en-US" dirty="0"/>
              <a:t> times, E</a:t>
            </a:r>
            <a:r>
              <a:rPr lang="en-US" baseline="-25000" dirty="0"/>
              <a:t>2</a:t>
            </a:r>
            <a:r>
              <a:rPr lang="en-US" dirty="0"/>
              <a:t> occurs n</a:t>
            </a:r>
            <a:r>
              <a:rPr lang="en-US" baseline="-25000" dirty="0"/>
              <a:t>2</a:t>
            </a:r>
            <a:r>
              <a:rPr lang="en-US" dirty="0"/>
              <a:t> times, . . . , and </a:t>
            </a:r>
            <a:r>
              <a:rPr lang="en-US" dirty="0" err="1"/>
              <a:t>E</a:t>
            </a:r>
            <a:r>
              <a:rPr lang="en-US" baseline="-25000" dirty="0" err="1"/>
              <a:t>k</a:t>
            </a:r>
            <a:r>
              <a:rPr lang="en-US" dirty="0"/>
              <a:t> occurs </a:t>
            </a:r>
            <a:r>
              <a:rPr lang="en-US" dirty="0" err="1"/>
              <a:t>n</a:t>
            </a:r>
            <a:r>
              <a:rPr lang="en-US" baseline="-25000" dirty="0" err="1"/>
              <a:t>k</a:t>
            </a:r>
            <a:r>
              <a:rPr lang="en-US" dirty="0"/>
              <a:t> times is</a:t>
            </a:r>
            <a:r>
              <a:rPr lang="en-US" dirty="0" smtClean="0"/>
              <a:t>:</a:t>
            </a:r>
          </a:p>
          <a:p>
            <a:endParaRPr lang="en-US" dirty="0"/>
          </a:p>
          <a:p>
            <a:r>
              <a:rPr lang="pt-BR" dirty="0"/>
              <a:t>P = [ n! / ( n</a:t>
            </a:r>
            <a:r>
              <a:rPr lang="pt-BR" baseline="-25000" dirty="0"/>
              <a:t>1</a:t>
            </a:r>
            <a:r>
              <a:rPr lang="pt-BR" dirty="0"/>
              <a:t>! * n</a:t>
            </a:r>
            <a:r>
              <a:rPr lang="pt-BR" baseline="-25000" dirty="0"/>
              <a:t>2</a:t>
            </a:r>
            <a:r>
              <a:rPr lang="pt-BR" dirty="0"/>
              <a:t>! * ... n</a:t>
            </a:r>
            <a:r>
              <a:rPr lang="pt-BR" baseline="-25000" dirty="0"/>
              <a:t>k</a:t>
            </a:r>
            <a:r>
              <a:rPr lang="pt-BR" dirty="0"/>
              <a:t>! ) ] * ( p</a:t>
            </a:r>
            <a:r>
              <a:rPr lang="pt-BR" baseline="-25000" dirty="0"/>
              <a:t>1</a:t>
            </a:r>
            <a:r>
              <a:rPr lang="pt-BR" baseline="30000" dirty="0"/>
              <a:t>n</a:t>
            </a:r>
            <a:r>
              <a:rPr lang="pt-BR" baseline="-25000" dirty="0"/>
              <a:t>1</a:t>
            </a:r>
            <a:r>
              <a:rPr lang="pt-BR" dirty="0"/>
              <a:t> * p</a:t>
            </a:r>
            <a:r>
              <a:rPr lang="pt-BR" baseline="-25000" dirty="0"/>
              <a:t>2</a:t>
            </a:r>
            <a:r>
              <a:rPr lang="pt-BR" baseline="30000" dirty="0"/>
              <a:t>n</a:t>
            </a:r>
            <a:r>
              <a:rPr lang="pt-BR" baseline="-25000" dirty="0"/>
              <a:t>2</a:t>
            </a:r>
            <a:r>
              <a:rPr lang="pt-BR" dirty="0"/>
              <a:t> * . . . * p</a:t>
            </a:r>
            <a:r>
              <a:rPr lang="pt-BR" baseline="-25000" dirty="0"/>
              <a:t>k</a:t>
            </a:r>
            <a:r>
              <a:rPr lang="pt-BR" baseline="30000" dirty="0"/>
              <a:t>n</a:t>
            </a:r>
            <a:r>
              <a:rPr lang="pt-BR" baseline="-25000" dirty="0"/>
              <a:t>k</a:t>
            </a:r>
            <a:r>
              <a:rPr lang="pt-BR" dirty="0"/>
              <a:t> </a:t>
            </a:r>
            <a:r>
              <a:rPr lang="pt-BR" dirty="0" smtClean="0"/>
              <a:t>)</a:t>
            </a:r>
          </a:p>
          <a:p>
            <a:endParaRPr lang="pt-BR" dirty="0"/>
          </a:p>
          <a:p>
            <a:pPr marL="0" indent="0">
              <a:buNone/>
            </a:pPr>
            <a:r>
              <a:rPr lang="pt-BR" dirty="0" smtClean="0"/>
              <a:t>Where </a:t>
            </a:r>
            <a:r>
              <a:rPr lang="en-US" dirty="0"/>
              <a:t>n = n</a:t>
            </a:r>
            <a:r>
              <a:rPr lang="en-US" baseline="-25000" dirty="0"/>
              <a:t>1</a:t>
            </a:r>
            <a:r>
              <a:rPr lang="en-US" dirty="0"/>
              <a:t> + n</a:t>
            </a:r>
            <a:r>
              <a:rPr lang="en-US" baseline="-25000" dirty="0"/>
              <a:t>2</a:t>
            </a:r>
            <a:r>
              <a:rPr lang="en-US" dirty="0"/>
              <a:t> + . . . + </a:t>
            </a:r>
            <a:r>
              <a:rPr lang="en-US" dirty="0" err="1"/>
              <a:t>n</a:t>
            </a:r>
            <a:r>
              <a:rPr lang="en-US" baseline="-25000" dirty="0" err="1"/>
              <a:t>k</a:t>
            </a:r>
            <a:r>
              <a:rPr lang="en-US" dirty="0"/>
              <a:t>.</a:t>
            </a:r>
            <a:endParaRPr lang="en-US" dirty="0"/>
          </a:p>
        </p:txBody>
      </p:sp>
    </p:spTree>
    <p:extLst>
      <p:ext uri="{BB962C8B-B14F-4D97-AF65-F5344CB8AC3E}">
        <p14:creationId xmlns:p14="http://schemas.microsoft.com/office/powerpoint/2010/main" val="81039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726515" y="621150"/>
            <a:ext cx="5917999"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b="1" dirty="0" smtClean="0"/>
              <a:t>Data Science 101</a:t>
            </a:r>
            <a:endParaRPr lang="en-US" b="1" dirty="0"/>
          </a:p>
        </p:txBody>
      </p:sp>
      <p:sp>
        <p:nvSpPr>
          <p:cNvPr id="5" name="Subtitle 3"/>
          <p:cNvSpPr txBox="1">
            <a:spLocks/>
          </p:cNvSpPr>
          <p:nvPr/>
        </p:nvSpPr>
        <p:spPr>
          <a:xfrm>
            <a:off x="4749709" y="3254768"/>
            <a:ext cx="6184589" cy="144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800" b="1" dirty="0" smtClean="0"/>
              <a:t>Day 3: Basic Mathematics</a:t>
            </a:r>
            <a:endParaRPr lang="it-IT" sz="2800" b="1" dirty="0" smtClean="0">
              <a:solidFill>
                <a:schemeClr val="accent2">
                  <a:lumMod val="75000"/>
                </a:schemeClr>
              </a:solidFill>
            </a:endParaRPr>
          </a:p>
        </p:txBody>
      </p:sp>
    </p:spTree>
    <p:extLst>
      <p:ext uri="{BB962C8B-B14F-4D97-AF65-F5344CB8AC3E}">
        <p14:creationId xmlns:p14="http://schemas.microsoft.com/office/powerpoint/2010/main" val="33666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www.mathsisfun.com/algebra/binomial-theorem.html</a:t>
            </a:r>
            <a:endParaRPr lang="en-US" sz="1800" dirty="0" smtClean="0"/>
          </a:p>
          <a:p>
            <a:r>
              <a:rPr lang="en-US" sz="1800" dirty="0">
                <a:hlinkClick r:id="rId3"/>
              </a:rPr>
              <a:t>https://stattrek.com/probability-distributions/multinomial.aspx</a:t>
            </a:r>
            <a:endParaRPr lang="en-US" sz="1800" dirty="0"/>
          </a:p>
        </p:txBody>
      </p:sp>
    </p:spTree>
    <p:extLst>
      <p:ext uri="{BB962C8B-B14F-4D97-AF65-F5344CB8AC3E}">
        <p14:creationId xmlns:p14="http://schemas.microsoft.com/office/powerpoint/2010/main" val="33834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1858169"/>
            <a:ext cx="9239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6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65125"/>
            <a:ext cx="10288587" cy="1325563"/>
          </a:xfrm>
        </p:spPr>
        <p:txBody>
          <a:bodyPr/>
          <a:lstStyle/>
          <a:p>
            <a:r>
              <a:rPr lang="en-US" b="1" dirty="0" smtClean="0"/>
              <a:t>About Me</a:t>
            </a:r>
            <a:endParaRPr lang="en-US" b="1" dirty="0"/>
          </a:p>
        </p:txBody>
      </p:sp>
      <p:sp>
        <p:nvSpPr>
          <p:cNvPr id="5" name="Subtitle 2"/>
          <p:cNvSpPr txBox="1">
            <a:spLocks/>
          </p:cNvSpPr>
          <p:nvPr/>
        </p:nvSpPr>
        <p:spPr>
          <a:xfrm>
            <a:off x="1065213" y="4800600"/>
            <a:ext cx="8229600" cy="12192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Sanjeet Shukla</a:t>
            </a:r>
          </a:p>
          <a:p>
            <a:pPr marL="0" indent="0">
              <a:buNone/>
            </a:pPr>
            <a:r>
              <a:rPr lang="en-US" dirty="0" smtClean="0"/>
              <a:t>Data Scientist-Big Data </a:t>
            </a:r>
          </a:p>
          <a:p>
            <a:pPr marL="0" indent="0">
              <a:buNone/>
            </a:pPr>
            <a:r>
              <a:rPr lang="en-US" dirty="0" smtClean="0"/>
              <a:t>Cognizant Technology Solutions</a:t>
            </a:r>
            <a:endParaRPr lang="en-US" dirty="0"/>
          </a:p>
        </p:txBody>
      </p:sp>
      <p:pic>
        <p:nvPicPr>
          <p:cNvPr id="9222" name="Picture 6"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3880" t="10620" r="24241" b="31799"/>
          <a:stretch/>
        </p:blipFill>
        <p:spPr bwMode="auto">
          <a:xfrm>
            <a:off x="1065213" y="1385454"/>
            <a:ext cx="2714277" cy="3270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p:cNvSpPr txBox="1"/>
          <p:nvPr/>
        </p:nvSpPr>
        <p:spPr>
          <a:xfrm>
            <a:off x="6089473" y="2559057"/>
            <a:ext cx="526432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Join us: </a:t>
            </a:r>
            <a:r>
              <a:rPr lang="en-US" dirty="0">
                <a:hlinkClick r:id="rId3"/>
              </a:rPr>
              <a:t>https://www.linkedin.com/groups/6707800/</a:t>
            </a:r>
            <a:endParaRPr lang="en-US" dirty="0" smtClean="0"/>
          </a:p>
          <a:p>
            <a:r>
              <a:rPr lang="en-US" dirty="0" smtClean="0"/>
              <a:t>Twitter: </a:t>
            </a:r>
            <a:r>
              <a:rPr lang="en-US" dirty="0">
                <a:hlinkClick r:id="rId4"/>
              </a:rPr>
              <a:t>https://twitter.com/Sanjeet36284331</a:t>
            </a:r>
            <a:endParaRPr lang="en-US" dirty="0" smtClean="0"/>
          </a:p>
          <a:p>
            <a:r>
              <a:rPr lang="en-US" dirty="0" err="1" smtClean="0"/>
              <a:t>Linkedin</a:t>
            </a:r>
            <a:r>
              <a:rPr lang="en-US" dirty="0" smtClean="0"/>
              <a:t>: </a:t>
            </a:r>
            <a:r>
              <a:rPr lang="en-US" dirty="0">
                <a:hlinkClick r:id="rId5"/>
              </a:rPr>
              <a:t>https://www.linkedin.com/in/sanjeetshukla/</a:t>
            </a:r>
            <a:endParaRPr lang="en-US" dirty="0"/>
          </a:p>
        </p:txBody>
      </p:sp>
    </p:spTree>
    <p:extLst>
      <p:ext uri="{BB962C8B-B14F-4D97-AF65-F5344CB8AC3E}">
        <p14:creationId xmlns:p14="http://schemas.microsoft.com/office/powerpoint/2010/main" val="246540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Binomial Probability </a:t>
            </a:r>
            <a:r>
              <a:rPr lang="en-US" dirty="0" smtClean="0"/>
              <a:t>Distribution</a:t>
            </a:r>
            <a:endParaRPr lang="en-US" dirty="0"/>
          </a:p>
        </p:txBody>
      </p:sp>
      <p:sp>
        <p:nvSpPr>
          <p:cNvPr id="3" name="Content Placeholder 2"/>
          <p:cNvSpPr>
            <a:spLocks noGrp="1"/>
          </p:cNvSpPr>
          <p:nvPr>
            <p:ph idx="1"/>
          </p:nvPr>
        </p:nvSpPr>
        <p:spPr/>
        <p:txBody>
          <a:bodyPr/>
          <a:lstStyle/>
          <a:p>
            <a:r>
              <a:rPr lang="en-US" dirty="0"/>
              <a:t>A </a:t>
            </a:r>
            <a:r>
              <a:rPr lang="en-US" b="1" dirty="0"/>
              <a:t>binomial experiment</a:t>
            </a:r>
            <a:r>
              <a:rPr lang="en-US" dirty="0"/>
              <a:t> is a statistical experiment that has the following </a:t>
            </a:r>
            <a:r>
              <a:rPr lang="en-US" dirty="0" smtClean="0"/>
              <a:t>properties:</a:t>
            </a:r>
          </a:p>
          <a:p>
            <a:pPr lvl="1"/>
            <a:r>
              <a:rPr lang="en-US" dirty="0" smtClean="0"/>
              <a:t>The </a:t>
            </a:r>
            <a:r>
              <a:rPr lang="en-US" dirty="0"/>
              <a:t>experiment consists of </a:t>
            </a:r>
            <a:r>
              <a:rPr lang="en-US" i="1" dirty="0"/>
              <a:t>n</a:t>
            </a:r>
            <a:r>
              <a:rPr lang="en-US" dirty="0"/>
              <a:t> repeated trials.</a:t>
            </a:r>
          </a:p>
          <a:p>
            <a:pPr lvl="1"/>
            <a:r>
              <a:rPr lang="en-US" dirty="0"/>
              <a:t>Each trial can result in just two possible outcomes. We call one of these outcomes a success and the other, a failure</a:t>
            </a:r>
            <a:r>
              <a:rPr lang="en-US" dirty="0" smtClean="0"/>
              <a:t>.</a:t>
            </a:r>
          </a:p>
          <a:p>
            <a:pPr lvl="1"/>
            <a:r>
              <a:rPr lang="en-US" dirty="0"/>
              <a:t>The probability of success, denoted by P, is the same on every trial.</a:t>
            </a:r>
          </a:p>
          <a:p>
            <a:pPr lvl="1"/>
            <a:r>
              <a:rPr lang="en-US" dirty="0"/>
              <a:t>The trials are independent; that is, the outcome on one trial does not affect the outcome on other trials</a:t>
            </a:r>
            <a:r>
              <a:rPr lang="en-US" dirty="0" smtClean="0"/>
              <a:t>.</a:t>
            </a:r>
          </a:p>
        </p:txBody>
      </p:sp>
    </p:spTree>
    <p:extLst>
      <p:ext uri="{BB962C8B-B14F-4D97-AF65-F5344CB8AC3E}">
        <p14:creationId xmlns:p14="http://schemas.microsoft.com/office/powerpoint/2010/main" val="172550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r>
              <a:rPr lang="en-US" dirty="0"/>
              <a:t> Flip a coin 2 times and count the number of times the coin lands on heads. This is a binomial experiment. </a:t>
            </a:r>
          </a:p>
          <a:p>
            <a:pPr lvl="1"/>
            <a:r>
              <a:rPr lang="en-US" dirty="0" smtClean="0"/>
              <a:t>The </a:t>
            </a:r>
            <a:r>
              <a:rPr lang="en-US" dirty="0"/>
              <a:t>experiment consists of repeated trials. We flip a coin 2 times.</a:t>
            </a:r>
          </a:p>
          <a:p>
            <a:pPr lvl="1"/>
            <a:r>
              <a:rPr lang="en-US" dirty="0"/>
              <a:t>Each trial can result in just two possible outcomes - heads or tails.</a:t>
            </a:r>
          </a:p>
          <a:p>
            <a:pPr lvl="1"/>
            <a:r>
              <a:rPr lang="en-US" dirty="0"/>
              <a:t>The probability of success is constant - 0.5 on every trial.</a:t>
            </a:r>
          </a:p>
          <a:p>
            <a:pPr lvl="1"/>
            <a:r>
              <a:rPr lang="en-US" dirty="0"/>
              <a:t>The trials are independent; that is, getting heads on one trial does not affect whether we get heads on other trials.</a:t>
            </a:r>
          </a:p>
          <a:p>
            <a:endParaRPr lang="en-US" dirty="0"/>
          </a:p>
        </p:txBody>
      </p:sp>
    </p:spTree>
    <p:extLst>
      <p:ext uri="{BB962C8B-B14F-4D97-AF65-F5344CB8AC3E}">
        <p14:creationId xmlns:p14="http://schemas.microsoft.com/office/powerpoint/2010/main" val="389493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following notation is helpful, when we talk about binomial probability.</a:t>
            </a:r>
          </a:p>
          <a:p>
            <a:r>
              <a:rPr lang="en-US" i="1" dirty="0"/>
              <a:t>x</a:t>
            </a:r>
            <a:r>
              <a:rPr lang="en-US" dirty="0"/>
              <a:t>: The number of successes that result from the binomial experiment.</a:t>
            </a:r>
          </a:p>
          <a:p>
            <a:r>
              <a:rPr lang="en-US" i="1" dirty="0"/>
              <a:t>n</a:t>
            </a:r>
            <a:r>
              <a:rPr lang="en-US" dirty="0"/>
              <a:t>: The number of trials in the binomial experiment.</a:t>
            </a:r>
          </a:p>
          <a:p>
            <a:r>
              <a:rPr lang="en-US" i="1" dirty="0"/>
              <a:t>P</a:t>
            </a:r>
            <a:r>
              <a:rPr lang="en-US" dirty="0"/>
              <a:t>: The probability of success on an individual trial.</a:t>
            </a:r>
          </a:p>
          <a:p>
            <a:r>
              <a:rPr lang="en-US" i="1" dirty="0"/>
              <a:t>Q</a:t>
            </a:r>
            <a:r>
              <a:rPr lang="en-US" dirty="0"/>
              <a:t>: The probability of failure on an individual trial. (This is equal to 1 - </a:t>
            </a:r>
            <a:r>
              <a:rPr lang="en-US" i="1" dirty="0"/>
              <a:t>P</a:t>
            </a:r>
            <a:r>
              <a:rPr lang="en-US" dirty="0"/>
              <a:t>.)</a:t>
            </a:r>
          </a:p>
          <a:p>
            <a:r>
              <a:rPr lang="en-US" i="1" dirty="0"/>
              <a:t>n!</a:t>
            </a:r>
            <a:r>
              <a:rPr lang="en-US" dirty="0"/>
              <a:t>: The </a:t>
            </a:r>
            <a:r>
              <a:rPr lang="en-US" dirty="0">
                <a:hlinkClick r:id="rId2"/>
              </a:rPr>
              <a:t>factorial</a:t>
            </a:r>
            <a:r>
              <a:rPr lang="en-US" dirty="0"/>
              <a:t> of n (also known as n factorial).</a:t>
            </a:r>
          </a:p>
          <a:p>
            <a:r>
              <a:rPr lang="en-US" dirty="0"/>
              <a:t>b(</a:t>
            </a:r>
            <a:r>
              <a:rPr lang="en-US" i="1" dirty="0"/>
              <a:t>x</a:t>
            </a:r>
            <a:r>
              <a:rPr lang="en-US" dirty="0"/>
              <a:t>; </a:t>
            </a:r>
            <a:r>
              <a:rPr lang="en-US" i="1" dirty="0"/>
              <a:t>n, P</a:t>
            </a:r>
            <a:r>
              <a:rPr lang="en-US" dirty="0"/>
              <a:t>): Binomial probability - the probability that an </a:t>
            </a:r>
            <a:r>
              <a:rPr lang="en-US" i="1" dirty="0"/>
              <a:t>n</a:t>
            </a:r>
            <a:r>
              <a:rPr lang="en-US" dirty="0"/>
              <a:t>-trial binomial experiment results in </a:t>
            </a:r>
            <a:r>
              <a:rPr lang="en-US" u="sng" dirty="0"/>
              <a:t>exactly</a:t>
            </a:r>
            <a:r>
              <a:rPr lang="en-US" dirty="0"/>
              <a:t> </a:t>
            </a:r>
            <a:r>
              <a:rPr lang="en-US" i="1" dirty="0"/>
              <a:t>x</a:t>
            </a:r>
            <a:r>
              <a:rPr lang="en-US" dirty="0"/>
              <a:t> successes, when the probability of success on an individual trial is </a:t>
            </a:r>
            <a:r>
              <a:rPr lang="en-US" i="1" dirty="0"/>
              <a:t>P</a:t>
            </a:r>
            <a:r>
              <a:rPr lang="en-US" dirty="0"/>
              <a:t>.</a:t>
            </a:r>
          </a:p>
          <a:p>
            <a:r>
              <a:rPr lang="en-US" baseline="-25000" dirty="0" err="1"/>
              <a:t>n</a:t>
            </a:r>
            <a:r>
              <a:rPr lang="en-US" dirty="0" err="1"/>
              <a:t>C</a:t>
            </a:r>
            <a:r>
              <a:rPr lang="en-US" baseline="-25000" dirty="0" err="1"/>
              <a:t>r</a:t>
            </a:r>
            <a:r>
              <a:rPr lang="en-US" dirty="0"/>
              <a:t>: The number of </a:t>
            </a:r>
            <a:r>
              <a:rPr lang="en-US" dirty="0">
                <a:hlinkClick r:id="rId3"/>
              </a:rPr>
              <a:t>combinations</a:t>
            </a:r>
            <a:r>
              <a:rPr lang="en-US" dirty="0"/>
              <a:t> of </a:t>
            </a:r>
            <a:r>
              <a:rPr lang="en-US" i="1" dirty="0"/>
              <a:t>n</a:t>
            </a:r>
            <a:r>
              <a:rPr lang="en-US" dirty="0"/>
              <a:t> things, taken </a:t>
            </a:r>
            <a:r>
              <a:rPr lang="en-US" i="1" dirty="0"/>
              <a:t>r</a:t>
            </a:r>
            <a:r>
              <a:rPr lang="en-US" dirty="0"/>
              <a:t> at a time.</a:t>
            </a:r>
          </a:p>
          <a:p>
            <a:endParaRPr lang="en-US" dirty="0"/>
          </a:p>
        </p:txBody>
      </p:sp>
    </p:spTree>
    <p:extLst>
      <p:ext uri="{BB962C8B-B14F-4D97-AF65-F5344CB8AC3E}">
        <p14:creationId xmlns:p14="http://schemas.microsoft.com/office/powerpoint/2010/main" val="150637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Suppose we flip a coin two times and count the number of heads (successes). The binomial random variable is the number of heads, which can take on values of 0, 1, or 2. The binomial distribution is presented below.</a:t>
            </a:r>
          </a:p>
        </p:txBody>
      </p:sp>
      <p:graphicFrame>
        <p:nvGraphicFramePr>
          <p:cNvPr id="6" name="Table 5"/>
          <p:cNvGraphicFramePr>
            <a:graphicFrameLocks noGrp="1"/>
          </p:cNvGraphicFramePr>
          <p:nvPr>
            <p:extLst>
              <p:ext uri="{D42A27DB-BD31-4B8C-83A1-F6EECF244321}">
                <p14:modId xmlns:p14="http://schemas.microsoft.com/office/powerpoint/2010/main" val="2925257624"/>
              </p:ext>
            </p:extLst>
          </p:nvPr>
        </p:nvGraphicFramePr>
        <p:xfrm>
          <a:off x="3814618" y="3362036"/>
          <a:ext cx="4248726" cy="2235201"/>
        </p:xfrm>
        <a:graphic>
          <a:graphicData uri="http://schemas.openxmlformats.org/drawingml/2006/table">
            <a:tbl>
              <a:tblPr>
                <a:tableStyleId>{BC89EF96-8CEA-46FF-86C4-4CE0E7609802}</a:tableStyleId>
              </a:tblPr>
              <a:tblGrid>
                <a:gridCol w="2124363">
                  <a:extLst>
                    <a:ext uri="{9D8B030D-6E8A-4147-A177-3AD203B41FA5}">
                      <a16:colId xmlns:a16="http://schemas.microsoft.com/office/drawing/2014/main" val="3282241937"/>
                    </a:ext>
                  </a:extLst>
                </a:gridCol>
                <a:gridCol w="2124363">
                  <a:extLst>
                    <a:ext uri="{9D8B030D-6E8A-4147-A177-3AD203B41FA5}">
                      <a16:colId xmlns:a16="http://schemas.microsoft.com/office/drawing/2014/main" val="3701171010"/>
                    </a:ext>
                  </a:extLst>
                </a:gridCol>
              </a:tblGrid>
              <a:tr h="785340">
                <a:tc>
                  <a:txBody>
                    <a:bodyPr/>
                    <a:lstStyle/>
                    <a:p>
                      <a:pPr algn="ctr"/>
                      <a:r>
                        <a:rPr lang="en-US" sz="2000" b="1">
                          <a:effectLst/>
                        </a:rPr>
                        <a:t>Number of heads</a:t>
                      </a:r>
                      <a:endParaRPr lang="en-US" sz="2000" b="1">
                        <a:solidFill>
                          <a:srgbClr val="FFFFFF"/>
                        </a:solidFill>
                        <a:effectLst/>
                      </a:endParaRPr>
                    </a:p>
                  </a:txBody>
                  <a:tcPr anchor="ctr"/>
                </a:tc>
                <a:tc>
                  <a:txBody>
                    <a:bodyPr/>
                    <a:lstStyle/>
                    <a:p>
                      <a:pPr algn="ctr"/>
                      <a:r>
                        <a:rPr lang="en-US" sz="2000" b="1" dirty="0">
                          <a:effectLst/>
                        </a:rPr>
                        <a:t>Probability</a:t>
                      </a:r>
                      <a:endParaRPr lang="en-US" sz="2000" b="1" dirty="0">
                        <a:solidFill>
                          <a:srgbClr val="FFFFFF"/>
                        </a:solidFill>
                        <a:effectLst/>
                      </a:endParaRPr>
                    </a:p>
                  </a:txBody>
                  <a:tcPr anchor="ctr"/>
                </a:tc>
                <a:extLst>
                  <a:ext uri="{0D108BD9-81ED-4DB2-BD59-A6C34878D82A}">
                    <a16:rowId xmlns:a16="http://schemas.microsoft.com/office/drawing/2014/main" val="1596075318"/>
                  </a:ext>
                </a:extLst>
              </a:tr>
              <a:tr h="483287">
                <a:tc>
                  <a:txBody>
                    <a:bodyPr/>
                    <a:lstStyle/>
                    <a:p>
                      <a:pPr algn="ctr"/>
                      <a:r>
                        <a:rPr lang="en-US" sz="2000" dirty="0">
                          <a:effectLst/>
                        </a:rPr>
                        <a:t>0</a:t>
                      </a:r>
                      <a:endParaRPr lang="en-US" sz="2000" dirty="0">
                        <a:solidFill>
                          <a:srgbClr val="000000"/>
                        </a:solidFill>
                        <a:effectLst/>
                      </a:endParaRPr>
                    </a:p>
                  </a:txBody>
                  <a:tcPr anchor="ctr"/>
                </a:tc>
                <a:tc>
                  <a:txBody>
                    <a:bodyPr/>
                    <a:lstStyle/>
                    <a:p>
                      <a:pPr algn="ctr"/>
                      <a:r>
                        <a:rPr lang="en-US" sz="2000">
                          <a:effectLst/>
                        </a:rPr>
                        <a:t>0.25</a:t>
                      </a:r>
                      <a:endParaRPr lang="en-US" sz="2000">
                        <a:solidFill>
                          <a:srgbClr val="000000"/>
                        </a:solidFill>
                        <a:effectLst/>
                      </a:endParaRPr>
                    </a:p>
                  </a:txBody>
                  <a:tcPr anchor="ctr"/>
                </a:tc>
                <a:extLst>
                  <a:ext uri="{0D108BD9-81ED-4DB2-BD59-A6C34878D82A}">
                    <a16:rowId xmlns:a16="http://schemas.microsoft.com/office/drawing/2014/main" val="198592341"/>
                  </a:ext>
                </a:extLst>
              </a:tr>
              <a:tr h="483287">
                <a:tc>
                  <a:txBody>
                    <a:bodyPr/>
                    <a:lstStyle/>
                    <a:p>
                      <a:pPr algn="ctr"/>
                      <a:r>
                        <a:rPr lang="en-US" sz="2000">
                          <a:effectLst/>
                        </a:rPr>
                        <a:t>1</a:t>
                      </a:r>
                      <a:endParaRPr lang="en-US" sz="2000">
                        <a:solidFill>
                          <a:srgbClr val="000000"/>
                        </a:solidFill>
                        <a:effectLst/>
                      </a:endParaRPr>
                    </a:p>
                  </a:txBody>
                  <a:tcPr anchor="ctr"/>
                </a:tc>
                <a:tc>
                  <a:txBody>
                    <a:bodyPr/>
                    <a:lstStyle/>
                    <a:p>
                      <a:pPr algn="ctr"/>
                      <a:r>
                        <a:rPr lang="en-US" sz="2000">
                          <a:effectLst/>
                        </a:rPr>
                        <a:t>0.50</a:t>
                      </a:r>
                      <a:endParaRPr lang="en-US" sz="2000">
                        <a:solidFill>
                          <a:srgbClr val="000000"/>
                        </a:solidFill>
                        <a:effectLst/>
                      </a:endParaRPr>
                    </a:p>
                  </a:txBody>
                  <a:tcPr anchor="ctr"/>
                </a:tc>
                <a:extLst>
                  <a:ext uri="{0D108BD9-81ED-4DB2-BD59-A6C34878D82A}">
                    <a16:rowId xmlns:a16="http://schemas.microsoft.com/office/drawing/2014/main" val="2546512744"/>
                  </a:ext>
                </a:extLst>
              </a:tr>
              <a:tr h="483287">
                <a:tc>
                  <a:txBody>
                    <a:bodyPr/>
                    <a:lstStyle/>
                    <a:p>
                      <a:pPr algn="ctr"/>
                      <a:r>
                        <a:rPr lang="en-US" sz="2000">
                          <a:effectLst/>
                        </a:rPr>
                        <a:t>2</a:t>
                      </a:r>
                      <a:endParaRPr lang="en-US" sz="2000">
                        <a:solidFill>
                          <a:srgbClr val="000000"/>
                        </a:solidFill>
                        <a:effectLst/>
                      </a:endParaRPr>
                    </a:p>
                  </a:txBody>
                  <a:tcPr anchor="ctr"/>
                </a:tc>
                <a:tc>
                  <a:txBody>
                    <a:bodyPr/>
                    <a:lstStyle/>
                    <a:p>
                      <a:pPr algn="ctr"/>
                      <a:r>
                        <a:rPr lang="en-US" sz="2000" dirty="0">
                          <a:effectLst/>
                        </a:rPr>
                        <a:t>0.25</a:t>
                      </a:r>
                      <a:endParaRPr lang="en-US" sz="2000" dirty="0">
                        <a:solidFill>
                          <a:srgbClr val="000000"/>
                        </a:solidFill>
                        <a:effectLst/>
                      </a:endParaRPr>
                    </a:p>
                  </a:txBody>
                  <a:tcPr anchor="ctr"/>
                </a:tc>
                <a:extLst>
                  <a:ext uri="{0D108BD9-81ED-4DB2-BD59-A6C34878D82A}">
                    <a16:rowId xmlns:a16="http://schemas.microsoft.com/office/drawing/2014/main" val="3140815547"/>
                  </a:ext>
                </a:extLst>
              </a:tr>
            </a:tbl>
          </a:graphicData>
        </a:graphic>
      </p:graphicFrame>
      <p:sp>
        <p:nvSpPr>
          <p:cNvPr id="7" name="Rectangle 2"/>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63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Properties of Binomial </a:t>
            </a:r>
            <a:r>
              <a:rPr lang="en-US" dirty="0"/>
              <a:t>D</a:t>
            </a:r>
            <a:r>
              <a:rPr lang="en-US" dirty="0" smtClean="0"/>
              <a:t>istribution</a:t>
            </a:r>
            <a:endParaRPr lang="en-US" dirty="0"/>
          </a:p>
        </p:txBody>
      </p:sp>
      <p:sp>
        <p:nvSpPr>
          <p:cNvPr id="3" name="Content Placeholder 2"/>
          <p:cNvSpPr>
            <a:spLocks noGrp="1"/>
          </p:cNvSpPr>
          <p:nvPr>
            <p:ph idx="1"/>
          </p:nvPr>
        </p:nvSpPr>
        <p:spPr/>
        <p:txBody>
          <a:bodyPr/>
          <a:lstStyle/>
          <a:p>
            <a:r>
              <a:rPr lang="en-US" dirty="0" smtClean="0"/>
              <a:t>The </a:t>
            </a:r>
            <a:r>
              <a:rPr lang="en-US" dirty="0"/>
              <a:t>mean of the distribution (</a:t>
            </a:r>
            <a:r>
              <a:rPr lang="en-US" dirty="0" err="1"/>
              <a:t>μ</a:t>
            </a:r>
            <a:r>
              <a:rPr lang="en-US" baseline="-25000" dirty="0" err="1"/>
              <a:t>x</a:t>
            </a:r>
            <a:r>
              <a:rPr lang="en-US" dirty="0"/>
              <a:t>) is equal to </a:t>
            </a:r>
            <a:r>
              <a:rPr lang="en-US" i="1" dirty="0"/>
              <a:t>n</a:t>
            </a:r>
            <a:r>
              <a:rPr lang="en-US" dirty="0"/>
              <a:t> * </a:t>
            </a:r>
            <a:r>
              <a:rPr lang="en-US" i="1" dirty="0"/>
              <a:t>P</a:t>
            </a:r>
            <a:r>
              <a:rPr lang="en-US" dirty="0"/>
              <a:t> .</a:t>
            </a:r>
          </a:p>
          <a:p>
            <a:r>
              <a:rPr lang="en-US" dirty="0"/>
              <a:t>The </a:t>
            </a:r>
            <a:r>
              <a:rPr lang="en-US" dirty="0">
                <a:hlinkClick r:id="rId2"/>
              </a:rPr>
              <a:t>variance</a:t>
            </a:r>
            <a:r>
              <a:rPr lang="en-US" dirty="0"/>
              <a:t> (σ</a:t>
            </a:r>
            <a:r>
              <a:rPr lang="en-US" baseline="30000" dirty="0"/>
              <a:t>2</a:t>
            </a:r>
            <a:r>
              <a:rPr lang="en-US" baseline="-25000" dirty="0"/>
              <a:t>x</a:t>
            </a:r>
            <a:r>
              <a:rPr lang="en-US" dirty="0"/>
              <a:t>) is </a:t>
            </a:r>
            <a:r>
              <a:rPr lang="en-US" i="1" dirty="0"/>
              <a:t>n</a:t>
            </a:r>
            <a:r>
              <a:rPr lang="en-US" dirty="0"/>
              <a:t> * </a:t>
            </a:r>
            <a:r>
              <a:rPr lang="en-US" i="1" dirty="0"/>
              <a:t>P</a:t>
            </a:r>
            <a:r>
              <a:rPr lang="en-US" dirty="0"/>
              <a:t> * ( 1 - </a:t>
            </a:r>
            <a:r>
              <a:rPr lang="en-US" i="1" dirty="0"/>
              <a:t>P</a:t>
            </a:r>
            <a:r>
              <a:rPr lang="en-US" dirty="0"/>
              <a:t> ).</a:t>
            </a:r>
          </a:p>
          <a:p>
            <a:r>
              <a:rPr lang="en-US" dirty="0"/>
              <a:t>The </a:t>
            </a:r>
            <a:r>
              <a:rPr lang="en-US" dirty="0">
                <a:hlinkClick r:id="rId3"/>
              </a:rPr>
              <a:t>standard deviation</a:t>
            </a:r>
            <a:r>
              <a:rPr lang="en-US" dirty="0"/>
              <a:t> (</a:t>
            </a:r>
            <a:r>
              <a:rPr lang="en-US" dirty="0" err="1"/>
              <a:t>σ</a:t>
            </a:r>
            <a:r>
              <a:rPr lang="en-US" baseline="-25000" dirty="0" err="1"/>
              <a:t>x</a:t>
            </a:r>
            <a:r>
              <a:rPr lang="en-US" dirty="0"/>
              <a:t>) is </a:t>
            </a:r>
            <a:r>
              <a:rPr lang="en-US" dirty="0" err="1"/>
              <a:t>sqrt</a:t>
            </a:r>
            <a:r>
              <a:rPr lang="en-US" dirty="0"/>
              <a:t>[ </a:t>
            </a:r>
            <a:r>
              <a:rPr lang="en-US" i="1" dirty="0"/>
              <a:t>n</a:t>
            </a:r>
            <a:r>
              <a:rPr lang="en-US" dirty="0"/>
              <a:t> * </a:t>
            </a:r>
            <a:r>
              <a:rPr lang="en-US" i="1" dirty="0"/>
              <a:t>P</a:t>
            </a:r>
            <a:r>
              <a:rPr lang="en-US" dirty="0"/>
              <a:t> * ( 1 - </a:t>
            </a:r>
            <a:r>
              <a:rPr lang="en-US" i="1" dirty="0"/>
              <a:t>P</a:t>
            </a:r>
            <a:r>
              <a:rPr lang="en-US" dirty="0"/>
              <a:t> ) ].</a:t>
            </a:r>
          </a:p>
          <a:p>
            <a:endParaRPr lang="en-US" dirty="0"/>
          </a:p>
        </p:txBody>
      </p:sp>
    </p:spTree>
    <p:extLst>
      <p:ext uri="{BB962C8B-B14F-4D97-AF65-F5344CB8AC3E}">
        <p14:creationId xmlns:p14="http://schemas.microsoft.com/office/powerpoint/2010/main" val="216987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Binomial Probability</a:t>
            </a:r>
            <a:br>
              <a:rPr lang="en-US" dirty="0"/>
            </a:b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b="1" dirty="0"/>
              <a:t>binomial probability</a:t>
            </a:r>
            <a:r>
              <a:rPr lang="en-US" dirty="0"/>
              <a:t> refers to the probability that a binomial experiment results in </a:t>
            </a:r>
            <a:r>
              <a:rPr lang="en-US" u="sng" dirty="0"/>
              <a:t>exactly</a:t>
            </a:r>
            <a:r>
              <a:rPr lang="en-US" dirty="0"/>
              <a:t> </a:t>
            </a:r>
            <a:r>
              <a:rPr lang="en-US" i="1" dirty="0"/>
              <a:t>x</a:t>
            </a:r>
            <a:r>
              <a:rPr lang="en-US" dirty="0"/>
              <a:t> successes. For example, in the above table, we see that the binomial probability of getting exactly one head in two coin flips is 0.50.</a:t>
            </a:r>
          </a:p>
          <a:p>
            <a:endParaRPr lang="en-US" dirty="0"/>
          </a:p>
        </p:txBody>
      </p:sp>
    </p:spTree>
    <p:extLst>
      <p:ext uri="{BB962C8B-B14F-4D97-AF65-F5344CB8AC3E}">
        <p14:creationId xmlns:p14="http://schemas.microsoft.com/office/powerpoint/2010/main" val="216906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3432</TotalTime>
  <Words>481</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About Me</vt:lpstr>
      <vt:lpstr>Binomial Probability Distribution</vt:lpstr>
      <vt:lpstr>Example</vt:lpstr>
      <vt:lpstr>Notation</vt:lpstr>
      <vt:lpstr> </vt:lpstr>
      <vt:lpstr>Properties of Binomial Distribution</vt:lpstr>
      <vt:lpstr>Binomial Probability </vt:lpstr>
      <vt:lpstr>Binomial Formula</vt:lpstr>
      <vt:lpstr>Example 1</vt:lpstr>
      <vt:lpstr>Cumulative Binomial Probability </vt:lpstr>
      <vt:lpstr>Example 2</vt:lpstr>
      <vt:lpstr>Example 3</vt:lpstr>
      <vt:lpstr>Negative Binomial Distribuiton</vt:lpstr>
      <vt:lpstr>Number of Success is given </vt:lpstr>
      <vt:lpstr>Negative Binomial Formula</vt:lpstr>
      <vt:lpstr>Mean of Negative Binomial Distribution</vt:lpstr>
      <vt:lpstr>Multinomial Distribution</vt:lpstr>
      <vt:lpstr>Additional Reading</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Sanjeet (Cognizant)</dc:creator>
  <cp:lastModifiedBy>Shukla, Sanjeet Kumar (Cognizant)</cp:lastModifiedBy>
  <cp:revision>147</cp:revision>
  <dcterms:created xsi:type="dcterms:W3CDTF">2019-11-16T13:20:30Z</dcterms:created>
  <dcterms:modified xsi:type="dcterms:W3CDTF">2019-12-21T21:00:51Z</dcterms:modified>
</cp:coreProperties>
</file>