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notesMasterIdLst>
    <p:notesMasterId r:id="rId19"/>
  </p:notesMasterIdLst>
  <p:sldIdLst>
    <p:sldId id="256" r:id="rId2"/>
    <p:sldId id="321"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13" r:id="rId17"/>
    <p:sldId id="3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42" autoAdjust="0"/>
    <p:restoredTop sz="94660"/>
  </p:normalViewPr>
  <p:slideViewPr>
    <p:cSldViewPr snapToGrid="0">
      <p:cViewPr varScale="1">
        <p:scale>
          <a:sx n="69" d="100"/>
          <a:sy n="69" d="100"/>
        </p:scale>
        <p:origin x="20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14CBC-1897-48E2-A929-A9873B7AFEDF}" type="datetimeFigureOut">
              <a:rPr lang="en-US" smtClean="0"/>
              <a:t>12/22/2019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8F542-9F03-4AD8-A970-5A1FD17B8705}" type="slidenum">
              <a:rPr lang="en-US" smtClean="0"/>
              <a:t>‹#›</a:t>
            </a:fld>
            <a:endParaRPr lang="en-US" dirty="0"/>
          </a:p>
        </p:txBody>
      </p:sp>
    </p:spTree>
    <p:extLst>
      <p:ext uri="{BB962C8B-B14F-4D97-AF65-F5344CB8AC3E}">
        <p14:creationId xmlns:p14="http://schemas.microsoft.com/office/powerpoint/2010/main" val="19894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44193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74568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75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61768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93403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11089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12340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28703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10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23817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23300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47D19-6911-4285-8BC6-2DDC48D56EA1}" type="datetimeFigureOut">
              <a:rPr lang="en-US" smtClean="0"/>
              <a:t>12/22/2019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77EED-B591-461C-A4AF-281C4137EBB2}" type="slidenum">
              <a:rPr lang="en-US" smtClean="0"/>
              <a:t>‹#›</a:t>
            </a:fld>
            <a:endParaRPr lang="en-US" dirty="0"/>
          </a:p>
        </p:txBody>
      </p:sp>
    </p:spTree>
    <p:extLst>
      <p:ext uri="{BB962C8B-B14F-4D97-AF65-F5344CB8AC3E}">
        <p14:creationId xmlns:p14="http://schemas.microsoft.com/office/powerpoint/2010/main" val="107534307"/>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ttrek.com/Tables/T.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ttrek.com/Help/Glossary.aspx?Target=T_score" TargetMode="External"/><Relationship Id="rId2" Type="http://schemas.openxmlformats.org/officeDocument/2006/relationships/hyperlink" Target="https://stattrek.com/Help/Glossary.aspx?Target=Random_variab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ttrek.com/online-calculator/t-distribution.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groups/670780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linkedin.com/in/sanjeetshukla/" TargetMode="External"/><Relationship Id="rId4" Type="http://schemas.openxmlformats.org/officeDocument/2006/relationships/hyperlink" Target="https://twitter.com/Sanjeet3628433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attrek.com/Help/Glossary.aspx?Target=Standard_normal_distribution" TargetMode="External"/><Relationship Id="rId2" Type="http://schemas.openxmlformats.org/officeDocument/2006/relationships/hyperlink" Target="https://stattrek.com/Help/Glossary.aspx?Target=Varia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ttrek.com/Help/Glossary.aspx?Target=Unimodal%20distribution" TargetMode="External"/><Relationship Id="rId2" Type="http://schemas.openxmlformats.org/officeDocument/2006/relationships/hyperlink" Target="https://stattrek.com/Help/Glossary.aspx?Target=Symmetry" TargetMode="External"/><Relationship Id="rId1" Type="http://schemas.openxmlformats.org/officeDocument/2006/relationships/slideLayout" Target="../slideLayouts/slideLayout2.xml"/><Relationship Id="rId5" Type="http://schemas.openxmlformats.org/officeDocument/2006/relationships/hyperlink" Target="https://stattrek.com/Help/Glossary.aspx?Target=Skewness" TargetMode="External"/><Relationship Id="rId4" Type="http://schemas.openxmlformats.org/officeDocument/2006/relationships/hyperlink" Target="https://stattrek.com/Help/Glossary.aspx?Target=Outl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726515" y="621150"/>
            <a:ext cx="5917999"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b="1" dirty="0" smtClean="0"/>
              <a:t>Data Science 101</a:t>
            </a:r>
            <a:endParaRPr lang="en-US" b="1" dirty="0"/>
          </a:p>
        </p:txBody>
      </p:sp>
      <p:sp>
        <p:nvSpPr>
          <p:cNvPr id="5" name="Subtitle 3"/>
          <p:cNvSpPr txBox="1">
            <a:spLocks/>
          </p:cNvSpPr>
          <p:nvPr/>
        </p:nvSpPr>
        <p:spPr>
          <a:xfrm>
            <a:off x="4749709" y="3254768"/>
            <a:ext cx="6184589" cy="144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800" b="1" dirty="0" smtClean="0"/>
              <a:t>Day 3: Basic Mathematics</a:t>
            </a:r>
            <a:endParaRPr lang="it-IT" sz="2800" b="1" dirty="0" smtClean="0">
              <a:solidFill>
                <a:schemeClr val="accent2">
                  <a:lumMod val="75000"/>
                </a:schemeClr>
              </a:solidFill>
            </a:endParaRPr>
          </a:p>
        </p:txBody>
      </p:sp>
    </p:spTree>
    <p:extLst>
      <p:ext uri="{BB962C8B-B14F-4D97-AF65-F5344CB8AC3E}">
        <p14:creationId xmlns:p14="http://schemas.microsoft.com/office/powerpoint/2010/main" val="33666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1</a:t>
            </a:r>
            <a:endParaRPr lang="en-US" dirty="0"/>
          </a:p>
        </p:txBody>
      </p:sp>
      <p:sp>
        <p:nvSpPr>
          <p:cNvPr id="3" name="Content Placeholder 2"/>
          <p:cNvSpPr>
            <a:spLocks noGrp="1"/>
          </p:cNvSpPr>
          <p:nvPr>
            <p:ph idx="1"/>
          </p:nvPr>
        </p:nvSpPr>
        <p:spPr>
          <a:xfrm>
            <a:off x="838200" y="1440873"/>
            <a:ext cx="10515600" cy="4736090"/>
          </a:xfrm>
        </p:spPr>
        <p:txBody>
          <a:bodyPr>
            <a:normAutofit fontScale="77500" lnSpcReduction="20000"/>
          </a:bodyPr>
          <a:lstStyle/>
          <a:p>
            <a:pPr marL="0" indent="0">
              <a:buNone/>
            </a:pPr>
            <a:r>
              <a:rPr lang="en-US" dirty="0"/>
              <a:t>Acme Corporation manufactures light bulbs. The CEO claims that an average Acme light bulb lasts 300 days. A researcher randomly selects 15 bulbs for testing. The sampled bulbs last an average of 290 days, with a standard deviation of 50 days. If the CEO's claim were true, what is the probability that 15 randomly selected bulbs would have an average life of no more than 290 days</a:t>
            </a:r>
            <a:r>
              <a:rPr lang="en-US" dirty="0" smtClean="0"/>
              <a:t>?</a:t>
            </a:r>
          </a:p>
          <a:p>
            <a:pPr marL="0" indent="0">
              <a:buNone/>
            </a:pPr>
            <a:r>
              <a:rPr lang="en-US" b="1" dirty="0"/>
              <a:t>Solution A</a:t>
            </a:r>
            <a:endParaRPr lang="en-US" dirty="0"/>
          </a:p>
          <a:p>
            <a:pPr marL="0" indent="0">
              <a:buNone/>
            </a:pPr>
            <a:r>
              <a:rPr lang="en-US" dirty="0"/>
              <a:t>The first thing we need to do is compute the t statistic, based on the following equation:</a:t>
            </a:r>
          </a:p>
          <a:p>
            <a:pPr marL="0" indent="0">
              <a:buNone/>
            </a:pPr>
            <a:r>
              <a:rPr lang="en-US" dirty="0"/>
              <a:t>t = [ x - μ ] / [ s / </a:t>
            </a:r>
            <a:r>
              <a:rPr lang="en-US" dirty="0" err="1"/>
              <a:t>sqrt</a:t>
            </a:r>
            <a:r>
              <a:rPr lang="en-US" dirty="0"/>
              <a:t>( n ) ]</a:t>
            </a:r>
            <a:br>
              <a:rPr lang="en-US" dirty="0"/>
            </a:br>
            <a:r>
              <a:rPr lang="en-US" dirty="0"/>
              <a:t>t = ( 290 - 300 ) / [ 50 / </a:t>
            </a:r>
            <a:r>
              <a:rPr lang="en-US" dirty="0" err="1"/>
              <a:t>sqrt</a:t>
            </a:r>
            <a:r>
              <a:rPr lang="en-US" dirty="0"/>
              <a:t>( 15) ]</a:t>
            </a:r>
            <a:br>
              <a:rPr lang="en-US" dirty="0"/>
            </a:br>
            <a:r>
              <a:rPr lang="en-US" dirty="0"/>
              <a:t>t = -10 / 12.909945 = - 0.7745966</a:t>
            </a:r>
          </a:p>
          <a:p>
            <a:pPr marL="0" indent="0">
              <a:buNone/>
            </a:pPr>
            <a:r>
              <a:rPr lang="en-US" dirty="0" smtClean="0"/>
              <a:t>Now we need to use t distribution calculator for degree of freedom = 14 and </a:t>
            </a:r>
            <a:r>
              <a:rPr lang="en-US" dirty="0"/>
              <a:t>The t statistic </a:t>
            </a:r>
            <a:r>
              <a:rPr lang="en-US" dirty="0" smtClean="0"/>
              <a:t>=- 0.7745966</a:t>
            </a:r>
          </a:p>
          <a:p>
            <a:pPr marL="0" indent="0">
              <a:buNone/>
            </a:pPr>
            <a:r>
              <a:rPr lang="en-US" dirty="0"/>
              <a:t>The calculator displays the cumulative probability: 0.226. Hence, if the true bulb life were 300 days, there is a 22.6% chance that the average bulb life for 15 randomly selected bulbs would be less than or equal to 290 days</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919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382"/>
            <a:ext cx="10515600" cy="5419581"/>
          </a:xfrm>
        </p:spPr>
        <p:txBody>
          <a:bodyPr>
            <a:normAutofit fontScale="92500" lnSpcReduction="10000"/>
          </a:bodyPr>
          <a:lstStyle/>
          <a:p>
            <a:pPr marL="0" indent="0">
              <a:buNone/>
            </a:pPr>
            <a:r>
              <a:rPr lang="en-US" b="1" dirty="0"/>
              <a:t>Solution B</a:t>
            </a:r>
            <a:r>
              <a:rPr lang="en-US" b="1" dirty="0" smtClean="0"/>
              <a:t>:</a:t>
            </a:r>
            <a:endParaRPr lang="en-US" dirty="0"/>
          </a:p>
          <a:p>
            <a:pPr marL="0" indent="0">
              <a:buNone/>
            </a:pPr>
            <a:r>
              <a:rPr lang="en-US" dirty="0"/>
              <a:t>This time, we will work directly with the raw data from the problem. We will not compute the t statistic; the </a:t>
            </a:r>
            <a:r>
              <a:rPr lang="en-US" dirty="0">
                <a:hlinkClick r:id="rId2"/>
              </a:rPr>
              <a:t>T Distribution Calculator</a:t>
            </a:r>
            <a:r>
              <a:rPr lang="en-US" dirty="0"/>
              <a:t> will do that work for us. Since we will work with the raw data, we select "Sample mean" from the Random Variable dropdown box. Then, we enter the following data</a:t>
            </a:r>
            <a:r>
              <a:rPr lang="en-US" dirty="0" smtClean="0"/>
              <a:t>:</a:t>
            </a:r>
          </a:p>
          <a:p>
            <a:pPr marL="0" indent="0">
              <a:buNone/>
            </a:pPr>
            <a:endParaRPr lang="en-US" dirty="0"/>
          </a:p>
          <a:p>
            <a:pPr lvl="1"/>
            <a:r>
              <a:rPr lang="en-US" dirty="0"/>
              <a:t>The degrees of freedom are equal to 15 - 1 = 14.</a:t>
            </a:r>
          </a:p>
          <a:p>
            <a:pPr lvl="1"/>
            <a:r>
              <a:rPr lang="en-US" dirty="0"/>
              <a:t>Assuming the CEO's claim is true, the population mean equals 300.</a:t>
            </a:r>
          </a:p>
          <a:p>
            <a:pPr lvl="1"/>
            <a:r>
              <a:rPr lang="en-US" dirty="0"/>
              <a:t>The sample mean equals 290.</a:t>
            </a:r>
          </a:p>
          <a:p>
            <a:pPr lvl="1"/>
            <a:r>
              <a:rPr lang="en-US" dirty="0"/>
              <a:t>The standard deviation of the sample is </a:t>
            </a:r>
            <a:r>
              <a:rPr lang="en-US" dirty="0" smtClean="0"/>
              <a:t>50.</a:t>
            </a:r>
          </a:p>
          <a:p>
            <a:pPr lvl="1"/>
            <a:endParaRPr lang="en-US" dirty="0" smtClean="0"/>
          </a:p>
          <a:p>
            <a:pPr marL="0" indent="0">
              <a:buNone/>
            </a:pPr>
            <a:r>
              <a:rPr lang="en-US" dirty="0" smtClean="0"/>
              <a:t>The </a:t>
            </a:r>
            <a:r>
              <a:rPr lang="en-US" dirty="0"/>
              <a:t>calculator displays the cumulative probability: 0.226. Hence, there is a 22.6% chance that the average sampled light bulb will burn out within 290 days</a:t>
            </a:r>
            <a:r>
              <a:rPr lang="en-US" dirty="0" smtClean="0"/>
              <a:t>.</a:t>
            </a:r>
            <a:endParaRPr lang="en-US" dirty="0"/>
          </a:p>
        </p:txBody>
      </p:sp>
    </p:spTree>
    <p:extLst>
      <p:ext uri="{BB962C8B-B14F-4D97-AF65-F5344CB8AC3E}">
        <p14:creationId xmlns:p14="http://schemas.microsoft.com/office/powerpoint/2010/main" val="134652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2</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Suppose scores on an IQ test are normally distributed, with a population mean of 100. Suppose 20 people are randomly selected and tested. The standard deviation in the sample group is 15. What is the probability that the average test score in the sample group will be at most 110</a:t>
            </a:r>
            <a:r>
              <a:rPr lang="en-US" dirty="0" smtClean="0"/>
              <a:t>?</a:t>
            </a:r>
            <a:endParaRPr lang="en-US" dirty="0"/>
          </a:p>
          <a:p>
            <a:pPr lvl="1"/>
            <a:r>
              <a:rPr lang="en-US" dirty="0"/>
              <a:t>The degrees of </a:t>
            </a:r>
            <a:r>
              <a:rPr lang="en-US" dirty="0" smtClean="0"/>
              <a:t>freedom </a:t>
            </a:r>
            <a:r>
              <a:rPr lang="en-US" dirty="0"/>
              <a:t>are equal to 20 - 1 = 19.</a:t>
            </a:r>
          </a:p>
          <a:p>
            <a:pPr lvl="1"/>
            <a:r>
              <a:rPr lang="en-US" dirty="0"/>
              <a:t>The population mean equals 100.</a:t>
            </a:r>
          </a:p>
          <a:p>
            <a:pPr lvl="1"/>
            <a:r>
              <a:rPr lang="en-US" dirty="0"/>
              <a:t>The sample mean equals 110.</a:t>
            </a:r>
          </a:p>
          <a:p>
            <a:pPr lvl="1"/>
            <a:r>
              <a:rPr lang="en-US" dirty="0"/>
              <a:t>The standard deviation of the sample is 15</a:t>
            </a:r>
            <a:r>
              <a:rPr lang="en-US" dirty="0" smtClean="0"/>
              <a:t>.</a:t>
            </a:r>
          </a:p>
          <a:p>
            <a:pPr marL="0" indent="0">
              <a:buNone/>
            </a:pPr>
            <a:endParaRPr lang="en-US" dirty="0"/>
          </a:p>
          <a:p>
            <a:pPr marL="0" indent="0" algn="just">
              <a:buNone/>
            </a:pPr>
            <a:endParaRPr lang="en-US" dirty="0"/>
          </a:p>
        </p:txBody>
      </p:sp>
    </p:spTree>
    <p:extLst>
      <p:ext uri="{BB962C8B-B14F-4D97-AF65-F5344CB8AC3E}">
        <p14:creationId xmlns:p14="http://schemas.microsoft.com/office/powerpoint/2010/main" val="274907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degrees of freedom?</a:t>
            </a:r>
            <a:endParaRPr lang="en-US" dirty="0"/>
          </a:p>
        </p:txBody>
      </p:sp>
      <p:sp>
        <p:nvSpPr>
          <p:cNvPr id="3" name="Content Placeholder 2"/>
          <p:cNvSpPr>
            <a:spLocks noGrp="1"/>
          </p:cNvSpPr>
          <p:nvPr>
            <p:ph idx="1"/>
          </p:nvPr>
        </p:nvSpPr>
        <p:spPr/>
        <p:txBody>
          <a:bodyPr/>
          <a:lstStyle/>
          <a:p>
            <a:r>
              <a:rPr lang="en-US" dirty="0" smtClean="0"/>
              <a:t>Degrees </a:t>
            </a:r>
            <a:r>
              <a:rPr lang="en-US" dirty="0"/>
              <a:t>of freedom can be described as the number of scores that are free to vary. For example, suppose you tossed three dice. The total score adds up to 12. If you rolled a 3 on the first die and a 5 on the second, then you know that the third </a:t>
            </a:r>
            <a:r>
              <a:rPr lang="en-US" dirty="0" smtClean="0"/>
              <a:t>dice </a:t>
            </a:r>
            <a:r>
              <a:rPr lang="en-US" dirty="0"/>
              <a:t>must be a 4 (otherwise, the total would not add up to 12). In this example, 2 </a:t>
            </a:r>
            <a:r>
              <a:rPr lang="en-US" dirty="0" smtClean="0"/>
              <a:t>dice </a:t>
            </a:r>
            <a:r>
              <a:rPr lang="en-US" dirty="0"/>
              <a:t>are free to vary while the third is not. Therefore, there are 2 degrees of freedom.</a:t>
            </a:r>
          </a:p>
        </p:txBody>
      </p:sp>
    </p:spTree>
    <p:extLst>
      <p:ext uri="{BB962C8B-B14F-4D97-AF65-F5344CB8AC3E}">
        <p14:creationId xmlns:p14="http://schemas.microsoft.com/office/powerpoint/2010/main" val="143958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dirty="0"/>
              <a:t>Which random variable should I use - the t statistic or the sample mean"?</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The t distribution calculator accepts two kinds of </a:t>
            </a:r>
            <a:r>
              <a:rPr lang="en-US" dirty="0">
                <a:hlinkClick r:id="rId2"/>
              </a:rPr>
              <a:t>random variables</a:t>
            </a:r>
            <a:r>
              <a:rPr lang="en-US" dirty="0"/>
              <a:t> as input: a </a:t>
            </a:r>
            <a:r>
              <a:rPr lang="en-US" dirty="0">
                <a:hlinkClick r:id="rId3"/>
              </a:rPr>
              <a:t>t score</a:t>
            </a:r>
            <a:r>
              <a:rPr lang="en-US" dirty="0"/>
              <a:t> or a sample mean. Choose the option that is easiest. Here are some things to consider.</a:t>
            </a:r>
          </a:p>
          <a:p>
            <a:pPr lvl="1"/>
            <a:r>
              <a:rPr lang="en-US" dirty="0"/>
              <a:t>If you choose to work with t statistics, you may need to transform your raw data into a t statistic. You can accomplish this transformation by using the following </a:t>
            </a:r>
            <a:r>
              <a:rPr lang="en-US" dirty="0" err="1"/>
              <a:t>equation:t</a:t>
            </a:r>
            <a:r>
              <a:rPr lang="en-US" dirty="0"/>
              <a:t> = [ x - μ ] / [ s / </a:t>
            </a:r>
            <a:r>
              <a:rPr lang="en-US" dirty="0" err="1"/>
              <a:t>sqrt</a:t>
            </a:r>
            <a:r>
              <a:rPr lang="en-US" dirty="0"/>
              <a:t>( n ) ]</a:t>
            </a:r>
          </a:p>
          <a:p>
            <a:pPr lvl="1"/>
            <a:r>
              <a:rPr lang="en-US" dirty="0"/>
              <a:t>where x is the sample mean, μ is the population mean, s is the standard deviation of the sample, n is the sample size, and t is the t statistic.</a:t>
            </a:r>
          </a:p>
          <a:p>
            <a:pPr lvl="1"/>
            <a:r>
              <a:rPr lang="en-US" dirty="0"/>
              <a:t>If you choose to work with the sample mean, you can avoid the "transformation" step. This is often easiest.</a:t>
            </a:r>
          </a:p>
          <a:p>
            <a:endParaRPr lang="en-US" dirty="0"/>
          </a:p>
        </p:txBody>
      </p:sp>
    </p:spTree>
    <p:extLst>
      <p:ext uri="{BB962C8B-B14F-4D97-AF65-F5344CB8AC3E}">
        <p14:creationId xmlns:p14="http://schemas.microsoft.com/office/powerpoint/2010/main" val="3812999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What is a cumulative probability?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cumulative probability is a sum of probabilities. In connection with the t distribution calculator, a cumulative probability refers to the probability that a t statistic or a sample mean will be less than or equal to a specified value.</a:t>
            </a:r>
          </a:p>
          <a:p>
            <a:r>
              <a:rPr lang="en-US" dirty="0"/>
              <a:t>Suppose, for example, that we sample 100 first-graders. If we ask about the probability that the average first grader weighs exactly 70 pounds, we are asking about a </a:t>
            </a:r>
            <a:r>
              <a:rPr lang="en-US" dirty="0" smtClean="0"/>
              <a:t>sample </a:t>
            </a:r>
            <a:r>
              <a:rPr lang="en-US" dirty="0"/>
              <a:t>probability - not a cumulative probability.</a:t>
            </a:r>
          </a:p>
          <a:p>
            <a:r>
              <a:rPr lang="en-US" dirty="0"/>
              <a:t>But if we ask about the probability that average weight is </a:t>
            </a:r>
            <a:r>
              <a:rPr lang="en-US" i="1" dirty="0"/>
              <a:t>less than or equal</a:t>
            </a:r>
            <a:r>
              <a:rPr lang="en-US" dirty="0"/>
              <a:t> to 70 pounds, we are really asking about a sum of probabilities (i.e., the probability that the average weight is exactly 70 pounds plus the probability that it is 69 pounds plus the probability that it is 68 pounds, etc.). Thus, we are asking about a cumulative probability.</a:t>
            </a:r>
          </a:p>
          <a:p>
            <a:endParaRPr lang="en-US" dirty="0"/>
          </a:p>
        </p:txBody>
      </p:sp>
    </p:spTree>
    <p:extLst>
      <p:ext uri="{BB962C8B-B14F-4D97-AF65-F5344CB8AC3E}">
        <p14:creationId xmlns:p14="http://schemas.microsoft.com/office/powerpoint/2010/main" val="324709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1800">
                <a:hlinkClick r:id="rId2"/>
              </a:rPr>
              <a:t>https://stattrek.com/online-calculator/t-distribution.aspx</a:t>
            </a:r>
            <a:endParaRPr lang="en-US" sz="1800" dirty="0"/>
          </a:p>
        </p:txBody>
      </p:sp>
    </p:spTree>
    <p:extLst>
      <p:ext uri="{BB962C8B-B14F-4D97-AF65-F5344CB8AC3E}">
        <p14:creationId xmlns:p14="http://schemas.microsoft.com/office/powerpoint/2010/main" val="338349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1858169"/>
            <a:ext cx="9239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6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65125"/>
            <a:ext cx="10288587" cy="1325563"/>
          </a:xfrm>
        </p:spPr>
        <p:txBody>
          <a:bodyPr/>
          <a:lstStyle/>
          <a:p>
            <a:r>
              <a:rPr lang="en-US" b="1" dirty="0" smtClean="0"/>
              <a:t>About Me</a:t>
            </a:r>
            <a:endParaRPr lang="en-US" b="1" dirty="0"/>
          </a:p>
        </p:txBody>
      </p:sp>
      <p:sp>
        <p:nvSpPr>
          <p:cNvPr id="5" name="Subtitle 2"/>
          <p:cNvSpPr txBox="1">
            <a:spLocks/>
          </p:cNvSpPr>
          <p:nvPr/>
        </p:nvSpPr>
        <p:spPr>
          <a:xfrm>
            <a:off x="1065213" y="4800600"/>
            <a:ext cx="8229600" cy="12192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Sanjeet Shukla</a:t>
            </a:r>
          </a:p>
          <a:p>
            <a:pPr marL="0" indent="0">
              <a:buNone/>
            </a:pPr>
            <a:r>
              <a:rPr lang="en-US" dirty="0" smtClean="0"/>
              <a:t>Data Scientist-Big Data </a:t>
            </a:r>
          </a:p>
          <a:p>
            <a:pPr marL="0" indent="0">
              <a:buNone/>
            </a:pPr>
            <a:r>
              <a:rPr lang="en-US" dirty="0" smtClean="0"/>
              <a:t>Cognizant Technology Solutions</a:t>
            </a:r>
            <a:endParaRPr lang="en-US" dirty="0"/>
          </a:p>
        </p:txBody>
      </p:sp>
      <p:pic>
        <p:nvPicPr>
          <p:cNvPr id="9222" name="Picture 6"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3880" t="10620" r="24241" b="31799"/>
          <a:stretch/>
        </p:blipFill>
        <p:spPr bwMode="auto">
          <a:xfrm>
            <a:off x="1065213" y="1385454"/>
            <a:ext cx="2714277" cy="3270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p:cNvSpPr txBox="1"/>
          <p:nvPr/>
        </p:nvSpPr>
        <p:spPr>
          <a:xfrm>
            <a:off x="6089473" y="2559057"/>
            <a:ext cx="526432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Join us: </a:t>
            </a:r>
            <a:r>
              <a:rPr lang="en-US" dirty="0">
                <a:hlinkClick r:id="rId3"/>
              </a:rPr>
              <a:t>https://www.linkedin.com/groups/6707800/</a:t>
            </a:r>
            <a:endParaRPr lang="en-US" dirty="0" smtClean="0"/>
          </a:p>
          <a:p>
            <a:r>
              <a:rPr lang="en-US" dirty="0" smtClean="0"/>
              <a:t>Twitter: </a:t>
            </a:r>
            <a:r>
              <a:rPr lang="en-US" dirty="0">
                <a:hlinkClick r:id="rId4"/>
              </a:rPr>
              <a:t>https://twitter.com/Sanjeet36284331</a:t>
            </a:r>
            <a:endParaRPr lang="en-US" dirty="0" smtClean="0"/>
          </a:p>
          <a:p>
            <a:r>
              <a:rPr lang="en-US" dirty="0" err="1" smtClean="0"/>
              <a:t>Linkedin</a:t>
            </a:r>
            <a:r>
              <a:rPr lang="en-US" dirty="0" smtClean="0"/>
              <a:t>: </a:t>
            </a:r>
            <a:r>
              <a:rPr lang="en-US" dirty="0">
                <a:hlinkClick r:id="rId5"/>
              </a:rPr>
              <a:t>https://www.linkedin.com/in/sanjeetshukla/</a:t>
            </a:r>
            <a:endParaRPr lang="en-US" dirty="0"/>
          </a:p>
        </p:txBody>
      </p:sp>
    </p:spTree>
    <p:extLst>
      <p:ext uri="{BB962C8B-B14F-4D97-AF65-F5344CB8AC3E}">
        <p14:creationId xmlns:p14="http://schemas.microsoft.com/office/powerpoint/2010/main" val="2465401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Student's t </a:t>
            </a:r>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b="1" dirty="0"/>
              <a:t>t distribution</a:t>
            </a:r>
            <a:r>
              <a:rPr lang="en-US" dirty="0"/>
              <a:t> (aka, </a:t>
            </a:r>
            <a:r>
              <a:rPr lang="en-US" b="1" dirty="0"/>
              <a:t>Student’s t-distribution</a:t>
            </a:r>
            <a:r>
              <a:rPr lang="en-US" dirty="0"/>
              <a:t>) is a probability distribution that is used to estimate population parameters when the sample size is small and/or when the population variance is </a:t>
            </a:r>
            <a:r>
              <a:rPr lang="en-US" dirty="0" smtClean="0"/>
              <a:t>unknown.</a:t>
            </a:r>
          </a:p>
          <a:p>
            <a:pPr marL="0" indent="0">
              <a:buNone/>
            </a:pPr>
            <a:endParaRPr lang="en-US" dirty="0"/>
          </a:p>
        </p:txBody>
      </p:sp>
      <p:pic>
        <p:nvPicPr>
          <p:cNvPr id="1026" name="Picture 2" descr="Student t pdf.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283" y="3229492"/>
            <a:ext cx="4268644" cy="341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61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t"/>
            <a:r>
              <a:rPr lang="en-US" dirty="0"/>
              <a:t>Why Use the t Distribution?</a:t>
            </a:r>
            <a:endParaRPr lang="en-US" dirty="0"/>
          </a:p>
        </p:txBody>
      </p:sp>
      <p:sp>
        <p:nvSpPr>
          <p:cNvPr id="3" name="Content Placeholder 2"/>
          <p:cNvSpPr>
            <a:spLocks noGrp="1"/>
          </p:cNvSpPr>
          <p:nvPr>
            <p:ph idx="1"/>
          </p:nvPr>
        </p:nvSpPr>
        <p:spPr/>
        <p:txBody>
          <a:bodyPr>
            <a:normAutofit/>
          </a:bodyPr>
          <a:lstStyle/>
          <a:p>
            <a:r>
              <a:rPr lang="en-US" dirty="0" smtClean="0"/>
              <a:t>According </a:t>
            </a:r>
            <a:r>
              <a:rPr lang="en-US" dirty="0"/>
              <a:t>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p>
          <a:p>
            <a:r>
              <a:rPr lang="en-US" dirty="0"/>
              <a:t>But </a:t>
            </a:r>
            <a:r>
              <a:rPr lang="en-US" dirty="0" smtClean="0"/>
              <a:t>that is not the case sometimes.</a:t>
            </a:r>
          </a:p>
          <a:p>
            <a:r>
              <a:rPr lang="en-US" dirty="0" smtClean="0"/>
              <a:t>Then </a:t>
            </a:r>
            <a:r>
              <a:rPr lang="en-US" dirty="0"/>
              <a:t>t distribution allows us to conduct statistical analyses on certain data sets that are not appropriate for analysis, using the normal distribution.</a:t>
            </a:r>
          </a:p>
          <a:p>
            <a:pPr marL="0" indent="0">
              <a:buNone/>
            </a:pPr>
            <a:endParaRPr lang="en-US" dirty="0"/>
          </a:p>
        </p:txBody>
      </p:sp>
    </p:spTree>
    <p:extLst>
      <p:ext uri="{BB962C8B-B14F-4D97-AF65-F5344CB8AC3E}">
        <p14:creationId xmlns:p14="http://schemas.microsoft.com/office/powerpoint/2010/main" val="58524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Use the t Distribution?</a:t>
            </a:r>
          </a:p>
        </p:txBody>
      </p:sp>
      <p:sp>
        <p:nvSpPr>
          <p:cNvPr id="3" name="Content Placeholder 2"/>
          <p:cNvSpPr>
            <a:spLocks noGrp="1"/>
          </p:cNvSpPr>
          <p:nvPr>
            <p:ph idx="1"/>
          </p:nvPr>
        </p:nvSpPr>
        <p:spPr/>
        <p:txBody>
          <a:bodyPr>
            <a:normAutofit fontScale="92500" lnSpcReduction="20000"/>
          </a:bodyPr>
          <a:lstStyle/>
          <a:p>
            <a:r>
              <a:rPr lang="en-US" dirty="0"/>
              <a:t>But sample sizes are sometimes small, and often we do not know the standard deviation of the population. When either of these problems occur, statisticians rely on the distribution of the </a:t>
            </a:r>
            <a:r>
              <a:rPr lang="en-US" b="1" dirty="0"/>
              <a:t>t statistic</a:t>
            </a:r>
            <a:r>
              <a:rPr lang="en-US" dirty="0"/>
              <a:t> (also known as the </a:t>
            </a:r>
            <a:r>
              <a:rPr lang="en-US" b="1" dirty="0"/>
              <a:t>t score</a:t>
            </a:r>
            <a:r>
              <a:rPr lang="en-US" dirty="0"/>
              <a:t>), whose values are given by:</a:t>
            </a:r>
          </a:p>
          <a:p>
            <a:pPr marL="0" indent="0">
              <a:buNone/>
            </a:pPr>
            <a:r>
              <a:rPr lang="en-US" dirty="0"/>
              <a:t>			t = [ x` - μ ] / [ s / </a:t>
            </a:r>
            <a:r>
              <a:rPr lang="en-US" dirty="0" err="1"/>
              <a:t>sqrt</a:t>
            </a:r>
            <a:r>
              <a:rPr lang="en-US" dirty="0"/>
              <a:t>( n ) </a:t>
            </a:r>
            <a:r>
              <a:rPr lang="en-US" dirty="0" smtClean="0"/>
              <a:t>]</a:t>
            </a:r>
          </a:p>
          <a:p>
            <a:pPr marL="0" indent="0">
              <a:buNone/>
            </a:pPr>
            <a:endParaRPr lang="en-US" dirty="0"/>
          </a:p>
          <a:p>
            <a:pPr lvl="2"/>
            <a:r>
              <a:rPr lang="en-US" dirty="0"/>
              <a:t>where </a:t>
            </a:r>
            <a:r>
              <a:rPr lang="en-US" dirty="0" smtClean="0"/>
              <a:t>x`</a:t>
            </a:r>
            <a:r>
              <a:rPr lang="en-US" dirty="0"/>
              <a:t> is the sample mean, </a:t>
            </a:r>
            <a:endParaRPr lang="en-US" dirty="0" smtClean="0"/>
          </a:p>
          <a:p>
            <a:pPr lvl="2"/>
            <a:r>
              <a:rPr lang="en-US" dirty="0" smtClean="0"/>
              <a:t>μ </a:t>
            </a:r>
            <a:r>
              <a:rPr lang="en-US" dirty="0"/>
              <a:t>is the population mean, </a:t>
            </a:r>
            <a:endParaRPr lang="en-US" dirty="0" smtClean="0"/>
          </a:p>
          <a:p>
            <a:pPr lvl="2"/>
            <a:r>
              <a:rPr lang="en-US" dirty="0" smtClean="0"/>
              <a:t>s </a:t>
            </a:r>
            <a:r>
              <a:rPr lang="en-US" dirty="0"/>
              <a:t>is the standard deviation of the sample, </a:t>
            </a:r>
            <a:endParaRPr lang="en-US" dirty="0" smtClean="0"/>
          </a:p>
          <a:p>
            <a:pPr lvl="2"/>
            <a:r>
              <a:rPr lang="en-US" dirty="0" smtClean="0"/>
              <a:t>and </a:t>
            </a:r>
            <a:r>
              <a:rPr lang="en-US" dirty="0"/>
              <a:t>n is the sample size. </a:t>
            </a:r>
            <a:endParaRPr lang="en-US" dirty="0" smtClean="0"/>
          </a:p>
          <a:p>
            <a:pPr marL="0" indent="0">
              <a:buNone/>
            </a:pPr>
            <a:endParaRPr lang="en-US" dirty="0" smtClean="0"/>
          </a:p>
          <a:p>
            <a:pPr marL="0" indent="0">
              <a:buNone/>
            </a:pPr>
            <a:r>
              <a:rPr lang="en-US" dirty="0" smtClean="0"/>
              <a:t>The </a:t>
            </a:r>
            <a:r>
              <a:rPr lang="en-US" dirty="0"/>
              <a:t>distribution of the </a:t>
            </a:r>
            <a:r>
              <a:rPr lang="en-US" i="1" dirty="0"/>
              <a:t>t</a:t>
            </a:r>
            <a:r>
              <a:rPr lang="en-US" dirty="0"/>
              <a:t> statistic is called the </a:t>
            </a:r>
            <a:r>
              <a:rPr lang="en-US" b="1" dirty="0"/>
              <a:t>t distribution</a:t>
            </a:r>
            <a:r>
              <a:rPr lang="en-US" dirty="0"/>
              <a:t> or the </a:t>
            </a:r>
            <a:r>
              <a:rPr lang="en-US" b="1" dirty="0"/>
              <a:t>Student t distribution</a:t>
            </a:r>
            <a:r>
              <a:rPr lang="en-US" dirty="0"/>
              <a:t>.</a:t>
            </a:r>
            <a:endParaRPr lang="en-US" dirty="0"/>
          </a:p>
        </p:txBody>
      </p:sp>
    </p:spTree>
    <p:extLst>
      <p:ext uri="{BB962C8B-B14F-4D97-AF65-F5344CB8AC3E}">
        <p14:creationId xmlns:p14="http://schemas.microsoft.com/office/powerpoint/2010/main" val="185857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Degrees of </a:t>
            </a:r>
            <a:r>
              <a:rPr lang="en-US" dirty="0" smtClean="0"/>
              <a:t>Freedom</a:t>
            </a:r>
            <a:endParaRPr lang="en-US" dirty="0"/>
          </a:p>
        </p:txBody>
      </p:sp>
      <p:sp>
        <p:nvSpPr>
          <p:cNvPr id="3" name="Content Placeholder 2"/>
          <p:cNvSpPr>
            <a:spLocks noGrp="1"/>
          </p:cNvSpPr>
          <p:nvPr>
            <p:ph idx="1"/>
          </p:nvPr>
        </p:nvSpPr>
        <p:spPr/>
        <p:txBody>
          <a:bodyPr>
            <a:normAutofit fontScale="92500"/>
          </a:bodyPr>
          <a:lstStyle/>
          <a:p>
            <a:r>
              <a:rPr lang="en-US" dirty="0" smtClean="0"/>
              <a:t>There </a:t>
            </a:r>
            <a:r>
              <a:rPr lang="en-US" dirty="0"/>
              <a:t>are actually many different t distributions. The particular form of the t distribution is determined by its </a:t>
            </a:r>
            <a:r>
              <a:rPr lang="en-US" b="1" dirty="0"/>
              <a:t>degrees of freedom</a:t>
            </a:r>
            <a:r>
              <a:rPr lang="en-US" dirty="0"/>
              <a:t>. The degrees of freedom refers to the number of independent observations in a set of data.</a:t>
            </a:r>
          </a:p>
          <a:p>
            <a:r>
              <a:rPr lang="en-US" dirty="0"/>
              <a:t>When estimating a mean score or a proportion from a single sample, the number of independent observations is equal to the sample size minus one. Hence, the distribution of the </a:t>
            </a:r>
            <a:r>
              <a:rPr lang="en-US" i="1" dirty="0"/>
              <a:t>t</a:t>
            </a:r>
            <a:r>
              <a:rPr lang="en-US" dirty="0"/>
              <a:t> statistic from samples of size 8 would be described by a t distribution having 8 - 1 or 7 degrees of freedom. Similarly, a t distribution having 15 degrees of freedom would be used with a sample of size 16.</a:t>
            </a:r>
          </a:p>
          <a:p>
            <a:r>
              <a:rPr lang="en-US" dirty="0"/>
              <a:t>For other applications, the degrees of freedom may be calculated differently. </a:t>
            </a:r>
          </a:p>
        </p:txBody>
      </p:sp>
    </p:spTree>
    <p:extLst>
      <p:ext uri="{BB962C8B-B14F-4D97-AF65-F5344CB8AC3E}">
        <p14:creationId xmlns:p14="http://schemas.microsoft.com/office/powerpoint/2010/main" val="165098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Properties of the t </a:t>
            </a:r>
            <a:r>
              <a:rPr lang="en-US" dirty="0" smtClean="0"/>
              <a:t>Distribution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t distribution has the following properties:</a:t>
            </a:r>
          </a:p>
          <a:p>
            <a:r>
              <a:rPr lang="en-US" dirty="0"/>
              <a:t>The mean of the distribution is equal to 0 .</a:t>
            </a:r>
          </a:p>
          <a:p>
            <a:r>
              <a:rPr lang="en-US" dirty="0"/>
              <a:t>The </a:t>
            </a:r>
            <a:r>
              <a:rPr lang="en-US" dirty="0">
                <a:hlinkClick r:id="rId2"/>
              </a:rPr>
              <a:t>variance</a:t>
            </a:r>
            <a:r>
              <a:rPr lang="en-US" dirty="0"/>
              <a:t> is equal to </a:t>
            </a:r>
            <a:r>
              <a:rPr lang="en-US" i="1" dirty="0"/>
              <a:t>v</a:t>
            </a:r>
            <a:r>
              <a:rPr lang="en-US" dirty="0"/>
              <a:t> / ( </a:t>
            </a:r>
            <a:r>
              <a:rPr lang="en-US" i="1" dirty="0"/>
              <a:t>v</a:t>
            </a:r>
            <a:r>
              <a:rPr lang="en-US" dirty="0"/>
              <a:t> - 2 ), where </a:t>
            </a:r>
            <a:r>
              <a:rPr lang="en-US" i="1" dirty="0"/>
              <a:t>v</a:t>
            </a:r>
            <a:r>
              <a:rPr lang="en-US" dirty="0"/>
              <a:t> is the degrees of freedom (see last section) and </a:t>
            </a:r>
            <a:r>
              <a:rPr lang="en-US" i="1" dirty="0"/>
              <a:t>v</a:t>
            </a:r>
            <a:r>
              <a:rPr lang="en-US" dirty="0"/>
              <a:t> </a:t>
            </a:r>
            <a:r>
              <a:rPr lang="en-US" u="sng" dirty="0"/>
              <a:t>&gt;</a:t>
            </a:r>
            <a:r>
              <a:rPr lang="en-US" dirty="0"/>
              <a:t> 2.</a:t>
            </a:r>
          </a:p>
          <a:p>
            <a:r>
              <a:rPr lang="en-US" dirty="0"/>
              <a:t>The </a:t>
            </a:r>
            <a:r>
              <a:rPr lang="en-US" dirty="0">
                <a:hlinkClick r:id="rId2"/>
              </a:rPr>
              <a:t>variance</a:t>
            </a:r>
            <a:r>
              <a:rPr lang="en-US" dirty="0"/>
              <a:t> is always greater than 1, although it is close to 1 when there are many degrees of freedom. With infinite degrees of freedom, the t distribution is the same as the </a:t>
            </a:r>
            <a:r>
              <a:rPr lang="en-US" dirty="0">
                <a:hlinkClick r:id="rId3"/>
              </a:rPr>
              <a:t>standard normal distribution</a:t>
            </a:r>
            <a:r>
              <a:rPr lang="en-US" dirty="0"/>
              <a:t>.</a:t>
            </a:r>
          </a:p>
          <a:p>
            <a:endParaRPr lang="en-US" dirty="0"/>
          </a:p>
        </p:txBody>
      </p:sp>
    </p:spTree>
    <p:extLst>
      <p:ext uri="{BB962C8B-B14F-4D97-AF65-F5344CB8AC3E}">
        <p14:creationId xmlns:p14="http://schemas.microsoft.com/office/powerpoint/2010/main" val="415592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When to Use the t </a:t>
            </a:r>
            <a:r>
              <a:rPr lang="en-US" dirty="0" smtClean="0"/>
              <a:t>Distribution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t distribution can be used with any statistic having a bell-shaped distribution (i.e., approximately normal). The sampling distribution of a statistic should be bell-shaped if any of the following conditions </a:t>
            </a:r>
            <a:r>
              <a:rPr lang="en-US" dirty="0" smtClean="0"/>
              <a:t>apply:</a:t>
            </a:r>
            <a:endParaRPr lang="en-US" dirty="0"/>
          </a:p>
          <a:p>
            <a:pPr lvl="1"/>
            <a:r>
              <a:rPr lang="en-US" dirty="0"/>
              <a:t>The population distribution is normal.</a:t>
            </a:r>
          </a:p>
          <a:p>
            <a:pPr lvl="1"/>
            <a:r>
              <a:rPr lang="en-US" dirty="0"/>
              <a:t>The population distribution is </a:t>
            </a:r>
            <a:r>
              <a:rPr lang="en-US" dirty="0">
                <a:hlinkClick r:id="rId2"/>
              </a:rPr>
              <a:t>symmetric</a:t>
            </a:r>
            <a:r>
              <a:rPr lang="en-US" dirty="0"/>
              <a:t>, </a:t>
            </a:r>
            <a:r>
              <a:rPr lang="en-US" dirty="0">
                <a:hlinkClick r:id="rId3"/>
              </a:rPr>
              <a:t>unimodal</a:t>
            </a:r>
            <a:r>
              <a:rPr lang="en-US" dirty="0"/>
              <a:t>, without </a:t>
            </a:r>
            <a:r>
              <a:rPr lang="en-US" dirty="0">
                <a:hlinkClick r:id="rId4"/>
              </a:rPr>
              <a:t>outliers</a:t>
            </a:r>
            <a:r>
              <a:rPr lang="en-US" dirty="0"/>
              <a:t>, and the sample size is at least 30.</a:t>
            </a:r>
          </a:p>
          <a:p>
            <a:pPr lvl="1"/>
            <a:r>
              <a:rPr lang="en-US" dirty="0"/>
              <a:t>The population distribution is moderately </a:t>
            </a:r>
            <a:r>
              <a:rPr lang="en-US" dirty="0">
                <a:hlinkClick r:id="rId5"/>
              </a:rPr>
              <a:t>skewed</a:t>
            </a:r>
            <a:r>
              <a:rPr lang="en-US" dirty="0"/>
              <a:t>, unimodal, without outliers, and the sample size is at least 40.</a:t>
            </a:r>
          </a:p>
          <a:p>
            <a:pPr lvl="1"/>
            <a:r>
              <a:rPr lang="en-US" dirty="0"/>
              <a:t>The sample size is greater than 40, without </a:t>
            </a:r>
            <a:r>
              <a:rPr lang="en-US" dirty="0" smtClean="0"/>
              <a:t>outliers.</a:t>
            </a:r>
          </a:p>
          <a:p>
            <a:pPr marL="0" indent="0">
              <a:buNone/>
            </a:pPr>
            <a:r>
              <a:rPr lang="en-US" sz="1800" dirty="0" smtClean="0"/>
              <a:t>The </a:t>
            </a:r>
            <a:r>
              <a:rPr lang="en-US" sz="1800" dirty="0"/>
              <a:t>t distribution should </a:t>
            </a:r>
            <a:r>
              <a:rPr lang="en-US" sz="1800" i="1" dirty="0"/>
              <a:t>not</a:t>
            </a:r>
            <a:r>
              <a:rPr lang="en-US" sz="1800" dirty="0"/>
              <a:t> be used with small samples from populations that are not approximately normal.</a:t>
            </a:r>
          </a:p>
          <a:p>
            <a:endParaRPr lang="en-US" dirty="0"/>
          </a:p>
        </p:txBody>
      </p:sp>
    </p:spTree>
    <p:extLst>
      <p:ext uri="{BB962C8B-B14F-4D97-AF65-F5344CB8AC3E}">
        <p14:creationId xmlns:p14="http://schemas.microsoft.com/office/powerpoint/2010/main" val="322984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Notation and t </a:t>
            </a:r>
            <a:r>
              <a:rPr lang="en-US" dirty="0" smtClean="0"/>
              <a:t>Statistics</a:t>
            </a:r>
            <a:endParaRPr lang="en-US" dirty="0"/>
          </a:p>
        </p:txBody>
      </p:sp>
      <p:sp>
        <p:nvSpPr>
          <p:cNvPr id="3" name="Content Placeholder 2"/>
          <p:cNvSpPr>
            <a:spLocks noGrp="1"/>
          </p:cNvSpPr>
          <p:nvPr>
            <p:ph idx="1"/>
          </p:nvPr>
        </p:nvSpPr>
        <p:spPr/>
        <p:txBody>
          <a:bodyPr>
            <a:normAutofit lnSpcReduction="10000"/>
          </a:bodyPr>
          <a:lstStyle/>
          <a:p>
            <a:r>
              <a:rPr lang="en-US" dirty="0"/>
              <a:t>Statisticians use t</a:t>
            </a:r>
            <a:r>
              <a:rPr lang="en-US" baseline="-25000" dirty="0"/>
              <a:t>α</a:t>
            </a:r>
            <a:r>
              <a:rPr lang="en-US" dirty="0"/>
              <a:t> to represent the t statistic that has a cumulative probability of (1 - α). For example, suppose we were interested in the t statistic having a cumulative probability of 0.95. In this example, α would be equal to (1 - 0.95) or 0.05. We would refer to the t statistic as t</a:t>
            </a:r>
            <a:r>
              <a:rPr lang="en-US" baseline="-25000" dirty="0"/>
              <a:t>0.05</a:t>
            </a:r>
            <a:endParaRPr lang="en-US" dirty="0"/>
          </a:p>
          <a:p>
            <a:r>
              <a:rPr lang="en-US" dirty="0"/>
              <a:t>Of course, the value of t</a:t>
            </a:r>
            <a:r>
              <a:rPr lang="en-US" baseline="-25000" dirty="0"/>
              <a:t>0.05</a:t>
            </a:r>
            <a:r>
              <a:rPr lang="en-US" dirty="0"/>
              <a:t> depends on the number of degrees of freedom. For example, with 2 degrees of freedom, t</a:t>
            </a:r>
            <a:r>
              <a:rPr lang="en-US" baseline="-25000" dirty="0"/>
              <a:t>0.05</a:t>
            </a:r>
            <a:r>
              <a:rPr lang="en-US" dirty="0"/>
              <a:t> is equal to 2.92; but with 20 degrees of freedom, t</a:t>
            </a:r>
            <a:r>
              <a:rPr lang="en-US" baseline="-25000" dirty="0"/>
              <a:t>0.05</a:t>
            </a:r>
            <a:r>
              <a:rPr lang="en-US" dirty="0"/>
              <a:t> is equal to 1.725.</a:t>
            </a:r>
          </a:p>
          <a:p>
            <a:pPr marL="0" indent="0">
              <a:buNone/>
            </a:pPr>
            <a:r>
              <a:rPr lang="en-US" sz="2200" b="1" dirty="0"/>
              <a:t>Note:</a:t>
            </a:r>
            <a:r>
              <a:rPr lang="en-US" sz="2200" dirty="0"/>
              <a:t> Because the t distribution is symmetric about a mean of zero, the following is true.</a:t>
            </a:r>
          </a:p>
          <a:p>
            <a:pPr lvl="1"/>
            <a:r>
              <a:rPr lang="en-US" i="1" dirty="0"/>
              <a:t>t</a:t>
            </a:r>
            <a:r>
              <a:rPr lang="en-US" baseline="-25000" dirty="0"/>
              <a:t>α</a:t>
            </a:r>
            <a:r>
              <a:rPr lang="en-US" dirty="0"/>
              <a:t> = -</a:t>
            </a:r>
            <a:r>
              <a:rPr lang="en-US" i="1" dirty="0"/>
              <a:t>t</a:t>
            </a:r>
            <a:r>
              <a:rPr lang="en-US" baseline="-25000" dirty="0"/>
              <a:t>1 - alpha</a:t>
            </a:r>
            <a:r>
              <a:rPr lang="en-US" dirty="0"/>
              <a:t>       And       </a:t>
            </a:r>
            <a:r>
              <a:rPr lang="en-US" i="1" dirty="0"/>
              <a:t>t</a:t>
            </a:r>
            <a:r>
              <a:rPr lang="en-US" baseline="-25000" dirty="0"/>
              <a:t>1 - alpha</a:t>
            </a:r>
            <a:r>
              <a:rPr lang="en-US" dirty="0"/>
              <a:t> = -</a:t>
            </a:r>
            <a:r>
              <a:rPr lang="en-US" i="1" dirty="0"/>
              <a:t>t</a:t>
            </a:r>
            <a:r>
              <a:rPr lang="en-US" baseline="-25000" dirty="0"/>
              <a:t>α</a:t>
            </a:r>
            <a:endParaRPr lang="en-US" dirty="0"/>
          </a:p>
          <a:p>
            <a:pPr lvl="1"/>
            <a:r>
              <a:rPr lang="en-US" dirty="0"/>
              <a:t>Thus, if t</a:t>
            </a:r>
            <a:r>
              <a:rPr lang="en-US" baseline="-25000" dirty="0"/>
              <a:t>0.05</a:t>
            </a:r>
            <a:r>
              <a:rPr lang="en-US" dirty="0"/>
              <a:t> = 2.92, then t</a:t>
            </a:r>
            <a:r>
              <a:rPr lang="en-US" baseline="-25000" dirty="0"/>
              <a:t>0.95</a:t>
            </a:r>
            <a:r>
              <a:rPr lang="en-US" dirty="0"/>
              <a:t> = -2.92.</a:t>
            </a:r>
          </a:p>
          <a:p>
            <a:endParaRPr lang="en-US" dirty="0"/>
          </a:p>
        </p:txBody>
      </p:sp>
    </p:spTree>
    <p:extLst>
      <p:ext uri="{BB962C8B-B14F-4D97-AF65-F5344CB8AC3E}">
        <p14:creationId xmlns:p14="http://schemas.microsoft.com/office/powerpoint/2010/main" val="3932581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3486</TotalTime>
  <Words>629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About Me</vt:lpstr>
      <vt:lpstr>Student's t Distribution</vt:lpstr>
      <vt:lpstr>Why Use the t Distribution?</vt:lpstr>
      <vt:lpstr>Why Use the t Distribution?</vt:lpstr>
      <vt:lpstr>Degrees of Freedom</vt:lpstr>
      <vt:lpstr>Properties of the t Distribution</vt:lpstr>
      <vt:lpstr>When to Use the t Distribution</vt:lpstr>
      <vt:lpstr>Notation and t Statistics</vt:lpstr>
      <vt:lpstr>Problem 1</vt:lpstr>
      <vt:lpstr>PowerPoint Presentation</vt:lpstr>
      <vt:lpstr>Problem 2</vt:lpstr>
      <vt:lpstr>What are degrees of freedom?</vt:lpstr>
      <vt:lpstr> Which random variable should I use - the t statistic or the sample mean"? </vt:lpstr>
      <vt:lpstr>What is a cumulative probability?</vt:lpstr>
      <vt:lpstr>Additional Reading</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Sanjeet (Cognizant)</dc:creator>
  <cp:lastModifiedBy>Shukla, Sanjeet Kumar (Cognizant)</cp:lastModifiedBy>
  <cp:revision>152</cp:revision>
  <dcterms:created xsi:type="dcterms:W3CDTF">2019-11-16T13:20:30Z</dcterms:created>
  <dcterms:modified xsi:type="dcterms:W3CDTF">2019-12-21T22:19:03Z</dcterms:modified>
</cp:coreProperties>
</file>