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18"/>
  </p:notesMasterIdLst>
  <p:sldIdLst>
    <p:sldId id="256" r:id="rId2"/>
    <p:sldId id="321" r:id="rId3"/>
    <p:sldId id="347" r:id="rId4"/>
    <p:sldId id="337" r:id="rId5"/>
    <p:sldId id="338" r:id="rId6"/>
    <p:sldId id="339" r:id="rId7"/>
    <p:sldId id="340" r:id="rId8"/>
    <p:sldId id="341" r:id="rId9"/>
    <p:sldId id="342" r:id="rId10"/>
    <p:sldId id="343" r:id="rId11"/>
    <p:sldId id="344" r:id="rId12"/>
    <p:sldId id="345" r:id="rId13"/>
    <p:sldId id="346" r:id="rId14"/>
    <p:sldId id="349" r:id="rId15"/>
    <p:sldId id="313" r:id="rId16"/>
    <p:sldId id="3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42" autoAdjust="0"/>
    <p:restoredTop sz="94660"/>
  </p:normalViewPr>
  <p:slideViewPr>
    <p:cSldViewPr snapToGrid="0">
      <p:cViewPr varScale="1">
        <p:scale>
          <a:sx n="69" d="100"/>
          <a:sy n="69" d="100"/>
        </p:scale>
        <p:origin x="2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4CBC-1897-48E2-A929-A9873B7AFEDF}" type="datetimeFigureOut">
              <a:rPr lang="en-US" smtClean="0"/>
              <a:t>12/22/2019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8F542-9F03-4AD8-A970-5A1FD17B8705}" type="slidenum">
              <a:rPr lang="en-US" smtClean="0"/>
              <a:t>‹#›</a:t>
            </a:fld>
            <a:endParaRPr lang="en-US" dirty="0"/>
          </a:p>
        </p:txBody>
      </p:sp>
    </p:spTree>
    <p:extLst>
      <p:ext uri="{BB962C8B-B14F-4D97-AF65-F5344CB8AC3E}">
        <p14:creationId xmlns:p14="http://schemas.microsoft.com/office/powerpoint/2010/main" val="19894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44193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74568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75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61768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93403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11089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12340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2870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10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23817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23300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7D19-6911-4285-8BC6-2DDC48D56EA1}" type="datetimeFigureOut">
              <a:rPr lang="en-US" smtClean="0"/>
              <a:t>12/22/2019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77EED-B591-461C-A4AF-281C4137EBB2}" type="slidenum">
              <a:rPr lang="en-US" smtClean="0"/>
              <a:t>‹#›</a:t>
            </a:fld>
            <a:endParaRPr lang="en-US" dirty="0"/>
          </a:p>
        </p:txBody>
      </p:sp>
    </p:spTree>
    <p:extLst>
      <p:ext uri="{BB962C8B-B14F-4D97-AF65-F5344CB8AC3E}">
        <p14:creationId xmlns:p14="http://schemas.microsoft.com/office/powerpoint/2010/main" val="107534307"/>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tattrek.com/Help/Glossary.aspx?Target=Subtraction_rule" TargetMode="External"/><Relationship Id="rId2" Type="http://schemas.openxmlformats.org/officeDocument/2006/relationships/hyperlink" Target="https://stattrek.com/Tables/ChiSquare.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atisticssolutions.com/non-parametric-analysis-chi-square/" TargetMode="External"/><Relationship Id="rId2" Type="http://schemas.openxmlformats.org/officeDocument/2006/relationships/hyperlink" Target="https://stattrek.com/online-calculator/t-distribution.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groups/670780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linkedin.com/in/sanjeetshukla/" TargetMode="External"/><Relationship Id="rId4" Type="http://schemas.openxmlformats.org/officeDocument/2006/relationships/hyperlink" Target="https://twitter.com/Sanjeet362843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726515" y="621150"/>
            <a:ext cx="5917999"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b="1" dirty="0" smtClean="0"/>
              <a:t>Data Science 101</a:t>
            </a:r>
            <a:endParaRPr lang="en-US" b="1" dirty="0"/>
          </a:p>
        </p:txBody>
      </p:sp>
      <p:sp>
        <p:nvSpPr>
          <p:cNvPr id="5" name="Subtitle 3"/>
          <p:cNvSpPr txBox="1">
            <a:spLocks/>
          </p:cNvSpPr>
          <p:nvPr/>
        </p:nvSpPr>
        <p:spPr>
          <a:xfrm>
            <a:off x="4749709" y="3254768"/>
            <a:ext cx="6184589" cy="144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800" b="1" dirty="0" smtClean="0"/>
              <a:t>Day 3: Basic Mathematics</a:t>
            </a:r>
            <a:endParaRPr lang="it-IT" sz="2800" b="1" dirty="0" smtClean="0">
              <a:solidFill>
                <a:schemeClr val="accent2">
                  <a:lumMod val="75000"/>
                </a:schemeClr>
              </a:solidFill>
            </a:endParaRPr>
          </a:p>
        </p:txBody>
      </p:sp>
    </p:spTree>
    <p:extLst>
      <p:ext uri="{BB962C8B-B14F-4D97-AF65-F5344CB8AC3E}">
        <p14:creationId xmlns:p14="http://schemas.microsoft.com/office/powerpoint/2010/main" val="3366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2</a:t>
            </a:r>
          </a:p>
        </p:txBody>
      </p:sp>
      <p:sp>
        <p:nvSpPr>
          <p:cNvPr id="3" name="Content Placeholder 2"/>
          <p:cNvSpPr>
            <a:spLocks noGrp="1"/>
          </p:cNvSpPr>
          <p:nvPr>
            <p:ph idx="1"/>
          </p:nvPr>
        </p:nvSpPr>
        <p:spPr/>
        <p:txBody>
          <a:bodyPr/>
          <a:lstStyle/>
          <a:p>
            <a:r>
              <a:rPr lang="en-US" dirty="0" smtClean="0"/>
              <a:t>Let's </a:t>
            </a:r>
            <a:r>
              <a:rPr lang="en-US" dirty="0"/>
              <a:t>revisit the problem presented above. The manufacturing department ran a quality control test, using 7 randomly selected batteries. In their test, the standard deviation was 6 minutes, which equated to a chi-square statistic of 13.5</a:t>
            </a:r>
            <a:r>
              <a:rPr lang="en-US" dirty="0" smtClean="0"/>
              <a:t>.</a:t>
            </a:r>
          </a:p>
          <a:p>
            <a:r>
              <a:rPr lang="en-US" dirty="0" smtClean="0"/>
              <a:t>Suppose </a:t>
            </a:r>
            <a:r>
              <a:rPr lang="en-US" dirty="0"/>
              <a:t>they repeated the test with a new random sample of 7 batteries. What is the probability that the standard deviation in the new test would be greater than 6 minutes?</a:t>
            </a:r>
          </a:p>
        </p:txBody>
      </p:sp>
    </p:spTree>
    <p:extLst>
      <p:ext uri="{BB962C8B-B14F-4D97-AF65-F5344CB8AC3E}">
        <p14:creationId xmlns:p14="http://schemas.microsoft.com/office/powerpoint/2010/main" val="342518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2</a:t>
            </a:r>
            <a:endParaRPr lang="en-US" dirty="0"/>
          </a:p>
        </p:txBody>
      </p:sp>
      <p:sp>
        <p:nvSpPr>
          <p:cNvPr id="3" name="Content Placeholder 2"/>
          <p:cNvSpPr>
            <a:spLocks noGrp="1"/>
          </p:cNvSpPr>
          <p:nvPr>
            <p:ph idx="1"/>
          </p:nvPr>
        </p:nvSpPr>
        <p:spPr>
          <a:xfrm>
            <a:off x="838200" y="1514764"/>
            <a:ext cx="10515600" cy="4662199"/>
          </a:xfrm>
        </p:spPr>
        <p:txBody>
          <a:bodyPr>
            <a:normAutofit fontScale="77500" lnSpcReduction="20000"/>
          </a:bodyPr>
          <a:lstStyle/>
          <a:p>
            <a:r>
              <a:rPr lang="en-US" dirty="0" smtClean="0"/>
              <a:t>We </a:t>
            </a:r>
            <a:r>
              <a:rPr lang="en-US" dirty="0"/>
              <a:t>know the following:</a:t>
            </a:r>
          </a:p>
          <a:p>
            <a:r>
              <a:rPr lang="en-US" dirty="0"/>
              <a:t>The sample size </a:t>
            </a:r>
            <a:r>
              <a:rPr lang="en-US" i="1" dirty="0"/>
              <a:t>n</a:t>
            </a:r>
            <a:r>
              <a:rPr lang="en-US" dirty="0"/>
              <a:t> is equal to 7.</a:t>
            </a:r>
          </a:p>
          <a:p>
            <a:r>
              <a:rPr lang="en-US" dirty="0"/>
              <a:t>The degrees of freedom are equal to </a:t>
            </a:r>
            <a:r>
              <a:rPr lang="en-US" i="1" dirty="0"/>
              <a:t>n</a:t>
            </a:r>
            <a:r>
              <a:rPr lang="en-US" dirty="0"/>
              <a:t> - 1 = 7 - 1 = 6.</a:t>
            </a:r>
          </a:p>
          <a:p>
            <a:r>
              <a:rPr lang="en-US" dirty="0"/>
              <a:t>The chi-square statistic is equal to 13.5 (see Example 1 above).</a:t>
            </a:r>
          </a:p>
          <a:p>
            <a:endParaRPr lang="en-US" dirty="0" smtClean="0"/>
          </a:p>
          <a:p>
            <a:r>
              <a:rPr lang="en-US" dirty="0"/>
              <a:t>Given the degrees of freedom, we can determine the cumulative probability that the chi-square statistic will fall between 0 and any positive value. To find the cumulative probability that a chi-square statistic falls between 0 and 13.5, we enter the degrees of freedom (6) and the chi-square statistic (13.5) into the </a:t>
            </a:r>
            <a:r>
              <a:rPr lang="en-US" dirty="0">
                <a:hlinkClick r:id="rId2"/>
              </a:rPr>
              <a:t>Chi-Square Distribution Calculator</a:t>
            </a:r>
            <a:r>
              <a:rPr lang="en-US" dirty="0"/>
              <a:t>. The calculator displays the cumulative probability: 0.96.</a:t>
            </a:r>
          </a:p>
          <a:p>
            <a:r>
              <a:rPr lang="en-US" dirty="0"/>
              <a:t>This tells us that the probability that a standard deviation would be less than or equal to 6 minutes is 0.96. This means (by the </a:t>
            </a:r>
            <a:r>
              <a:rPr lang="en-US" dirty="0">
                <a:hlinkClick r:id="rId3"/>
              </a:rPr>
              <a:t>subtraction rule</a:t>
            </a:r>
            <a:r>
              <a:rPr lang="en-US" dirty="0"/>
              <a:t>) that the probability that the standard deviation would be </a:t>
            </a:r>
            <a:r>
              <a:rPr lang="en-US" i="1" dirty="0"/>
              <a:t>greater than</a:t>
            </a:r>
            <a:r>
              <a:rPr lang="en-US" dirty="0"/>
              <a:t> 6 minutes is 1 - 0.96 or 0.04</a:t>
            </a:r>
            <a:r>
              <a:rPr lang="en-US" dirty="0" smtClean="0"/>
              <a:t>.</a:t>
            </a:r>
            <a:endParaRPr lang="en-US" dirty="0"/>
          </a:p>
        </p:txBody>
      </p:sp>
    </p:spTree>
    <p:extLst>
      <p:ext uri="{BB962C8B-B14F-4D97-AF65-F5344CB8AC3E}">
        <p14:creationId xmlns:p14="http://schemas.microsoft.com/office/powerpoint/2010/main" val="28475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the Chi-Square Test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Chi-Square test is a statistical procedure used by researchers to examine the differences between categorical variables in the same </a:t>
            </a:r>
            <a:r>
              <a:rPr lang="en-US" dirty="0" smtClean="0"/>
              <a:t>population</a:t>
            </a:r>
          </a:p>
          <a:p>
            <a:endParaRPr lang="en-US" dirty="0"/>
          </a:p>
          <a:p>
            <a:pPr marL="0" indent="0">
              <a:buNone/>
            </a:pPr>
            <a:r>
              <a:rPr lang="en-US" dirty="0"/>
              <a:t>For example</a:t>
            </a:r>
            <a:r>
              <a:rPr lang="en-US" dirty="0" smtClean="0"/>
              <a:t>,</a:t>
            </a:r>
          </a:p>
          <a:p>
            <a:r>
              <a:rPr lang="en-US" dirty="0" smtClean="0"/>
              <a:t>Imagine </a:t>
            </a:r>
            <a:r>
              <a:rPr lang="en-US" dirty="0"/>
              <a:t>that a research group is interested in whether or not education level and marital status are related for all people in the U.S. </a:t>
            </a:r>
          </a:p>
          <a:p>
            <a:r>
              <a:rPr lang="en-US" dirty="0"/>
              <a:t>After collecting a simple random sample of 500 U.S. citizens, and administering a survey to this sample, the researchers could first manually observe the frequency distribution of marital status and education category within their sample. </a:t>
            </a:r>
          </a:p>
          <a:p>
            <a:r>
              <a:rPr lang="en-US" dirty="0"/>
              <a:t>The researchers could then perform a Chi-Square test to validate or provide additional context for these observed frequencies.</a:t>
            </a:r>
          </a:p>
          <a:p>
            <a:endParaRPr lang="en-US" dirty="0"/>
          </a:p>
        </p:txBody>
      </p:sp>
    </p:spTree>
    <p:extLst>
      <p:ext uri="{BB962C8B-B14F-4D97-AF65-F5344CB8AC3E}">
        <p14:creationId xmlns:p14="http://schemas.microsoft.com/office/powerpoint/2010/main" val="183476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When is the Chi-Square Test Used in Market Research</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b="1" dirty="0"/>
              <a:t>Market researchers</a:t>
            </a:r>
            <a:r>
              <a:rPr lang="en-US" dirty="0"/>
              <a:t> use the Chi-Square test when they find themselves in one of the following situations:</a:t>
            </a:r>
          </a:p>
          <a:p>
            <a:pPr algn="just"/>
            <a:r>
              <a:rPr lang="en-US" dirty="0"/>
              <a:t>They need to estimate how closely an observed distribution matches an expected distribution. This is referred to as a “goodness-of-fit” test. </a:t>
            </a:r>
          </a:p>
          <a:p>
            <a:pPr algn="just"/>
            <a:r>
              <a:rPr lang="en-US" dirty="0"/>
              <a:t>They need to estimate whether two random variables are independent</a:t>
            </a:r>
            <a:r>
              <a:rPr lang="en-US" dirty="0" smtClean="0"/>
              <a:t>.</a:t>
            </a:r>
            <a:endParaRPr lang="en-US" dirty="0"/>
          </a:p>
          <a:p>
            <a:pPr marL="0" indent="0" algn="just">
              <a:buNone/>
            </a:pPr>
            <a:endParaRPr lang="en-US" dirty="0"/>
          </a:p>
        </p:txBody>
      </p:sp>
    </p:spTree>
    <p:extLst>
      <p:ext uri="{BB962C8B-B14F-4D97-AF65-F5344CB8AC3E}">
        <p14:creationId xmlns:p14="http://schemas.microsoft.com/office/powerpoint/2010/main" val="400357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About </a:t>
            </a:r>
            <a:r>
              <a:rPr lang="en-US" dirty="0"/>
              <a:t>Chi-Square test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First</a:t>
            </a:r>
            <a:r>
              <a:rPr lang="en-US" dirty="0"/>
              <a:t>, Chi-Square </a:t>
            </a:r>
            <a:r>
              <a:rPr lang="en-US" i="1" dirty="0"/>
              <a:t>only</a:t>
            </a:r>
            <a:r>
              <a:rPr lang="en-US" dirty="0"/>
              <a:t> tests whether two individual variables are independent in a binary, “yes” or “no” format.</a:t>
            </a:r>
          </a:p>
          <a:p>
            <a:r>
              <a:rPr lang="en-US" dirty="0"/>
              <a:t>Chi-Square testing does not provide any insight into the </a:t>
            </a:r>
            <a:r>
              <a:rPr lang="en-US" i="1" dirty="0"/>
              <a:t>degree</a:t>
            </a:r>
            <a:r>
              <a:rPr lang="en-US" dirty="0"/>
              <a:t> of difference between the respondent categories, meaning that researchers are not able to tell which statistic (result of the Chi-Square test) is greater or less than the other.</a:t>
            </a:r>
          </a:p>
          <a:p>
            <a:r>
              <a:rPr lang="en-US" dirty="0"/>
              <a:t>Second, Chi-Square requires researchers to use numerical values, also known as frequency counts, instead of using percentages or ratios. This can limit the flexibility that researchers have in terms of the processes that they use.</a:t>
            </a:r>
          </a:p>
          <a:p>
            <a:endParaRPr lang="en-US" dirty="0"/>
          </a:p>
        </p:txBody>
      </p:sp>
    </p:spTree>
    <p:extLst>
      <p:ext uri="{BB962C8B-B14F-4D97-AF65-F5344CB8AC3E}">
        <p14:creationId xmlns:p14="http://schemas.microsoft.com/office/powerpoint/2010/main" val="7135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stattrek.com/online-calculator/t-distribution.aspx</a:t>
            </a:r>
            <a:endParaRPr lang="en-US" sz="1800" dirty="0" smtClean="0"/>
          </a:p>
          <a:p>
            <a:r>
              <a:rPr lang="en-US" sz="1800" dirty="0">
                <a:hlinkClick r:id="rId3"/>
              </a:rPr>
              <a:t>https://www.statisticssolutions.com/non-parametric-analysis-chi-square/</a:t>
            </a:r>
            <a:endParaRPr lang="en-US" sz="1800" dirty="0"/>
          </a:p>
        </p:txBody>
      </p:sp>
    </p:spTree>
    <p:extLst>
      <p:ext uri="{BB962C8B-B14F-4D97-AF65-F5344CB8AC3E}">
        <p14:creationId xmlns:p14="http://schemas.microsoft.com/office/powerpoint/2010/main" val="33834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858169"/>
            <a:ext cx="9239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6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65125"/>
            <a:ext cx="10288587" cy="1325563"/>
          </a:xfrm>
        </p:spPr>
        <p:txBody>
          <a:bodyPr/>
          <a:lstStyle/>
          <a:p>
            <a:r>
              <a:rPr lang="en-US" b="1" dirty="0" smtClean="0"/>
              <a:t>About Me</a:t>
            </a:r>
            <a:endParaRPr lang="en-US" b="1" dirty="0"/>
          </a:p>
        </p:txBody>
      </p:sp>
      <p:sp>
        <p:nvSpPr>
          <p:cNvPr id="5" name="Subtitle 2"/>
          <p:cNvSpPr txBox="1">
            <a:spLocks/>
          </p:cNvSpPr>
          <p:nvPr/>
        </p:nvSpPr>
        <p:spPr>
          <a:xfrm>
            <a:off x="1065213" y="4800600"/>
            <a:ext cx="8229600" cy="1219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Sanjeet Shukla</a:t>
            </a:r>
          </a:p>
          <a:p>
            <a:pPr marL="0" indent="0">
              <a:buNone/>
            </a:pPr>
            <a:r>
              <a:rPr lang="en-US" dirty="0" smtClean="0"/>
              <a:t>Data Scientist-Big Data </a:t>
            </a:r>
          </a:p>
          <a:p>
            <a:pPr marL="0" indent="0">
              <a:buNone/>
            </a:pPr>
            <a:r>
              <a:rPr lang="en-US" dirty="0" smtClean="0"/>
              <a:t>Cognizant Technology Solutions</a:t>
            </a:r>
            <a:endParaRPr lang="en-US" dirty="0"/>
          </a:p>
        </p:txBody>
      </p:sp>
      <p:pic>
        <p:nvPicPr>
          <p:cNvPr id="9222" name="Picture 6"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3880" t="10620" r="24241" b="31799"/>
          <a:stretch/>
        </p:blipFill>
        <p:spPr bwMode="auto">
          <a:xfrm>
            <a:off x="1065213" y="1385454"/>
            <a:ext cx="2714277" cy="3270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p:cNvSpPr txBox="1"/>
          <p:nvPr/>
        </p:nvSpPr>
        <p:spPr>
          <a:xfrm>
            <a:off x="6089473" y="2559057"/>
            <a:ext cx="526432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Join us: </a:t>
            </a:r>
            <a:r>
              <a:rPr lang="en-US" dirty="0">
                <a:hlinkClick r:id="rId3"/>
              </a:rPr>
              <a:t>https://www.linkedin.com/groups/6707800/</a:t>
            </a:r>
            <a:endParaRPr lang="en-US" dirty="0" smtClean="0"/>
          </a:p>
          <a:p>
            <a:r>
              <a:rPr lang="en-US" dirty="0" smtClean="0"/>
              <a:t>Twitter: </a:t>
            </a:r>
            <a:r>
              <a:rPr lang="en-US" dirty="0">
                <a:hlinkClick r:id="rId4"/>
              </a:rPr>
              <a:t>https://twitter.com/Sanjeet36284331</a:t>
            </a:r>
            <a:endParaRPr lang="en-US" dirty="0" smtClean="0"/>
          </a:p>
          <a:p>
            <a:r>
              <a:rPr lang="en-US" dirty="0" err="1" smtClean="0"/>
              <a:t>Linkedin</a:t>
            </a:r>
            <a:r>
              <a:rPr lang="en-US" dirty="0" smtClean="0"/>
              <a:t>: </a:t>
            </a:r>
            <a:r>
              <a:rPr lang="en-US" dirty="0">
                <a:hlinkClick r:id="rId5"/>
              </a:rPr>
              <a:t>https://www.linkedin.com/in/sanjeetshukla/</a:t>
            </a:r>
            <a:endParaRPr lang="en-US" dirty="0"/>
          </a:p>
        </p:txBody>
      </p:sp>
    </p:spTree>
    <p:extLst>
      <p:ext uri="{BB962C8B-B14F-4D97-AF65-F5344CB8AC3E}">
        <p14:creationId xmlns:p14="http://schemas.microsoft.com/office/powerpoint/2010/main" val="2465401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Chi-Square </a:t>
            </a:r>
            <a:r>
              <a:rPr lang="en-US" dirty="0" smtClean="0"/>
              <a:t>Statistic</a:t>
            </a:r>
            <a:endParaRPr lang="en-US" dirty="0"/>
          </a:p>
        </p:txBody>
      </p:sp>
      <p:sp>
        <p:nvSpPr>
          <p:cNvPr id="3" name="Content Placeholder 2"/>
          <p:cNvSpPr>
            <a:spLocks noGrp="1"/>
          </p:cNvSpPr>
          <p:nvPr>
            <p:ph idx="1"/>
          </p:nvPr>
        </p:nvSpPr>
        <p:spPr/>
        <p:txBody>
          <a:bodyPr/>
          <a:lstStyle/>
          <a:p>
            <a:r>
              <a:rPr lang="en-US" dirty="0" smtClean="0"/>
              <a:t>Suppose </a:t>
            </a:r>
            <a:r>
              <a:rPr lang="en-US" dirty="0"/>
              <a:t>we conduct the following statistical experiment. We select a random sample of size </a:t>
            </a:r>
            <a:r>
              <a:rPr lang="en-US" i="1" dirty="0"/>
              <a:t>n</a:t>
            </a:r>
            <a:r>
              <a:rPr lang="en-US" dirty="0"/>
              <a:t> from a normal population, having a standard deviation equal to σ. We find that the standard deviation in our sample is equal to </a:t>
            </a:r>
            <a:r>
              <a:rPr lang="en-US" i="1" dirty="0"/>
              <a:t>s</a:t>
            </a:r>
            <a:r>
              <a:rPr lang="en-US" dirty="0"/>
              <a:t>. Given these data, we can define a statistic, called </a:t>
            </a:r>
            <a:r>
              <a:rPr lang="en-US" b="1" dirty="0"/>
              <a:t>chi-square</a:t>
            </a:r>
            <a:r>
              <a:rPr lang="en-US" dirty="0"/>
              <a:t>, using the following equation:</a:t>
            </a:r>
          </a:p>
          <a:p>
            <a:endParaRPr lang="en-US" dirty="0"/>
          </a:p>
          <a:p>
            <a:pPr marL="0" indent="0">
              <a:buNone/>
            </a:pPr>
            <a:r>
              <a:rPr lang="pt-BR" dirty="0" smtClean="0"/>
              <a:t>			Χ</a:t>
            </a:r>
            <a:r>
              <a:rPr lang="pt-BR" baseline="30000" dirty="0" smtClean="0"/>
              <a:t>2</a:t>
            </a:r>
            <a:r>
              <a:rPr lang="pt-BR" dirty="0"/>
              <a:t> = [ ( n - 1 ) * s</a:t>
            </a:r>
            <a:r>
              <a:rPr lang="pt-BR" baseline="30000" dirty="0"/>
              <a:t>2</a:t>
            </a:r>
            <a:r>
              <a:rPr lang="pt-BR" dirty="0"/>
              <a:t> ] / </a:t>
            </a:r>
            <a:r>
              <a:rPr lang="pt-BR" dirty="0" smtClean="0"/>
              <a:t>σ</a:t>
            </a:r>
            <a:r>
              <a:rPr lang="pt-BR" baseline="30000" dirty="0" smtClean="0"/>
              <a:t>2</a:t>
            </a:r>
          </a:p>
          <a:p>
            <a:pPr marL="0" indent="0">
              <a:buNone/>
            </a:pPr>
            <a:endParaRPr lang="en-US" dirty="0"/>
          </a:p>
        </p:txBody>
      </p:sp>
    </p:spTree>
    <p:extLst>
      <p:ext uri="{BB962C8B-B14F-4D97-AF65-F5344CB8AC3E}">
        <p14:creationId xmlns:p14="http://schemas.microsoft.com/office/powerpoint/2010/main" val="67382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Chi-Square </a:t>
            </a:r>
            <a:r>
              <a:rPr lang="en-US" dirty="0" smtClean="0"/>
              <a:t>Distribution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distribution of the chi-square statistic is called the chi-square distribution. The </a:t>
            </a:r>
            <a:r>
              <a:rPr lang="en-US" b="1" dirty="0"/>
              <a:t>chi-square distribution</a:t>
            </a:r>
            <a:r>
              <a:rPr lang="en-US" dirty="0"/>
              <a:t> is defined by the following probability density function</a:t>
            </a:r>
            <a:r>
              <a:rPr lang="en-US" dirty="0" smtClean="0"/>
              <a:t>:</a:t>
            </a:r>
          </a:p>
          <a:p>
            <a:pPr marL="0" indent="0">
              <a:buNone/>
            </a:pPr>
            <a:endParaRPr lang="en-US" dirty="0"/>
          </a:p>
          <a:p>
            <a:pPr marL="0" indent="0">
              <a:buNone/>
            </a:pPr>
            <a:r>
              <a:rPr lang="en-US" dirty="0" smtClean="0"/>
              <a:t>		Y </a:t>
            </a:r>
            <a:r>
              <a:rPr lang="en-US" dirty="0"/>
              <a:t>= Y</a:t>
            </a:r>
            <a:r>
              <a:rPr lang="en-US" baseline="-25000" dirty="0"/>
              <a:t>0</a:t>
            </a:r>
            <a:r>
              <a:rPr lang="en-US" dirty="0"/>
              <a:t> * ( Χ</a:t>
            </a:r>
            <a:r>
              <a:rPr lang="en-US" baseline="30000" dirty="0"/>
              <a:t>2</a:t>
            </a:r>
            <a:r>
              <a:rPr lang="en-US" dirty="0"/>
              <a:t> ) </a:t>
            </a:r>
            <a:r>
              <a:rPr lang="en-US" baseline="30000" dirty="0"/>
              <a:t>( v/2 - 1 )</a:t>
            </a:r>
            <a:r>
              <a:rPr lang="en-US" dirty="0"/>
              <a:t> * </a:t>
            </a:r>
            <a:r>
              <a:rPr lang="en-US" i="1" dirty="0" smtClean="0"/>
              <a:t>e</a:t>
            </a:r>
            <a:r>
              <a:rPr lang="en-US" baseline="30000" dirty="0" smtClean="0"/>
              <a:t>-Χ^2</a:t>
            </a:r>
            <a:r>
              <a:rPr lang="en-US" baseline="30000" dirty="0"/>
              <a:t> / </a:t>
            </a:r>
            <a:r>
              <a:rPr lang="en-US" baseline="30000" dirty="0" smtClean="0"/>
              <a:t>2</a:t>
            </a:r>
          </a:p>
          <a:p>
            <a:pPr marL="0" indent="0">
              <a:buNone/>
            </a:pPr>
            <a:r>
              <a:rPr lang="en-US" sz="1800" dirty="0" smtClean="0"/>
              <a:t>	Where:</a:t>
            </a:r>
            <a:endParaRPr lang="en-US" sz="1800" dirty="0"/>
          </a:p>
          <a:p>
            <a:pPr lvl="2"/>
            <a:r>
              <a:rPr lang="en-US" dirty="0" smtClean="0"/>
              <a:t>Y</a:t>
            </a:r>
            <a:r>
              <a:rPr lang="en-US" baseline="-25000" dirty="0" smtClean="0"/>
              <a:t>0</a:t>
            </a:r>
            <a:r>
              <a:rPr lang="en-US" dirty="0"/>
              <a:t> is a constant that depends on the number of degrees of </a:t>
            </a:r>
            <a:r>
              <a:rPr lang="en-US" dirty="0" smtClean="0"/>
              <a:t>freedom.</a:t>
            </a:r>
          </a:p>
          <a:p>
            <a:pPr lvl="2"/>
            <a:r>
              <a:rPr lang="en-US" dirty="0" smtClean="0"/>
              <a:t>Χ</a:t>
            </a:r>
            <a:r>
              <a:rPr lang="en-US" baseline="30000" dirty="0" smtClean="0"/>
              <a:t>2</a:t>
            </a:r>
            <a:r>
              <a:rPr lang="en-US" dirty="0"/>
              <a:t> is the chi-square </a:t>
            </a:r>
            <a:r>
              <a:rPr lang="en-US" dirty="0" smtClean="0"/>
              <a:t>statistic.</a:t>
            </a:r>
          </a:p>
          <a:p>
            <a:pPr lvl="2"/>
            <a:r>
              <a:rPr lang="en-US" i="1" dirty="0" smtClean="0"/>
              <a:t>v</a:t>
            </a:r>
            <a:r>
              <a:rPr lang="en-US" dirty="0"/>
              <a:t> = </a:t>
            </a:r>
            <a:r>
              <a:rPr lang="en-US" i="1" dirty="0"/>
              <a:t>n</a:t>
            </a:r>
            <a:r>
              <a:rPr lang="en-US" dirty="0"/>
              <a:t> - 1 is the number of degrees of </a:t>
            </a:r>
            <a:r>
              <a:rPr lang="en-US" dirty="0" smtClean="0"/>
              <a:t>freedom. </a:t>
            </a:r>
          </a:p>
          <a:p>
            <a:pPr lvl="2"/>
            <a:r>
              <a:rPr lang="en-US" i="1" dirty="0" smtClean="0"/>
              <a:t>e</a:t>
            </a:r>
            <a:r>
              <a:rPr lang="en-US" dirty="0"/>
              <a:t> is a constant equal to the base of the natural logarithm system (approximately 2.71828). </a:t>
            </a:r>
            <a:endParaRPr lang="en-US" dirty="0" smtClean="0"/>
          </a:p>
          <a:p>
            <a:pPr lvl="2"/>
            <a:r>
              <a:rPr lang="en-US" dirty="0" smtClean="0"/>
              <a:t>Y</a:t>
            </a:r>
            <a:r>
              <a:rPr lang="en-US" baseline="-25000" dirty="0" smtClean="0"/>
              <a:t>0</a:t>
            </a:r>
            <a:r>
              <a:rPr lang="en-US" dirty="0"/>
              <a:t> is defined, so that the area under the chi-square curve is equal to one.</a:t>
            </a:r>
            <a:endParaRPr lang="en-US" dirty="0"/>
          </a:p>
        </p:txBody>
      </p:sp>
    </p:spTree>
    <p:extLst>
      <p:ext uri="{BB962C8B-B14F-4D97-AF65-F5344CB8AC3E}">
        <p14:creationId xmlns:p14="http://schemas.microsoft.com/office/powerpoint/2010/main" val="257866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Properties of chi-square distribution</a:t>
            </a:r>
            <a:endParaRPr lang="en-US" dirty="0"/>
          </a:p>
        </p:txBody>
      </p:sp>
      <p:sp>
        <p:nvSpPr>
          <p:cNvPr id="3" name="Content Placeholder 2"/>
          <p:cNvSpPr>
            <a:spLocks noGrp="1"/>
          </p:cNvSpPr>
          <p:nvPr>
            <p:ph idx="1"/>
          </p:nvPr>
        </p:nvSpPr>
        <p:spPr/>
        <p:txBody>
          <a:bodyPr/>
          <a:lstStyle/>
          <a:p>
            <a:r>
              <a:rPr lang="en-US" dirty="0" smtClean="0"/>
              <a:t>The </a:t>
            </a:r>
            <a:r>
              <a:rPr lang="en-US" dirty="0"/>
              <a:t>mean of the distribution is equal to the number of degrees of freedom: μ = </a:t>
            </a:r>
            <a:r>
              <a:rPr lang="en-US" i="1" dirty="0"/>
              <a:t>v</a:t>
            </a:r>
            <a:r>
              <a:rPr lang="en-US" dirty="0"/>
              <a:t>.</a:t>
            </a:r>
          </a:p>
          <a:p>
            <a:r>
              <a:rPr lang="en-US" dirty="0"/>
              <a:t>The variance is equal to two times the number of degrees of freedom: σ</a:t>
            </a:r>
            <a:r>
              <a:rPr lang="en-US" baseline="30000" dirty="0"/>
              <a:t>2</a:t>
            </a:r>
            <a:r>
              <a:rPr lang="en-US" dirty="0"/>
              <a:t> = 2 * </a:t>
            </a:r>
            <a:r>
              <a:rPr lang="en-US" i="1" dirty="0"/>
              <a:t>v</a:t>
            </a:r>
            <a:endParaRPr lang="en-US" dirty="0"/>
          </a:p>
          <a:p>
            <a:r>
              <a:rPr lang="en-US" dirty="0"/>
              <a:t>When the degrees of freedom are greater than or equal to 2, the maximum value for Y occurs when Χ</a:t>
            </a:r>
            <a:r>
              <a:rPr lang="en-US" baseline="30000" dirty="0"/>
              <a:t>2</a:t>
            </a:r>
            <a:r>
              <a:rPr lang="en-US" dirty="0"/>
              <a:t> = </a:t>
            </a:r>
            <a:r>
              <a:rPr lang="en-US" i="1" dirty="0"/>
              <a:t>v</a:t>
            </a:r>
            <a:r>
              <a:rPr lang="en-US" dirty="0"/>
              <a:t> - 2.</a:t>
            </a:r>
          </a:p>
          <a:p>
            <a:r>
              <a:rPr lang="en-US" dirty="0"/>
              <a:t>As the degrees of freedom increase, the chi-square curve approaches a normal distribution.</a:t>
            </a:r>
          </a:p>
          <a:p>
            <a:endParaRPr lang="en-US" dirty="0"/>
          </a:p>
        </p:txBody>
      </p:sp>
    </p:spTree>
    <p:extLst>
      <p:ext uri="{BB962C8B-B14F-4D97-AF65-F5344CB8AC3E}">
        <p14:creationId xmlns:p14="http://schemas.microsoft.com/office/powerpoint/2010/main" val="319335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chi-square </a:t>
            </a:r>
            <a:r>
              <a:rPr lang="en-US" dirty="0" smtClean="0"/>
              <a:t>Curve</a:t>
            </a:r>
            <a:endParaRPr lang="en-US" dirty="0"/>
          </a:p>
        </p:txBody>
      </p:sp>
      <p:pic>
        <p:nvPicPr>
          <p:cNvPr id="1026" name="Picture 2" descr="Chi-square pdf.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6837" y="2209439"/>
            <a:ext cx="6045345" cy="40302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2690521"/>
            <a:ext cx="4075545" cy="646331"/>
          </a:xfrm>
          <a:prstGeom prst="rect">
            <a:avLst/>
          </a:prstGeom>
        </p:spPr>
        <p:txBody>
          <a:bodyPr wrap="square">
            <a:spAutoFit/>
          </a:bodyPr>
          <a:lstStyle/>
          <a:p>
            <a:r>
              <a:rPr lang="en-US" dirty="0"/>
              <a:t/>
            </a:r>
            <a:br>
              <a:rPr lang="en-US" dirty="0"/>
            </a:br>
            <a:endParaRPr lang="en-US" dirty="0"/>
          </a:p>
        </p:txBody>
      </p:sp>
      <p:sp>
        <p:nvSpPr>
          <p:cNvPr id="5" name="Rectangle 4"/>
          <p:cNvSpPr/>
          <p:nvPr/>
        </p:nvSpPr>
        <p:spPr>
          <a:xfrm>
            <a:off x="838200" y="3336852"/>
            <a:ext cx="3142673" cy="1200329"/>
          </a:xfrm>
          <a:prstGeom prst="rect">
            <a:avLst/>
          </a:prstGeom>
        </p:spPr>
        <p:txBody>
          <a:bodyPr wrap="square">
            <a:spAutoFit/>
          </a:bodyPr>
          <a:lstStyle/>
          <a:p>
            <a:pPr algn="just"/>
            <a:r>
              <a:rPr lang="en-US" dirty="0"/>
              <a:t>As the degrees of freedom increase, the chi-square curve approaches a normal distribution.</a:t>
            </a:r>
            <a:endParaRPr lang="en-US" dirty="0"/>
          </a:p>
        </p:txBody>
      </p:sp>
    </p:spTree>
    <p:extLst>
      <p:ext uri="{BB962C8B-B14F-4D97-AF65-F5344CB8AC3E}">
        <p14:creationId xmlns:p14="http://schemas.microsoft.com/office/powerpoint/2010/main" val="251246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Cumulative chi-square Curve</a:t>
            </a:r>
            <a:endParaRPr lang="en-US" dirty="0"/>
          </a:p>
        </p:txBody>
      </p:sp>
      <p:pic>
        <p:nvPicPr>
          <p:cNvPr id="2050" name="Picture 2" descr="Chi-square cdf.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5782" y="2318327"/>
            <a:ext cx="5618018" cy="374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91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1</a:t>
            </a:r>
            <a:endParaRPr lang="en-US" dirty="0"/>
          </a:p>
        </p:txBody>
      </p:sp>
      <p:sp>
        <p:nvSpPr>
          <p:cNvPr id="3" name="Content Placeholder 2"/>
          <p:cNvSpPr>
            <a:spLocks noGrp="1"/>
          </p:cNvSpPr>
          <p:nvPr>
            <p:ph idx="1"/>
          </p:nvPr>
        </p:nvSpPr>
        <p:spPr/>
        <p:txBody>
          <a:bodyPr/>
          <a:lstStyle/>
          <a:p>
            <a:r>
              <a:rPr lang="en-US" dirty="0"/>
              <a:t>The Acme Battery Company has developed a new cell phone battery. On average, the battery lasts 60 minutes on a single charge. The standard deviation is 4 minutes.</a:t>
            </a:r>
          </a:p>
          <a:p>
            <a:r>
              <a:rPr lang="en-US" dirty="0"/>
              <a:t>Suppose the manufacturing department runs a quality control test. They randomly select 7 batteries. The standard deviation of the selected batteries is 6 minutes. What would be the chi-square statistic represented by this test?</a:t>
            </a:r>
          </a:p>
        </p:txBody>
      </p:sp>
    </p:spTree>
    <p:extLst>
      <p:ext uri="{BB962C8B-B14F-4D97-AF65-F5344CB8AC3E}">
        <p14:creationId xmlns:p14="http://schemas.microsoft.com/office/powerpoint/2010/main" val="5794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1</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a:t>
            </a:r>
            <a:r>
              <a:rPr lang="en-US" dirty="0"/>
              <a:t>know the following:</a:t>
            </a:r>
          </a:p>
          <a:p>
            <a:r>
              <a:rPr lang="en-US" dirty="0"/>
              <a:t>The standard deviation of the population is 4 minutes.</a:t>
            </a:r>
          </a:p>
          <a:p>
            <a:r>
              <a:rPr lang="en-US" dirty="0"/>
              <a:t>The standard deviation of the sample is 6 minutes.</a:t>
            </a:r>
          </a:p>
          <a:p>
            <a:r>
              <a:rPr lang="en-US" dirty="0"/>
              <a:t>The number of sample observations is 7.</a:t>
            </a:r>
          </a:p>
          <a:p>
            <a:r>
              <a:rPr lang="en-US" dirty="0"/>
              <a:t>To compute the chi-square statistic, we plug these data in the chi-square equation, as shown below.</a:t>
            </a:r>
          </a:p>
          <a:p>
            <a:r>
              <a:rPr lang="en-US" dirty="0"/>
              <a:t>Χ</a:t>
            </a:r>
            <a:r>
              <a:rPr lang="en-US" baseline="30000" dirty="0"/>
              <a:t>2</a:t>
            </a:r>
            <a:r>
              <a:rPr lang="en-US" dirty="0"/>
              <a:t> = [ ( n - 1 ) * s</a:t>
            </a:r>
            <a:r>
              <a:rPr lang="en-US" baseline="30000" dirty="0"/>
              <a:t>2</a:t>
            </a:r>
            <a:r>
              <a:rPr lang="en-US" dirty="0"/>
              <a:t> ] / σ</a:t>
            </a:r>
            <a:r>
              <a:rPr lang="en-US" baseline="30000" dirty="0"/>
              <a:t>2</a:t>
            </a:r>
            <a:r>
              <a:rPr lang="en-US" dirty="0"/>
              <a:t/>
            </a:r>
            <a:br>
              <a:rPr lang="en-US" dirty="0"/>
            </a:br>
            <a:r>
              <a:rPr lang="en-US" dirty="0"/>
              <a:t>Χ</a:t>
            </a:r>
            <a:r>
              <a:rPr lang="en-US" baseline="30000" dirty="0"/>
              <a:t>2</a:t>
            </a:r>
            <a:r>
              <a:rPr lang="en-US" dirty="0"/>
              <a:t> = [ ( 7 - 1 ) * 6</a:t>
            </a:r>
            <a:r>
              <a:rPr lang="en-US" baseline="30000" dirty="0"/>
              <a:t>2</a:t>
            </a:r>
            <a:r>
              <a:rPr lang="en-US" dirty="0"/>
              <a:t> ] / 4</a:t>
            </a:r>
            <a:r>
              <a:rPr lang="en-US" baseline="30000" dirty="0"/>
              <a:t>2</a:t>
            </a:r>
            <a:r>
              <a:rPr lang="en-US" dirty="0"/>
              <a:t> = 13.5</a:t>
            </a:r>
          </a:p>
          <a:p>
            <a:r>
              <a:rPr lang="en-US" dirty="0"/>
              <a:t>where Χ</a:t>
            </a:r>
            <a:r>
              <a:rPr lang="en-US" baseline="30000" dirty="0"/>
              <a:t>2</a:t>
            </a:r>
            <a:r>
              <a:rPr lang="en-US" dirty="0"/>
              <a:t> is the chi-square statistic, </a:t>
            </a:r>
            <a:r>
              <a:rPr lang="en-US" i="1" dirty="0"/>
              <a:t>n</a:t>
            </a:r>
            <a:r>
              <a:rPr lang="en-US" dirty="0"/>
              <a:t> is the sample size, </a:t>
            </a:r>
            <a:r>
              <a:rPr lang="en-US" i="1" dirty="0"/>
              <a:t>s</a:t>
            </a:r>
            <a:r>
              <a:rPr lang="en-US" dirty="0"/>
              <a:t> is the standard deviation of the sample, and σ is the standard deviation of the population.</a:t>
            </a:r>
          </a:p>
          <a:p>
            <a:endParaRPr lang="en-US" dirty="0"/>
          </a:p>
        </p:txBody>
      </p:sp>
    </p:spTree>
    <p:extLst>
      <p:ext uri="{BB962C8B-B14F-4D97-AF65-F5344CB8AC3E}">
        <p14:creationId xmlns:p14="http://schemas.microsoft.com/office/powerpoint/2010/main" val="1100373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3526</TotalTime>
  <Words>396</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About Me</vt:lpstr>
      <vt:lpstr>The Chi-Square Statistic</vt:lpstr>
      <vt:lpstr>Chi-Square Distribution</vt:lpstr>
      <vt:lpstr>Properties of chi-square distribution</vt:lpstr>
      <vt:lpstr>chi-square Curve</vt:lpstr>
      <vt:lpstr>Cumulative chi-square Curve</vt:lpstr>
      <vt:lpstr>Problem 1</vt:lpstr>
      <vt:lpstr>Solution 1</vt:lpstr>
      <vt:lpstr>Problem 2</vt:lpstr>
      <vt:lpstr>Solution 2</vt:lpstr>
      <vt:lpstr>What is the Chi-Square Test?</vt:lpstr>
      <vt:lpstr>When is the Chi-Square Test Used in Market Research?</vt:lpstr>
      <vt:lpstr>About Chi-Square test </vt:lpstr>
      <vt:lpstr>Additional Reading</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Sanjeet (Cognizant)</dc:creator>
  <cp:lastModifiedBy>Shukla, Sanjeet Kumar (Cognizant)</cp:lastModifiedBy>
  <cp:revision>157</cp:revision>
  <dcterms:created xsi:type="dcterms:W3CDTF">2019-11-16T13:20:30Z</dcterms:created>
  <dcterms:modified xsi:type="dcterms:W3CDTF">2019-12-21T23:00:18Z</dcterms:modified>
</cp:coreProperties>
</file>