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3" r:id="rId1"/>
  </p:sldMasterIdLst>
  <p:notesMasterIdLst>
    <p:notesMasterId r:id="rId15"/>
  </p:notesMasterIdLst>
  <p:sldIdLst>
    <p:sldId id="256" r:id="rId2"/>
    <p:sldId id="321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13" r:id="rId13"/>
    <p:sldId id="33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42" autoAdjust="0"/>
    <p:restoredTop sz="94660"/>
  </p:normalViewPr>
  <p:slideViewPr>
    <p:cSldViewPr snapToGrid="0">
      <p:cViewPr varScale="1">
        <p:scale>
          <a:sx n="69" d="100"/>
          <a:sy n="69" d="100"/>
        </p:scale>
        <p:origin x="20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14CBC-1897-48E2-A929-A9873B7AFEDF}" type="datetimeFigureOut">
              <a:rPr lang="en-US" smtClean="0"/>
              <a:t>12/22/2019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8F542-9F03-4AD8-A970-5A1FD17B87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40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3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8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8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68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03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9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0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03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5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0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47D19-6911-4285-8BC6-2DDC48D56EA1}" type="datetimeFigureOut">
              <a:rPr lang="en-US" smtClean="0"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3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groups/670780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sanjeetshukla/" TargetMode="External"/><Relationship Id="rId4" Type="http://schemas.openxmlformats.org/officeDocument/2006/relationships/hyperlink" Target="https://twitter.com/Sanjeet3628433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attrek.com/Help/Glossary.aspx?Target=Varianc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3726515" y="621150"/>
            <a:ext cx="5917999" cy="1825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Data Science 101</a:t>
            </a:r>
            <a:endParaRPr lang="en-US" b="1" dirty="0"/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4749709" y="3254768"/>
            <a:ext cx="6184589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b="1" dirty="0" smtClean="0"/>
              <a:t>Day 3: Basic Mathematics</a:t>
            </a:r>
            <a:endParaRPr lang="it-IT" sz="28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6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2</a:t>
            </a:r>
            <a:r>
              <a:rPr lang="en-US" dirty="0" smtClean="0"/>
              <a:t>: </a:t>
            </a:r>
            <a:r>
              <a:rPr lang="en-US" sz="1800" dirty="0" smtClean="0"/>
              <a:t>Continued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solve this problem, we need to find the probability that tourists will see 0, 1, 2, or 3 lions. Thus, we need to calculate the sum of four probabilities: P(0; 5) + P(1; 5) + P(2; 5) + P(3; 5). To compute this sum, we use the Poisson formula:</a:t>
            </a:r>
          </a:p>
          <a:p>
            <a:pPr lvl="1"/>
            <a:r>
              <a:rPr lang="en-US" dirty="0"/>
              <a:t>P(x </a:t>
            </a:r>
            <a:r>
              <a:rPr lang="en-US" u="sng" dirty="0"/>
              <a:t>&lt;</a:t>
            </a:r>
            <a:r>
              <a:rPr lang="en-US" dirty="0"/>
              <a:t> 3, 5) = P(0; 5) + P(1; 5) + P(2; 5) + P(3; 5)</a:t>
            </a:r>
          </a:p>
          <a:p>
            <a:pPr lvl="1"/>
            <a:r>
              <a:rPr lang="en-US" dirty="0"/>
              <a:t>P(x </a:t>
            </a:r>
            <a:r>
              <a:rPr lang="en-US" u="sng" dirty="0"/>
              <a:t>&lt;</a:t>
            </a:r>
            <a:r>
              <a:rPr lang="en-US" dirty="0"/>
              <a:t> 3, 5) = [ (e</a:t>
            </a:r>
            <a:r>
              <a:rPr lang="en-US" baseline="30000" dirty="0"/>
              <a:t>-5</a:t>
            </a:r>
            <a:r>
              <a:rPr lang="en-US" dirty="0"/>
              <a:t>)(5</a:t>
            </a:r>
            <a:r>
              <a:rPr lang="en-US" baseline="30000" dirty="0"/>
              <a:t>0</a:t>
            </a:r>
            <a:r>
              <a:rPr lang="en-US" dirty="0"/>
              <a:t>) / 0! ] + [ (e</a:t>
            </a:r>
            <a:r>
              <a:rPr lang="en-US" baseline="30000" dirty="0"/>
              <a:t>-5</a:t>
            </a:r>
            <a:r>
              <a:rPr lang="en-US" dirty="0"/>
              <a:t>)(5</a:t>
            </a:r>
            <a:r>
              <a:rPr lang="en-US" baseline="30000" dirty="0"/>
              <a:t>1</a:t>
            </a:r>
            <a:r>
              <a:rPr lang="en-US" dirty="0"/>
              <a:t>) / 1! ] + [ (e</a:t>
            </a:r>
            <a:r>
              <a:rPr lang="en-US" baseline="30000" dirty="0"/>
              <a:t>-5</a:t>
            </a:r>
            <a:r>
              <a:rPr lang="en-US" dirty="0"/>
              <a:t>)(5</a:t>
            </a:r>
            <a:r>
              <a:rPr lang="en-US" baseline="30000" dirty="0"/>
              <a:t>2</a:t>
            </a:r>
            <a:r>
              <a:rPr lang="en-US" dirty="0"/>
              <a:t>) / 2! ] + [ (e</a:t>
            </a:r>
            <a:r>
              <a:rPr lang="en-US" baseline="30000" dirty="0"/>
              <a:t>-5</a:t>
            </a:r>
            <a:r>
              <a:rPr lang="en-US" dirty="0"/>
              <a:t>)(5</a:t>
            </a:r>
            <a:r>
              <a:rPr lang="en-US" baseline="30000" dirty="0"/>
              <a:t>3</a:t>
            </a:r>
            <a:r>
              <a:rPr lang="en-US" dirty="0"/>
              <a:t>) / 3! ]</a:t>
            </a:r>
          </a:p>
          <a:p>
            <a:pPr lvl="1"/>
            <a:r>
              <a:rPr lang="en-US" dirty="0"/>
              <a:t>P(x </a:t>
            </a:r>
            <a:r>
              <a:rPr lang="en-US" u="sng" dirty="0"/>
              <a:t>&lt;</a:t>
            </a:r>
            <a:r>
              <a:rPr lang="en-US" dirty="0"/>
              <a:t> 3, 5) = [ (0.006738)(1) / 1 ] + [ (0.006738)(5) / 1 ] + [ (0.006738)(25) / 2 ] + [ (0.006738)(125) / 6 ]</a:t>
            </a:r>
          </a:p>
          <a:p>
            <a:pPr lvl="1"/>
            <a:r>
              <a:rPr lang="en-US" dirty="0"/>
              <a:t>P(x </a:t>
            </a:r>
            <a:r>
              <a:rPr lang="en-US" u="sng" dirty="0"/>
              <a:t>&lt;</a:t>
            </a:r>
            <a:r>
              <a:rPr lang="en-US" dirty="0"/>
              <a:t> 3, 5) = [ 0.0067 ] + [ 0.03369 ] + [ 0.084224 ] + [ 0.140375 ]</a:t>
            </a:r>
          </a:p>
          <a:p>
            <a:pPr lvl="1"/>
            <a:r>
              <a:rPr lang="en-US" dirty="0"/>
              <a:t>P(x </a:t>
            </a:r>
            <a:r>
              <a:rPr lang="en-US" u="sng" dirty="0"/>
              <a:t>&lt;</a:t>
            </a:r>
            <a:r>
              <a:rPr lang="en-US" dirty="0"/>
              <a:t> 3, 5) = 0.2650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86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34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Additional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8349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Thank you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858169"/>
            <a:ext cx="9239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4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65125"/>
            <a:ext cx="10288587" cy="1325563"/>
          </a:xfrm>
        </p:spPr>
        <p:txBody>
          <a:bodyPr/>
          <a:lstStyle/>
          <a:p>
            <a:r>
              <a:rPr lang="en-US" b="1" dirty="0" smtClean="0"/>
              <a:t>About Me</a:t>
            </a:r>
            <a:endParaRPr lang="en-US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65213" y="48006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Sanjeet Shukla</a:t>
            </a:r>
          </a:p>
          <a:p>
            <a:pPr marL="0" indent="0">
              <a:buNone/>
            </a:pPr>
            <a:r>
              <a:rPr lang="en-US" dirty="0" smtClean="0"/>
              <a:t>Data Scientist-Big Data </a:t>
            </a:r>
          </a:p>
          <a:p>
            <a:pPr marL="0" indent="0">
              <a:buNone/>
            </a:pPr>
            <a:r>
              <a:rPr lang="en-US" dirty="0" smtClean="0"/>
              <a:t>Cognizant Technology Solutions</a:t>
            </a:r>
            <a:endParaRPr lang="en-US" dirty="0"/>
          </a:p>
        </p:txBody>
      </p:sp>
      <p:pic>
        <p:nvPicPr>
          <p:cNvPr id="9222" name="Picture 6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80" t="10620" r="24241" b="31799"/>
          <a:stretch/>
        </p:blipFill>
        <p:spPr bwMode="auto">
          <a:xfrm>
            <a:off x="1065213" y="1385454"/>
            <a:ext cx="2714277" cy="327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2"/>
          <p:cNvSpPr txBox="1"/>
          <p:nvPr/>
        </p:nvSpPr>
        <p:spPr>
          <a:xfrm>
            <a:off x="6089473" y="2559057"/>
            <a:ext cx="5264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Join us: </a:t>
            </a:r>
            <a:r>
              <a:rPr lang="en-US" dirty="0">
                <a:hlinkClick r:id="rId3"/>
              </a:rPr>
              <a:t>https://www.linkedin.com/groups/6707800/</a:t>
            </a:r>
            <a:endParaRPr lang="en-US" dirty="0" smtClean="0"/>
          </a:p>
          <a:p>
            <a:r>
              <a:rPr lang="en-US" dirty="0" smtClean="0"/>
              <a:t>Twitter: </a:t>
            </a:r>
            <a:r>
              <a:rPr lang="en-US" dirty="0">
                <a:hlinkClick r:id="rId4"/>
              </a:rPr>
              <a:t>https://twitter.com/Sanjeet36284331</a:t>
            </a:r>
            <a:endParaRPr lang="en-US" dirty="0" smtClean="0"/>
          </a:p>
          <a:p>
            <a:r>
              <a:rPr lang="en-US" dirty="0" err="1" smtClean="0"/>
              <a:t>Linkedin</a:t>
            </a:r>
            <a:r>
              <a:rPr lang="en-US" dirty="0" smtClean="0"/>
              <a:t>: </a:t>
            </a:r>
            <a:r>
              <a:rPr lang="en-US" dirty="0">
                <a:hlinkClick r:id="rId5"/>
              </a:rPr>
              <a:t>https://www.linkedin.com/in/sanjeetshukla/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0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Poisson's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 </a:t>
            </a:r>
            <a:r>
              <a:rPr lang="en-US" b="1" dirty="0"/>
              <a:t>Poisson experiment</a:t>
            </a:r>
            <a:r>
              <a:rPr lang="en-US" dirty="0"/>
              <a:t> is a statistical experiment that has the following properties:</a:t>
            </a:r>
          </a:p>
          <a:p>
            <a:pPr lvl="1"/>
            <a:r>
              <a:rPr lang="en-US" dirty="0"/>
              <a:t>The experiment results in outcomes that can be classified as successes or failures.</a:t>
            </a:r>
          </a:p>
          <a:p>
            <a:pPr lvl="1"/>
            <a:r>
              <a:rPr lang="en-US" dirty="0"/>
              <a:t>The average number of successes (μ) that occurs in a specified region is known.</a:t>
            </a:r>
          </a:p>
          <a:p>
            <a:pPr lvl="1"/>
            <a:r>
              <a:rPr lang="en-US" dirty="0"/>
              <a:t>The probability that a success will occur is proportional to the size of the region.</a:t>
            </a:r>
          </a:p>
          <a:p>
            <a:pPr lvl="1"/>
            <a:r>
              <a:rPr lang="en-US" dirty="0"/>
              <a:t>The probability that a success will occur in an extremely small region is virtually </a:t>
            </a:r>
            <a:r>
              <a:rPr lang="en-US" dirty="0" smtClean="0"/>
              <a:t>zero.</a:t>
            </a:r>
          </a:p>
          <a:p>
            <a:pPr marL="0" indent="0">
              <a:buNone/>
            </a:pPr>
            <a:r>
              <a:rPr lang="en-US" dirty="0"/>
              <a:t>Note that the specified region could take many forms. For instance, it could be a length, an area, a volume, a period of time, etc.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550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t"/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Following </a:t>
            </a:r>
            <a:r>
              <a:rPr lang="en-US" dirty="0"/>
              <a:t>notation is helpful, when we talk about the Poisson distribution.</a:t>
            </a:r>
          </a:p>
          <a:p>
            <a:r>
              <a:rPr lang="en-US" b="1" i="1" dirty="0"/>
              <a:t>e</a:t>
            </a:r>
            <a:r>
              <a:rPr lang="en-US" b="1" dirty="0"/>
              <a:t>: </a:t>
            </a:r>
            <a:r>
              <a:rPr lang="en-US" dirty="0"/>
              <a:t>A constant equal to approximately 2.71828. (Actually, </a:t>
            </a:r>
            <a:r>
              <a:rPr lang="en-US" i="1" dirty="0"/>
              <a:t>e</a:t>
            </a:r>
            <a:r>
              <a:rPr lang="en-US" dirty="0"/>
              <a:t> is the base of the natural logarithm system.)</a:t>
            </a:r>
          </a:p>
          <a:p>
            <a:r>
              <a:rPr lang="en-US" b="1" dirty="0"/>
              <a:t>μ: </a:t>
            </a:r>
            <a:r>
              <a:rPr lang="en-US" dirty="0"/>
              <a:t>The mean number of successes that occur in a specified region.</a:t>
            </a:r>
          </a:p>
          <a:p>
            <a:r>
              <a:rPr lang="en-US" b="1" i="1" dirty="0"/>
              <a:t>x</a:t>
            </a:r>
            <a:r>
              <a:rPr lang="en-US" b="1" dirty="0"/>
              <a:t>: </a:t>
            </a:r>
            <a:r>
              <a:rPr lang="en-US" dirty="0"/>
              <a:t>The actual number of successes that occur in a specified region.</a:t>
            </a:r>
          </a:p>
          <a:p>
            <a:r>
              <a:rPr lang="en-US" b="1" dirty="0"/>
              <a:t>P(</a:t>
            </a:r>
            <a:r>
              <a:rPr lang="en-US" b="1" i="1" dirty="0"/>
              <a:t>x</a:t>
            </a:r>
            <a:r>
              <a:rPr lang="en-US" b="1" dirty="0"/>
              <a:t>; μ): </a:t>
            </a:r>
            <a:r>
              <a:rPr lang="en-US" dirty="0"/>
              <a:t>The </a:t>
            </a:r>
            <a:r>
              <a:rPr lang="en-US" b="1" dirty="0"/>
              <a:t>Poisson probability</a:t>
            </a:r>
            <a:r>
              <a:rPr lang="en-US" dirty="0"/>
              <a:t> that </a:t>
            </a:r>
            <a:r>
              <a:rPr lang="en-US" u="sng" dirty="0"/>
              <a:t>exactly</a:t>
            </a:r>
            <a:r>
              <a:rPr lang="en-US" dirty="0"/>
              <a:t> </a:t>
            </a:r>
            <a:r>
              <a:rPr lang="en-US" i="1" dirty="0"/>
              <a:t>x</a:t>
            </a:r>
            <a:r>
              <a:rPr lang="en-US" dirty="0"/>
              <a:t> successes occur in a Poisson experiment, when the mean number of successes is μ.</a:t>
            </a:r>
          </a:p>
        </p:txBody>
      </p:sp>
    </p:spTree>
    <p:extLst>
      <p:ext uri="{BB962C8B-B14F-4D97-AF65-F5344CB8AC3E}">
        <p14:creationId xmlns:p14="http://schemas.microsoft.com/office/powerpoint/2010/main" val="199541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Poisson’s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b="1" dirty="0"/>
              <a:t>Poisson random variable</a:t>
            </a:r>
            <a:r>
              <a:rPr lang="en-US" dirty="0"/>
              <a:t> is the number of successes that result from a Poisson experiment. The probability distribution of a Poisson random variable is called a </a:t>
            </a:r>
            <a:r>
              <a:rPr lang="en-US" b="1" dirty="0"/>
              <a:t>Poisson distribution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1026" name="Picture 2" descr="Poisson pmf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101" y="3084713"/>
            <a:ext cx="4601153" cy="368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29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Poisson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Suppose </a:t>
            </a:r>
            <a:r>
              <a:rPr lang="en-US" dirty="0"/>
              <a:t>we conduct a Poisson experiment, in which the average number of successes within a given region is μ. Then, the Poisson probability is:</a:t>
            </a:r>
          </a:p>
          <a:p>
            <a:pPr marL="0" indent="0">
              <a:buNone/>
            </a:pPr>
            <a:r>
              <a:rPr lang="en-US" dirty="0" smtClean="0"/>
              <a:t>			P(</a:t>
            </a:r>
            <a:r>
              <a:rPr lang="en-US" i="1" dirty="0" smtClean="0"/>
              <a:t>x</a:t>
            </a:r>
            <a:r>
              <a:rPr lang="en-US" dirty="0"/>
              <a:t>; μ) = (e</a:t>
            </a:r>
            <a:r>
              <a:rPr lang="en-US" baseline="30000" dirty="0"/>
              <a:t>-μ</a:t>
            </a:r>
            <a:r>
              <a:rPr lang="en-US" dirty="0"/>
              <a:t>) (</a:t>
            </a:r>
            <a:r>
              <a:rPr lang="en-US" dirty="0" err="1"/>
              <a:t>μ</a:t>
            </a:r>
            <a:r>
              <a:rPr lang="en-US" baseline="30000" dirty="0" err="1"/>
              <a:t>x</a:t>
            </a:r>
            <a:r>
              <a:rPr lang="en-US" dirty="0"/>
              <a:t>) / x!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where</a:t>
            </a:r>
            <a:r>
              <a:rPr lang="en-US" dirty="0"/>
              <a:t> </a:t>
            </a:r>
            <a:r>
              <a:rPr lang="en-US" i="1" dirty="0"/>
              <a:t>x</a:t>
            </a:r>
            <a:r>
              <a:rPr lang="en-US" dirty="0"/>
              <a:t> is the actual number of successes that result from the experiment, and </a:t>
            </a:r>
            <a:r>
              <a:rPr lang="en-US" i="1" dirty="0"/>
              <a:t>e</a:t>
            </a:r>
            <a:r>
              <a:rPr lang="en-US" dirty="0"/>
              <a:t> is approximately equal to </a:t>
            </a:r>
            <a:r>
              <a:rPr lang="en-US" dirty="0" smtClean="0"/>
              <a:t>2.71828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Poisson distribution has the following properties:</a:t>
            </a:r>
          </a:p>
          <a:p>
            <a:pPr lvl="2"/>
            <a:r>
              <a:rPr lang="en-US" dirty="0"/>
              <a:t>The mean of the distribution is equal to μ .</a:t>
            </a:r>
          </a:p>
          <a:p>
            <a:pPr lvl="2"/>
            <a:r>
              <a:rPr lang="en-US" dirty="0"/>
              <a:t>The </a:t>
            </a:r>
            <a:r>
              <a:rPr lang="en-US" dirty="0">
                <a:hlinkClick r:id="rId2"/>
              </a:rPr>
              <a:t>variance</a:t>
            </a:r>
            <a:r>
              <a:rPr lang="en-US" dirty="0"/>
              <a:t> is also equal to μ 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 descr="https://miro.medium.com/max/608/1*AMqHucesWXdmSKgyTFIsG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302" y="3532476"/>
            <a:ext cx="3857625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87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 average number of homes sold by the Acme Realty company is 2 homes per day. What is the probability that exactly 3 homes will be sold tomorrow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Solution</a:t>
            </a:r>
            <a:r>
              <a:rPr lang="en-US" b="1" i="1" dirty="0"/>
              <a:t>:</a:t>
            </a:r>
            <a:r>
              <a:rPr lang="en-US" b="1" dirty="0"/>
              <a:t> </a:t>
            </a:r>
            <a:r>
              <a:rPr lang="en-US" dirty="0"/>
              <a:t>This is a Poisson experiment in which we know the following:</a:t>
            </a:r>
          </a:p>
          <a:p>
            <a:r>
              <a:rPr lang="en-US" dirty="0"/>
              <a:t>μ = 2; since 2 homes are sold per day, on average.</a:t>
            </a:r>
          </a:p>
          <a:p>
            <a:r>
              <a:rPr lang="en-US" dirty="0"/>
              <a:t>x = 3; since we want to find the likelihood that 3 homes will be sold tomorrow.</a:t>
            </a:r>
          </a:p>
          <a:p>
            <a:r>
              <a:rPr lang="en-US" dirty="0"/>
              <a:t>e = 2.71828; since </a:t>
            </a:r>
            <a:r>
              <a:rPr lang="en-US" i="1" dirty="0"/>
              <a:t>e</a:t>
            </a:r>
            <a:r>
              <a:rPr lang="en-US" dirty="0"/>
              <a:t> is a constant equal to approximately 2.71828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 plug these values into the Poisson formula as follows:</a:t>
            </a:r>
          </a:p>
          <a:p>
            <a:pPr lvl="1"/>
            <a:r>
              <a:rPr lang="en-US" dirty="0"/>
              <a:t>P(</a:t>
            </a:r>
            <a:r>
              <a:rPr lang="en-US" i="1" dirty="0"/>
              <a:t>x</a:t>
            </a:r>
            <a:r>
              <a:rPr lang="en-US" dirty="0"/>
              <a:t>; μ) = (e</a:t>
            </a:r>
            <a:r>
              <a:rPr lang="en-US" baseline="30000" dirty="0"/>
              <a:t>-μ</a:t>
            </a:r>
            <a:r>
              <a:rPr lang="en-US" dirty="0"/>
              <a:t>) (</a:t>
            </a:r>
            <a:r>
              <a:rPr lang="en-US" dirty="0" err="1"/>
              <a:t>μ</a:t>
            </a:r>
            <a:r>
              <a:rPr lang="en-US" baseline="30000" dirty="0" err="1"/>
              <a:t>x</a:t>
            </a:r>
            <a:r>
              <a:rPr lang="en-US" dirty="0"/>
              <a:t>) / x!</a:t>
            </a:r>
          </a:p>
          <a:p>
            <a:pPr lvl="1"/>
            <a:r>
              <a:rPr lang="en-US" dirty="0"/>
              <a:t>P(3; 2) = (2.71828</a:t>
            </a:r>
            <a:r>
              <a:rPr lang="en-US" baseline="30000" dirty="0"/>
              <a:t>-2</a:t>
            </a:r>
            <a:r>
              <a:rPr lang="en-US" dirty="0"/>
              <a:t>) (2</a:t>
            </a:r>
            <a:r>
              <a:rPr lang="en-US" baseline="30000" dirty="0"/>
              <a:t>3</a:t>
            </a:r>
            <a:r>
              <a:rPr lang="en-US" dirty="0"/>
              <a:t>) / 3!</a:t>
            </a:r>
          </a:p>
          <a:p>
            <a:pPr lvl="1"/>
            <a:r>
              <a:rPr lang="en-US" dirty="0"/>
              <a:t>P(3; 2) = (0.13534) (8) / 6</a:t>
            </a:r>
          </a:p>
          <a:p>
            <a:pPr lvl="1"/>
            <a:r>
              <a:rPr lang="en-US" dirty="0"/>
              <a:t>P(3; 2) = 0.180</a:t>
            </a:r>
          </a:p>
          <a:p>
            <a:pPr marL="0" indent="0">
              <a:buNone/>
            </a:pPr>
            <a:r>
              <a:rPr lang="en-US" dirty="0"/>
              <a:t>Thus, the probability of selling 3 homes tomorrow is 0.180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948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Cumulative Poisson’s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cumulative Poisson probability</a:t>
            </a:r>
            <a:r>
              <a:rPr lang="en-US" dirty="0"/>
              <a:t> refers to the probability that the Poisson random variable is greater than some specified lower limit and less than some specified upper limit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Poisson cdf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721" y="3084946"/>
            <a:ext cx="4310963" cy="344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343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2: Cumulative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Suppose the average number of lions seen on a 1-day safari is 5. What is the probability that tourists will see fewer than four lions on the next 1-day safari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Solution:</a:t>
            </a:r>
            <a:r>
              <a:rPr lang="en-US" dirty="0"/>
              <a:t> This is a Poisson experiment in which we know the following:</a:t>
            </a:r>
          </a:p>
          <a:p>
            <a:r>
              <a:rPr lang="en-US" dirty="0"/>
              <a:t>μ = 5; since 5 lions are seen per safari, on average.</a:t>
            </a:r>
          </a:p>
          <a:p>
            <a:r>
              <a:rPr lang="en-US" dirty="0"/>
              <a:t>x = 0, 1, 2, or 3; since we want to find the likelihood that tourists will see fewer than 4 lions; that is, we want the probability that they will see 0, 1, 2, or 3 lions.</a:t>
            </a:r>
          </a:p>
          <a:p>
            <a:r>
              <a:rPr lang="en-US" dirty="0"/>
              <a:t>e = 2.71828; since </a:t>
            </a:r>
            <a:r>
              <a:rPr lang="en-US" i="1" dirty="0"/>
              <a:t>e</a:t>
            </a:r>
            <a:r>
              <a:rPr lang="en-US" dirty="0"/>
              <a:t> is a constant equal to approximately 2.71828.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129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3457</TotalTime>
  <Words>248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About Me</vt:lpstr>
      <vt:lpstr>Poisson's Experiment</vt:lpstr>
      <vt:lpstr>Notation</vt:lpstr>
      <vt:lpstr>Poisson’s Distribution</vt:lpstr>
      <vt:lpstr>Poisson Formula</vt:lpstr>
      <vt:lpstr>Example 1</vt:lpstr>
      <vt:lpstr>Cumulative Poisson’s Probability</vt:lpstr>
      <vt:lpstr>Example 2: Cumulative</vt:lpstr>
      <vt:lpstr>Example 2: Continued</vt:lpstr>
      <vt:lpstr>PowerPoint Presentation</vt:lpstr>
      <vt:lpstr>Additional Reading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Shukla, Sanjeet (Cognizant)</dc:creator>
  <cp:lastModifiedBy>Shukla, Sanjeet Kumar (Cognizant)</cp:lastModifiedBy>
  <cp:revision>148</cp:revision>
  <dcterms:created xsi:type="dcterms:W3CDTF">2019-11-16T13:20:30Z</dcterms:created>
  <dcterms:modified xsi:type="dcterms:W3CDTF">2019-12-21T23:39:44Z</dcterms:modified>
</cp:coreProperties>
</file>