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3" r:id="rId1"/>
  </p:sldMasterIdLst>
  <p:notesMasterIdLst>
    <p:notesMasterId r:id="rId26"/>
  </p:notesMasterIdLst>
  <p:sldIdLst>
    <p:sldId id="297" r:id="rId2"/>
    <p:sldId id="256" r:id="rId3"/>
    <p:sldId id="282" r:id="rId4"/>
    <p:sldId id="328" r:id="rId5"/>
    <p:sldId id="334" r:id="rId6"/>
    <p:sldId id="329" r:id="rId7"/>
    <p:sldId id="342" r:id="rId8"/>
    <p:sldId id="335" r:id="rId9"/>
    <p:sldId id="336" r:id="rId10"/>
    <p:sldId id="341" r:id="rId11"/>
    <p:sldId id="330" r:id="rId12"/>
    <p:sldId id="331" r:id="rId13"/>
    <p:sldId id="332" r:id="rId14"/>
    <p:sldId id="337" r:id="rId15"/>
    <p:sldId id="338" r:id="rId16"/>
    <p:sldId id="333" r:id="rId17"/>
    <p:sldId id="339" r:id="rId18"/>
    <p:sldId id="316" r:id="rId19"/>
    <p:sldId id="340" r:id="rId20"/>
    <p:sldId id="317" r:id="rId21"/>
    <p:sldId id="318" r:id="rId22"/>
    <p:sldId id="319" r:id="rId23"/>
    <p:sldId id="326" r:id="rId24"/>
    <p:sldId id="31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78" autoAdjust="0"/>
    <p:restoredTop sz="94660"/>
  </p:normalViewPr>
  <p:slideViewPr>
    <p:cSldViewPr snapToGrid="0">
      <p:cViewPr varScale="1">
        <p:scale>
          <a:sx n="65" d="100"/>
          <a:sy n="65" d="100"/>
        </p:scale>
        <p:origin x="336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C6B7A8-969A-4311-8DE9-506D1B2AB2E7}" type="doc">
      <dgm:prSet loTypeId="urn:microsoft.com/office/officeart/2005/8/layout/hProcess9" loCatId="process" qsTypeId="urn:microsoft.com/office/officeart/2005/8/quickstyle/simple1" qsCatId="simple" csTypeId="urn:microsoft.com/office/officeart/2005/8/colors/colorful5" csCatId="colorful" phldr="1"/>
      <dgm:spPr/>
    </dgm:pt>
    <dgm:pt modelId="{AA0BA708-8A91-488B-84C1-BFE3EF3CFDA3}">
      <dgm:prSet phldrT="[Text]"/>
      <dgm:spPr/>
      <dgm:t>
        <a:bodyPr/>
        <a:lstStyle/>
        <a:p>
          <a:r>
            <a:rPr lang="en-US" dirty="0" smtClean="0"/>
            <a:t>Inspection</a:t>
          </a:r>
          <a:endParaRPr lang="en-US" dirty="0"/>
        </a:p>
      </dgm:t>
    </dgm:pt>
    <dgm:pt modelId="{60A349AD-3F48-41FC-B0D3-52BF8785D4F2}" type="parTrans" cxnId="{7B7A6EA7-A8A4-4ABB-B35B-A7D3E3C9A596}">
      <dgm:prSet/>
      <dgm:spPr/>
      <dgm:t>
        <a:bodyPr/>
        <a:lstStyle/>
        <a:p>
          <a:endParaRPr lang="en-US"/>
        </a:p>
      </dgm:t>
    </dgm:pt>
    <dgm:pt modelId="{1A7F487E-C5D9-40E5-944F-FC0CDEE7A791}" type="sibTrans" cxnId="{7B7A6EA7-A8A4-4ABB-B35B-A7D3E3C9A596}">
      <dgm:prSet/>
      <dgm:spPr/>
      <dgm:t>
        <a:bodyPr/>
        <a:lstStyle/>
        <a:p>
          <a:endParaRPr lang="en-US"/>
        </a:p>
      </dgm:t>
    </dgm:pt>
    <dgm:pt modelId="{A60D3D17-958B-4A2F-A9A2-3232E503AABB}">
      <dgm:prSet phldrT="[Text]"/>
      <dgm:spPr/>
      <dgm:t>
        <a:bodyPr/>
        <a:lstStyle/>
        <a:p>
          <a:r>
            <a:rPr lang="en-US" dirty="0" smtClean="0"/>
            <a:t>Cleaning</a:t>
          </a:r>
          <a:endParaRPr lang="en-US" dirty="0"/>
        </a:p>
      </dgm:t>
    </dgm:pt>
    <dgm:pt modelId="{2A9C2DF3-8824-4FD1-89F4-E542C2A25514}" type="parTrans" cxnId="{112FD7A1-D393-4ED1-B951-1CC96ACE53C2}">
      <dgm:prSet/>
      <dgm:spPr/>
      <dgm:t>
        <a:bodyPr/>
        <a:lstStyle/>
        <a:p>
          <a:endParaRPr lang="en-US"/>
        </a:p>
      </dgm:t>
    </dgm:pt>
    <dgm:pt modelId="{59C222F2-2E1E-482B-AB3D-B027893D6D1F}" type="sibTrans" cxnId="{112FD7A1-D393-4ED1-B951-1CC96ACE53C2}">
      <dgm:prSet/>
      <dgm:spPr/>
      <dgm:t>
        <a:bodyPr/>
        <a:lstStyle/>
        <a:p>
          <a:endParaRPr lang="en-US"/>
        </a:p>
      </dgm:t>
    </dgm:pt>
    <dgm:pt modelId="{DD0A618D-0E05-4474-B381-E9B7AB14F360}">
      <dgm:prSet phldrT="[Text]"/>
      <dgm:spPr/>
      <dgm:t>
        <a:bodyPr/>
        <a:lstStyle/>
        <a:p>
          <a:r>
            <a:rPr lang="en-US" dirty="0" smtClean="0"/>
            <a:t>Verifying</a:t>
          </a:r>
          <a:endParaRPr lang="en-US" dirty="0"/>
        </a:p>
      </dgm:t>
    </dgm:pt>
    <dgm:pt modelId="{FA87D77D-4E78-4883-B594-7F988C7ED111}" type="parTrans" cxnId="{8B9A4793-BBE4-47E7-BC0F-75E80B59B34E}">
      <dgm:prSet/>
      <dgm:spPr/>
      <dgm:t>
        <a:bodyPr/>
        <a:lstStyle/>
        <a:p>
          <a:endParaRPr lang="en-US"/>
        </a:p>
      </dgm:t>
    </dgm:pt>
    <dgm:pt modelId="{F18E5324-1075-45AE-8141-85655E794826}" type="sibTrans" cxnId="{8B9A4793-BBE4-47E7-BC0F-75E80B59B34E}">
      <dgm:prSet/>
      <dgm:spPr/>
      <dgm:t>
        <a:bodyPr/>
        <a:lstStyle/>
        <a:p>
          <a:endParaRPr lang="en-US"/>
        </a:p>
      </dgm:t>
    </dgm:pt>
    <dgm:pt modelId="{AA26868E-12A0-4D00-B920-67BE08D3849E}">
      <dgm:prSet phldrT="[Text]"/>
      <dgm:spPr/>
      <dgm:t>
        <a:bodyPr/>
        <a:lstStyle/>
        <a:p>
          <a:r>
            <a:rPr lang="en-US" dirty="0" smtClean="0"/>
            <a:t>Reporting</a:t>
          </a:r>
          <a:endParaRPr lang="en-US" dirty="0"/>
        </a:p>
      </dgm:t>
    </dgm:pt>
    <dgm:pt modelId="{57CDD452-5CBB-41AC-BBF5-27A6C2935650}" type="parTrans" cxnId="{DA2C454B-75F4-4858-96F1-77C5F4C647E4}">
      <dgm:prSet/>
      <dgm:spPr/>
      <dgm:t>
        <a:bodyPr/>
        <a:lstStyle/>
        <a:p>
          <a:endParaRPr lang="en-US"/>
        </a:p>
      </dgm:t>
    </dgm:pt>
    <dgm:pt modelId="{A406CDF3-B7E6-4044-B11D-B119FAB0288B}" type="sibTrans" cxnId="{DA2C454B-75F4-4858-96F1-77C5F4C647E4}">
      <dgm:prSet/>
      <dgm:spPr/>
      <dgm:t>
        <a:bodyPr/>
        <a:lstStyle/>
        <a:p>
          <a:endParaRPr lang="en-US"/>
        </a:p>
      </dgm:t>
    </dgm:pt>
    <dgm:pt modelId="{DD89BFE0-081B-4088-A29A-1475346E142D}" type="pres">
      <dgm:prSet presAssocID="{90C6B7A8-969A-4311-8DE9-506D1B2AB2E7}" presName="CompostProcess" presStyleCnt="0">
        <dgm:presLayoutVars>
          <dgm:dir/>
          <dgm:resizeHandles val="exact"/>
        </dgm:presLayoutVars>
      </dgm:prSet>
      <dgm:spPr/>
    </dgm:pt>
    <dgm:pt modelId="{3A52B71E-99B4-466D-A25B-0979B5DEF36E}" type="pres">
      <dgm:prSet presAssocID="{90C6B7A8-969A-4311-8DE9-506D1B2AB2E7}" presName="arrow" presStyleLbl="bgShp" presStyleIdx="0" presStyleCnt="1"/>
      <dgm:spPr/>
    </dgm:pt>
    <dgm:pt modelId="{11420FD3-B03B-46BA-BEF6-346DD233C0CA}" type="pres">
      <dgm:prSet presAssocID="{90C6B7A8-969A-4311-8DE9-506D1B2AB2E7}" presName="linearProcess" presStyleCnt="0"/>
      <dgm:spPr/>
    </dgm:pt>
    <dgm:pt modelId="{80BE7C32-049E-406D-82EF-9FE54855248C}" type="pres">
      <dgm:prSet presAssocID="{AA0BA708-8A91-488B-84C1-BFE3EF3CFDA3}" presName="textNode" presStyleLbl="node1" presStyleIdx="0" presStyleCnt="4">
        <dgm:presLayoutVars>
          <dgm:bulletEnabled val="1"/>
        </dgm:presLayoutVars>
      </dgm:prSet>
      <dgm:spPr/>
    </dgm:pt>
    <dgm:pt modelId="{C07E6F74-CBCC-4541-948C-A83628869BFE}" type="pres">
      <dgm:prSet presAssocID="{1A7F487E-C5D9-40E5-944F-FC0CDEE7A791}" presName="sibTrans" presStyleCnt="0"/>
      <dgm:spPr/>
    </dgm:pt>
    <dgm:pt modelId="{32827FD9-6E93-4FF2-AC60-50E9E03FBB5F}" type="pres">
      <dgm:prSet presAssocID="{A60D3D17-958B-4A2F-A9A2-3232E503AABB}" presName="textNode" presStyleLbl="node1" presStyleIdx="1" presStyleCnt="4">
        <dgm:presLayoutVars>
          <dgm:bulletEnabled val="1"/>
        </dgm:presLayoutVars>
      </dgm:prSet>
      <dgm:spPr/>
    </dgm:pt>
    <dgm:pt modelId="{41C615E3-F962-4889-A896-CAC96628C254}" type="pres">
      <dgm:prSet presAssocID="{59C222F2-2E1E-482B-AB3D-B027893D6D1F}" presName="sibTrans" presStyleCnt="0"/>
      <dgm:spPr/>
    </dgm:pt>
    <dgm:pt modelId="{0909065F-EA3C-48D9-B1F4-BB754479AAD2}" type="pres">
      <dgm:prSet presAssocID="{DD0A618D-0E05-4474-B381-E9B7AB14F360}" presName="textNode" presStyleLbl="node1" presStyleIdx="2" presStyleCnt="4">
        <dgm:presLayoutVars>
          <dgm:bulletEnabled val="1"/>
        </dgm:presLayoutVars>
      </dgm:prSet>
      <dgm:spPr/>
    </dgm:pt>
    <dgm:pt modelId="{33A16660-5CE2-400C-B74C-C94226CAC866}" type="pres">
      <dgm:prSet presAssocID="{F18E5324-1075-45AE-8141-85655E794826}" presName="sibTrans" presStyleCnt="0"/>
      <dgm:spPr/>
    </dgm:pt>
    <dgm:pt modelId="{A864B040-6C01-4DD9-A0F7-FAA1762D7BE1}" type="pres">
      <dgm:prSet presAssocID="{AA26868E-12A0-4D00-B920-67BE08D3849E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DA2C454B-75F4-4858-96F1-77C5F4C647E4}" srcId="{90C6B7A8-969A-4311-8DE9-506D1B2AB2E7}" destId="{AA26868E-12A0-4D00-B920-67BE08D3849E}" srcOrd="3" destOrd="0" parTransId="{57CDD452-5CBB-41AC-BBF5-27A6C2935650}" sibTransId="{A406CDF3-B7E6-4044-B11D-B119FAB0288B}"/>
    <dgm:cxn modelId="{657E544D-4E00-4309-8FE2-10CFC979AF7A}" type="presOf" srcId="{AA0BA708-8A91-488B-84C1-BFE3EF3CFDA3}" destId="{80BE7C32-049E-406D-82EF-9FE54855248C}" srcOrd="0" destOrd="0" presId="urn:microsoft.com/office/officeart/2005/8/layout/hProcess9"/>
    <dgm:cxn modelId="{8B9A4793-BBE4-47E7-BC0F-75E80B59B34E}" srcId="{90C6B7A8-969A-4311-8DE9-506D1B2AB2E7}" destId="{DD0A618D-0E05-4474-B381-E9B7AB14F360}" srcOrd="2" destOrd="0" parTransId="{FA87D77D-4E78-4883-B594-7F988C7ED111}" sibTransId="{F18E5324-1075-45AE-8141-85655E794826}"/>
    <dgm:cxn modelId="{AACFC703-11F5-486E-8CBE-86E4C601C498}" type="presOf" srcId="{AA26868E-12A0-4D00-B920-67BE08D3849E}" destId="{A864B040-6C01-4DD9-A0F7-FAA1762D7BE1}" srcOrd="0" destOrd="0" presId="urn:microsoft.com/office/officeart/2005/8/layout/hProcess9"/>
    <dgm:cxn modelId="{5528251A-4D43-48C1-8FDB-240D55F6DE91}" type="presOf" srcId="{90C6B7A8-969A-4311-8DE9-506D1B2AB2E7}" destId="{DD89BFE0-081B-4088-A29A-1475346E142D}" srcOrd="0" destOrd="0" presId="urn:microsoft.com/office/officeart/2005/8/layout/hProcess9"/>
    <dgm:cxn modelId="{E2012608-E62D-484C-9422-B1DFDA5CDF88}" type="presOf" srcId="{A60D3D17-958B-4A2F-A9A2-3232E503AABB}" destId="{32827FD9-6E93-4FF2-AC60-50E9E03FBB5F}" srcOrd="0" destOrd="0" presId="urn:microsoft.com/office/officeart/2005/8/layout/hProcess9"/>
    <dgm:cxn modelId="{07035A75-3137-4283-AC01-606F2119A6EE}" type="presOf" srcId="{DD0A618D-0E05-4474-B381-E9B7AB14F360}" destId="{0909065F-EA3C-48D9-B1F4-BB754479AAD2}" srcOrd="0" destOrd="0" presId="urn:microsoft.com/office/officeart/2005/8/layout/hProcess9"/>
    <dgm:cxn modelId="{7B7A6EA7-A8A4-4ABB-B35B-A7D3E3C9A596}" srcId="{90C6B7A8-969A-4311-8DE9-506D1B2AB2E7}" destId="{AA0BA708-8A91-488B-84C1-BFE3EF3CFDA3}" srcOrd="0" destOrd="0" parTransId="{60A349AD-3F48-41FC-B0D3-52BF8785D4F2}" sibTransId="{1A7F487E-C5D9-40E5-944F-FC0CDEE7A791}"/>
    <dgm:cxn modelId="{112FD7A1-D393-4ED1-B951-1CC96ACE53C2}" srcId="{90C6B7A8-969A-4311-8DE9-506D1B2AB2E7}" destId="{A60D3D17-958B-4A2F-A9A2-3232E503AABB}" srcOrd="1" destOrd="0" parTransId="{2A9C2DF3-8824-4FD1-89F4-E542C2A25514}" sibTransId="{59C222F2-2E1E-482B-AB3D-B027893D6D1F}"/>
    <dgm:cxn modelId="{87A86F91-48B3-40D8-ACC1-CAE5CE885BFF}" type="presParOf" srcId="{DD89BFE0-081B-4088-A29A-1475346E142D}" destId="{3A52B71E-99B4-466D-A25B-0979B5DEF36E}" srcOrd="0" destOrd="0" presId="urn:microsoft.com/office/officeart/2005/8/layout/hProcess9"/>
    <dgm:cxn modelId="{647B0B33-5505-4EA2-BE1A-85D34DFC9B71}" type="presParOf" srcId="{DD89BFE0-081B-4088-A29A-1475346E142D}" destId="{11420FD3-B03B-46BA-BEF6-346DD233C0CA}" srcOrd="1" destOrd="0" presId="urn:microsoft.com/office/officeart/2005/8/layout/hProcess9"/>
    <dgm:cxn modelId="{F463DF3F-2C82-4BD2-BD86-B8C88F1098D2}" type="presParOf" srcId="{11420FD3-B03B-46BA-BEF6-346DD233C0CA}" destId="{80BE7C32-049E-406D-82EF-9FE54855248C}" srcOrd="0" destOrd="0" presId="urn:microsoft.com/office/officeart/2005/8/layout/hProcess9"/>
    <dgm:cxn modelId="{E8EFB880-BC09-4D97-AA1A-A94234937BCD}" type="presParOf" srcId="{11420FD3-B03B-46BA-BEF6-346DD233C0CA}" destId="{C07E6F74-CBCC-4541-948C-A83628869BFE}" srcOrd="1" destOrd="0" presId="urn:microsoft.com/office/officeart/2005/8/layout/hProcess9"/>
    <dgm:cxn modelId="{D2965FBE-BFA3-4924-9E00-A16588F84F13}" type="presParOf" srcId="{11420FD3-B03B-46BA-BEF6-346DD233C0CA}" destId="{32827FD9-6E93-4FF2-AC60-50E9E03FBB5F}" srcOrd="2" destOrd="0" presId="urn:microsoft.com/office/officeart/2005/8/layout/hProcess9"/>
    <dgm:cxn modelId="{CC670323-7107-47BE-9DD9-E17095D9ECA5}" type="presParOf" srcId="{11420FD3-B03B-46BA-BEF6-346DD233C0CA}" destId="{41C615E3-F962-4889-A896-CAC96628C254}" srcOrd="3" destOrd="0" presId="urn:microsoft.com/office/officeart/2005/8/layout/hProcess9"/>
    <dgm:cxn modelId="{D774BAA8-8E73-4BD2-B671-F0A3E17B09DE}" type="presParOf" srcId="{11420FD3-B03B-46BA-BEF6-346DD233C0CA}" destId="{0909065F-EA3C-48D9-B1F4-BB754479AAD2}" srcOrd="4" destOrd="0" presId="urn:microsoft.com/office/officeart/2005/8/layout/hProcess9"/>
    <dgm:cxn modelId="{47036B3E-3969-4D0C-8A9E-DA7EC11F10B0}" type="presParOf" srcId="{11420FD3-B03B-46BA-BEF6-346DD233C0CA}" destId="{33A16660-5CE2-400C-B74C-C94226CAC866}" srcOrd="5" destOrd="0" presId="urn:microsoft.com/office/officeart/2005/8/layout/hProcess9"/>
    <dgm:cxn modelId="{587CC2CC-5E63-470D-A17E-59914269135C}" type="presParOf" srcId="{11420FD3-B03B-46BA-BEF6-346DD233C0CA}" destId="{A864B040-6C01-4DD9-A0F7-FAA1762D7BE1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52B71E-99B4-466D-A25B-0979B5DEF36E}">
      <dsp:nvSpPr>
        <dsp:cNvPr id="0" name=""/>
        <dsp:cNvSpPr/>
      </dsp:nvSpPr>
      <dsp:spPr>
        <a:xfrm>
          <a:off x="788669" y="0"/>
          <a:ext cx="8938260" cy="2382982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BE7C32-049E-406D-82EF-9FE54855248C}">
      <dsp:nvSpPr>
        <dsp:cNvPr id="0" name=""/>
        <dsp:cNvSpPr/>
      </dsp:nvSpPr>
      <dsp:spPr>
        <a:xfrm>
          <a:off x="7958" y="714894"/>
          <a:ext cx="2404647" cy="95319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Inspection</a:t>
          </a:r>
          <a:endParaRPr lang="en-US" sz="3700" kern="1200" dirty="0"/>
        </a:p>
      </dsp:txBody>
      <dsp:txXfrm>
        <a:off x="54489" y="761425"/>
        <a:ext cx="2311585" cy="860130"/>
      </dsp:txXfrm>
    </dsp:sp>
    <dsp:sp modelId="{32827FD9-6E93-4FF2-AC60-50E9E03FBB5F}">
      <dsp:nvSpPr>
        <dsp:cNvPr id="0" name=""/>
        <dsp:cNvSpPr/>
      </dsp:nvSpPr>
      <dsp:spPr>
        <a:xfrm>
          <a:off x="2706303" y="714894"/>
          <a:ext cx="2404647" cy="953192"/>
        </a:xfrm>
        <a:prstGeom prst="round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Cleaning</a:t>
          </a:r>
          <a:endParaRPr lang="en-US" sz="3700" kern="1200" dirty="0"/>
        </a:p>
      </dsp:txBody>
      <dsp:txXfrm>
        <a:off x="2752834" y="761425"/>
        <a:ext cx="2311585" cy="860130"/>
      </dsp:txXfrm>
    </dsp:sp>
    <dsp:sp modelId="{0909065F-EA3C-48D9-B1F4-BB754479AAD2}">
      <dsp:nvSpPr>
        <dsp:cNvPr id="0" name=""/>
        <dsp:cNvSpPr/>
      </dsp:nvSpPr>
      <dsp:spPr>
        <a:xfrm>
          <a:off x="5404648" y="714894"/>
          <a:ext cx="2404647" cy="953192"/>
        </a:xfrm>
        <a:prstGeom prst="round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Verifying</a:t>
          </a:r>
          <a:endParaRPr lang="en-US" sz="3700" kern="1200" dirty="0"/>
        </a:p>
      </dsp:txBody>
      <dsp:txXfrm>
        <a:off x="5451179" y="761425"/>
        <a:ext cx="2311585" cy="860130"/>
      </dsp:txXfrm>
    </dsp:sp>
    <dsp:sp modelId="{A864B040-6C01-4DD9-A0F7-FAA1762D7BE1}">
      <dsp:nvSpPr>
        <dsp:cNvPr id="0" name=""/>
        <dsp:cNvSpPr/>
      </dsp:nvSpPr>
      <dsp:spPr>
        <a:xfrm>
          <a:off x="8102993" y="714894"/>
          <a:ext cx="2404647" cy="953192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Reporting</a:t>
          </a:r>
          <a:endParaRPr lang="en-US" sz="3700" kern="1200" dirty="0"/>
        </a:p>
      </dsp:txBody>
      <dsp:txXfrm>
        <a:off x="8149524" y="761425"/>
        <a:ext cx="2311585" cy="8601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14CBC-1897-48E2-A929-A9873B7AFEDF}" type="datetimeFigureOut">
              <a:rPr lang="en-US" smtClean="0"/>
              <a:t>12/30/2019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8F542-9F03-4AD8-A970-5A1FD17B87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402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7D19-6911-4285-8BC6-2DDC48D56EA1}" type="datetimeFigureOut">
              <a:rPr lang="en-US" smtClean="0"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7EED-B591-461C-A4AF-281C4137EB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934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7D19-6911-4285-8BC6-2DDC48D56EA1}" type="datetimeFigureOut">
              <a:rPr lang="en-US" smtClean="0"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7EED-B591-461C-A4AF-281C4137EB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689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7D19-6911-4285-8BC6-2DDC48D56EA1}" type="datetimeFigureOut">
              <a:rPr lang="en-US" smtClean="0"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7EED-B591-461C-A4AF-281C4137EB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8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7D19-6911-4285-8BC6-2DDC48D56EA1}" type="datetimeFigureOut">
              <a:rPr lang="en-US" smtClean="0"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7EED-B591-461C-A4AF-281C4137EB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683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7D19-6911-4285-8BC6-2DDC48D56EA1}" type="datetimeFigureOut">
              <a:rPr lang="en-US" smtClean="0"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7EED-B591-461C-A4AF-281C4137EB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038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7D19-6911-4285-8BC6-2DDC48D56EA1}" type="datetimeFigureOut">
              <a:rPr lang="en-US" smtClean="0"/>
              <a:t>12/30/2019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7EED-B591-461C-A4AF-281C4137EB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893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7D19-6911-4285-8BC6-2DDC48D56EA1}" type="datetimeFigureOut">
              <a:rPr lang="en-US" smtClean="0"/>
              <a:t>12/30/2019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7EED-B591-461C-A4AF-281C4137EB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402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7D19-6911-4285-8BC6-2DDC48D56EA1}" type="datetimeFigureOut">
              <a:rPr lang="en-US" smtClean="0"/>
              <a:t>12/30/2019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7EED-B591-461C-A4AF-281C4137EB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030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7D19-6911-4285-8BC6-2DDC48D56EA1}" type="datetimeFigureOut">
              <a:rPr lang="en-US" smtClean="0"/>
              <a:t>12/30/2019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7EED-B591-461C-A4AF-281C4137EB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051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7D19-6911-4285-8BC6-2DDC48D56EA1}" type="datetimeFigureOut">
              <a:rPr lang="en-US" smtClean="0"/>
              <a:t>12/30/2019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7EED-B591-461C-A4AF-281C4137EB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73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7D19-6911-4285-8BC6-2DDC48D56EA1}" type="datetimeFigureOut">
              <a:rPr lang="en-US" smtClean="0"/>
              <a:t>12/30/2019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7EED-B591-461C-A4AF-281C4137EB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00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47D19-6911-4285-8BC6-2DDC48D56EA1}" type="datetimeFigureOut">
              <a:rPr lang="en-US" smtClean="0"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77EED-B591-461C-A4AF-281C4137EB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34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1" r:id="rId8"/>
    <p:sldLayoutId id="2147484112" r:id="rId9"/>
    <p:sldLayoutId id="2147484113" r:id="rId10"/>
    <p:sldLayoutId id="21474841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the-ultimate-guide-to-data-cleaning-3969843991d4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the-ultimate-guide-to-data-cleaning-3969843991d4" TargetMode="External"/><Relationship Id="rId7" Type="http://schemas.openxmlformats.org/officeDocument/2006/relationships/hyperlink" Target="https://www.researchgate.net/post/When_to_normalize_and_when_to_standardize_features_of_dataset" TargetMode="External"/><Relationship Id="rId2" Type="http://schemas.openxmlformats.org/officeDocument/2006/relationships/hyperlink" Target="https://medium.com/omarelgabrys-blog/statistics-probability-exploratory-data-analysis-714f361b43d1#a7e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swethalakshmanan14/how-when-and-why-should-you-normalize-standardize-rescale-your-data-3f083def38ff" TargetMode="External"/><Relationship Id="rId5" Type="http://schemas.openxmlformats.org/officeDocument/2006/relationships/hyperlink" Target="https://towardsdatascience.com/normalization-vs-standardization-quantitative-analysis-a91e8a79cebf" TargetMode="External"/><Relationship Id="rId4" Type="http://schemas.openxmlformats.org/officeDocument/2006/relationships/hyperlink" Target="https://medium.com/analytics-vidhya/dealing-with-noisy-data-in-data-science-e177a4e32621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groups/6707800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nkedin.com/in/sanjeetshukla/" TargetMode="External"/><Relationship Id="rId4" Type="http://schemas.openxmlformats.org/officeDocument/2006/relationships/hyperlink" Target="https://twitter.com/Sanjeet36284331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Garbage in, garbage out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r>
              <a:rPr lang="en-US" dirty="0"/>
              <a:t>Quality data beats fancy </a:t>
            </a:r>
            <a:r>
              <a:rPr lang="en-US" dirty="0" smtClean="0"/>
              <a:t>algorithms.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endParaRPr lang="en-US" sz="1800" b="1" dirty="0"/>
          </a:p>
          <a:p>
            <a:pPr marL="0" indent="0" algn="ctr">
              <a:buNone/>
            </a:pPr>
            <a:r>
              <a:rPr lang="en-US" sz="1800" dirty="0">
                <a:hlinkClick r:id="rId2"/>
              </a:rPr>
              <a:t>https://towardsdatascience.com/the-ultimate-guide-to-data-cleaning-3969843991d4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338582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Cleaning: Remove, Correct, or impute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/>
              <a:t>Type conversion: </a:t>
            </a:r>
          </a:p>
          <a:p>
            <a:pPr lvl="1"/>
            <a:r>
              <a:rPr lang="en-US" sz="2800" dirty="0"/>
              <a:t>Make sure numbers are stored as numerical data types and dates as date object, or a Unix timestamp</a:t>
            </a:r>
          </a:p>
          <a:p>
            <a:pPr lvl="1"/>
            <a:r>
              <a:rPr lang="en-US" sz="2800" dirty="0"/>
              <a:t>Categorical values can be converted into and from numbers if needed.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50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Syntax </a:t>
            </a:r>
            <a:r>
              <a:rPr lang="en-US" b="1" dirty="0" smtClean="0"/>
              <a:t>errors: </a:t>
            </a:r>
          </a:p>
          <a:p>
            <a:pPr lvl="1"/>
            <a:r>
              <a:rPr lang="en-US" b="1" dirty="0"/>
              <a:t>Remove white spaces</a:t>
            </a:r>
            <a:r>
              <a:rPr lang="en-US" b="1" dirty="0" smtClean="0"/>
              <a:t>: </a:t>
            </a:r>
            <a:r>
              <a:rPr lang="en-US" dirty="0" smtClean="0"/>
              <a:t>“    </a:t>
            </a:r>
            <a:r>
              <a:rPr lang="en-US" dirty="0"/>
              <a:t>hello world </a:t>
            </a:r>
            <a:r>
              <a:rPr lang="en-US" dirty="0" smtClean="0"/>
              <a:t>“  </a:t>
            </a:r>
            <a:r>
              <a:rPr lang="en-US" dirty="0"/>
              <a:t>=&gt; </a:t>
            </a:r>
            <a:r>
              <a:rPr lang="en-US" dirty="0" smtClean="0"/>
              <a:t>“hello world” </a:t>
            </a:r>
            <a:endParaRPr lang="en-US" b="1" dirty="0" smtClean="0"/>
          </a:p>
          <a:p>
            <a:pPr lvl="1"/>
            <a:r>
              <a:rPr lang="en-US" b="1" dirty="0"/>
              <a:t>Pad strings</a:t>
            </a:r>
            <a:r>
              <a:rPr lang="en-US" b="1" dirty="0" smtClean="0"/>
              <a:t>: </a:t>
            </a:r>
            <a:r>
              <a:rPr lang="en-US" dirty="0"/>
              <a:t>313 =&gt; 000313 (6 digits</a:t>
            </a:r>
            <a:r>
              <a:rPr lang="en-US" dirty="0" smtClean="0"/>
              <a:t>)</a:t>
            </a:r>
          </a:p>
          <a:p>
            <a:pPr lvl="1"/>
            <a:r>
              <a:rPr lang="en-US" b="1" dirty="0"/>
              <a:t>Fix typos: </a:t>
            </a:r>
            <a:endParaRPr lang="en-US" b="1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0880" y="4255942"/>
            <a:ext cx="1257199" cy="19244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430" y="3491995"/>
            <a:ext cx="8020050" cy="45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9430" y="4255942"/>
            <a:ext cx="71818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67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Standardization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strings, make sure all values are either in lower or upper case</a:t>
            </a:r>
            <a:r>
              <a:rPr lang="en-US" dirty="0" smtClean="0"/>
              <a:t>.</a:t>
            </a:r>
          </a:p>
          <a:p>
            <a:r>
              <a:rPr lang="en-US" dirty="0"/>
              <a:t>For numerical values, make sure all values have a certain measurement unit</a:t>
            </a:r>
            <a:r>
              <a:rPr lang="en-US" dirty="0" smtClean="0"/>
              <a:t>.</a:t>
            </a:r>
          </a:p>
          <a:p>
            <a:r>
              <a:rPr lang="en-US" b="1" dirty="0"/>
              <a:t>Scaling / </a:t>
            </a:r>
            <a:r>
              <a:rPr lang="en-US" b="1" dirty="0" smtClean="0"/>
              <a:t>Transformation: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ransform </a:t>
            </a:r>
            <a:r>
              <a:rPr lang="en-US" dirty="0"/>
              <a:t>your data so that it fits within a specific scale, </a:t>
            </a:r>
            <a:r>
              <a:rPr lang="en-US" dirty="0" smtClean="0"/>
              <a:t>i.e. 0–100 </a:t>
            </a:r>
            <a:r>
              <a:rPr lang="en-US" dirty="0"/>
              <a:t>or </a:t>
            </a:r>
            <a:r>
              <a:rPr lang="en-US" dirty="0" smtClean="0"/>
              <a:t>0–1.</a:t>
            </a:r>
          </a:p>
          <a:p>
            <a:pPr lvl="1"/>
            <a:endParaRPr lang="en-US" b="1" dirty="0"/>
          </a:p>
          <a:p>
            <a:endParaRPr lang="en-US" dirty="0"/>
          </a:p>
        </p:txBody>
      </p:sp>
      <p:pic>
        <p:nvPicPr>
          <p:cNvPr id="1026" name="Picture 2" descr="Image result for standardization formu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939" y="4321228"/>
            <a:ext cx="3538971" cy="1990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93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Normalization </a:t>
            </a:r>
            <a:r>
              <a:rPr lang="en-US" dirty="0"/>
              <a:t>also rescales the values into a range of 0–1, the intention here is to transform the data so that it is normally distributed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2052" name="Picture 4" descr="Image result for normalization formu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142" y="3378467"/>
            <a:ext cx="5201228" cy="123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765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4135" y="1772155"/>
            <a:ext cx="5682159" cy="43513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45" y="1772155"/>
            <a:ext cx="5725390" cy="429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290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Standardization vs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Normalization</a:t>
            </a:r>
            <a:r>
              <a:rPr lang="en-US" dirty="0" smtClean="0"/>
              <a:t>: Data will be rescaled between 0-1</a:t>
            </a:r>
          </a:p>
          <a:p>
            <a:r>
              <a:rPr lang="en-US" dirty="0" smtClean="0"/>
              <a:t>Why do we Normalize? </a:t>
            </a:r>
            <a:r>
              <a:rPr lang="en-US" i="1" dirty="0"/>
              <a:t>1. Normalization makes training less sensitive to the scale of features, so we can better solve for coefficients</a:t>
            </a:r>
            <a:r>
              <a:rPr lang="en-US" i="1" dirty="0" smtClean="0"/>
              <a:t>.</a:t>
            </a:r>
          </a:p>
          <a:p>
            <a:endParaRPr lang="en-US" i="1" dirty="0"/>
          </a:p>
          <a:p>
            <a:r>
              <a:rPr lang="en-US" b="1" dirty="0" smtClean="0"/>
              <a:t>Standardization</a:t>
            </a:r>
            <a:r>
              <a:rPr lang="en-US" dirty="0" smtClean="0"/>
              <a:t>: Data is </a:t>
            </a:r>
            <a:r>
              <a:rPr lang="en-US" dirty="0"/>
              <a:t>rescaled such that μ = 0 and 𝛔 = </a:t>
            </a:r>
            <a:r>
              <a:rPr lang="en-US" dirty="0" smtClean="0"/>
              <a:t>1.</a:t>
            </a:r>
          </a:p>
          <a:p>
            <a:r>
              <a:rPr lang="en-US" dirty="0"/>
              <a:t>There is some debate stating it is better to have the input values centered around 0 — </a:t>
            </a:r>
            <a:r>
              <a:rPr lang="en-US" b="1" dirty="0"/>
              <a:t>standardization</a:t>
            </a:r>
            <a:r>
              <a:rPr lang="en-US" dirty="0"/>
              <a:t> — rather than between 0 - 1</a:t>
            </a:r>
            <a:r>
              <a:rPr lang="en-US" dirty="0" smtClean="0"/>
              <a:t>.</a:t>
            </a:r>
          </a:p>
          <a:p>
            <a:r>
              <a:rPr lang="en-US" dirty="0"/>
              <a:t>For most applications standardization is recommended.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895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Standardize or Normalize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Normalization </a:t>
            </a:r>
            <a:r>
              <a:rPr lang="en-US" dirty="0"/>
              <a:t>is useful when your data has varying scales and the algorithm you are using does not make assumptions about the distribution of your data, such as k-nearest neighbors and artificial neural networks</a:t>
            </a:r>
            <a:r>
              <a:rPr lang="en-US" dirty="0" smtClean="0"/>
              <a:t>.</a:t>
            </a:r>
          </a:p>
          <a:p>
            <a:r>
              <a:rPr lang="en-US" b="1" dirty="0"/>
              <a:t>Normalizing</a:t>
            </a:r>
            <a:r>
              <a:rPr lang="en-US" dirty="0"/>
              <a:t> the data is sensitive to outliers, so if there are outliers in the data set it is a bad practice.</a:t>
            </a:r>
            <a:endParaRPr lang="en-US" dirty="0" smtClean="0"/>
          </a:p>
          <a:p>
            <a:endParaRPr lang="en-US" dirty="0"/>
          </a:p>
          <a:p>
            <a:r>
              <a:rPr lang="en-US" b="1" dirty="0"/>
              <a:t>Standardization</a:t>
            </a:r>
            <a:r>
              <a:rPr lang="en-US" dirty="0"/>
              <a:t> is useful when your data has varying scales and the algorithm you are using does make assumptions about your data having a Gaussian distribution, such as linear regression, logistic regression, and linear discriminant analysis.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577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Missing </a:t>
            </a:r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Drop:</a:t>
            </a:r>
          </a:p>
          <a:p>
            <a:pPr lvl="1"/>
            <a:r>
              <a:rPr lang="en-US" dirty="0" smtClean="0"/>
              <a:t>Drop the observation(s) </a:t>
            </a:r>
            <a:r>
              <a:rPr lang="en-US" dirty="0"/>
              <a:t>(rows) that have missing </a:t>
            </a:r>
            <a:r>
              <a:rPr lang="en-US" dirty="0" smtClean="0"/>
              <a:t>values.</a:t>
            </a:r>
          </a:p>
          <a:p>
            <a:pPr lvl="1"/>
            <a:r>
              <a:rPr lang="en-US" dirty="0" smtClean="0"/>
              <a:t>Drop the whole column if missing value is frequent.</a:t>
            </a:r>
          </a:p>
          <a:p>
            <a:r>
              <a:rPr lang="en-US" b="1" dirty="0" smtClean="0"/>
              <a:t>Impute: </a:t>
            </a:r>
          </a:p>
          <a:p>
            <a:pPr lvl="1"/>
            <a:r>
              <a:rPr lang="en-US" b="1" dirty="0" smtClean="0"/>
              <a:t>Impute </a:t>
            </a:r>
            <a:r>
              <a:rPr lang="en-US" dirty="0" smtClean="0"/>
              <a:t>using</a:t>
            </a:r>
            <a:r>
              <a:rPr lang="en-US" dirty="0"/>
              <a:t> </a:t>
            </a:r>
            <a:r>
              <a:rPr lang="en-US" dirty="0" smtClean="0"/>
              <a:t>mean</a:t>
            </a:r>
            <a:r>
              <a:rPr lang="en-US" dirty="0"/>
              <a:t>, </a:t>
            </a:r>
            <a:r>
              <a:rPr lang="en-US" dirty="0" smtClean="0"/>
              <a:t>median </a:t>
            </a:r>
            <a:r>
              <a:rPr lang="en-US" dirty="0" err="1" smtClean="0"/>
              <a:t>etc</a:t>
            </a:r>
            <a:r>
              <a:rPr lang="en-US" dirty="0" smtClean="0"/>
              <a:t>, however it may introduce bias.</a:t>
            </a:r>
          </a:p>
          <a:p>
            <a:pPr lvl="1"/>
            <a:r>
              <a:rPr lang="en-US" b="1" dirty="0" smtClean="0"/>
              <a:t>Means </a:t>
            </a:r>
            <a:r>
              <a:rPr lang="en-US" dirty="0" smtClean="0"/>
              <a:t>is useful if data is not skewed, while median is robust as it is not sensitive to outliers.</a:t>
            </a:r>
          </a:p>
          <a:p>
            <a:pPr lvl="1"/>
            <a:r>
              <a:rPr lang="en-US" b="1" dirty="0" smtClean="0"/>
              <a:t>Impute </a:t>
            </a:r>
            <a:r>
              <a:rPr lang="en-US" dirty="0" smtClean="0"/>
              <a:t>data with random values between 2 standard deviation using following formula. (mean </a:t>
            </a:r>
            <a:r>
              <a:rPr lang="en-US" dirty="0"/>
              <a:t>— 2 * </a:t>
            </a:r>
            <a:r>
              <a:rPr lang="en-US" dirty="0" err="1"/>
              <a:t>std</a:t>
            </a:r>
            <a:r>
              <a:rPr lang="en-US" dirty="0"/>
              <a:t>) &amp; (mean + 2 * </a:t>
            </a:r>
            <a:r>
              <a:rPr lang="en-US" dirty="0" err="1" smtClean="0"/>
              <a:t>std</a:t>
            </a:r>
            <a:r>
              <a:rPr lang="en-US" dirty="0" smtClean="0"/>
              <a:t>). </a:t>
            </a: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14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Missing </a:t>
            </a:r>
            <a:r>
              <a:rPr lang="en-US" dirty="0" smtClean="0"/>
              <a:t>values </a:t>
            </a:r>
            <a:r>
              <a:rPr lang="en-US" sz="2400" dirty="0" smtClean="0"/>
              <a:t>Impute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 </a:t>
            </a:r>
            <a:r>
              <a:rPr lang="en-US" b="1" dirty="0"/>
              <a:t>linear </a:t>
            </a:r>
            <a:r>
              <a:rPr lang="en-US" b="1" dirty="0" smtClean="0"/>
              <a:t>regression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/>
              <a:t>Based on the existing </a:t>
            </a:r>
            <a:r>
              <a:rPr lang="en-US" dirty="0" smtClean="0"/>
              <a:t>data to get values of missing variables.</a:t>
            </a:r>
          </a:p>
          <a:p>
            <a:r>
              <a:rPr lang="en-US" b="1" dirty="0" smtClean="0"/>
              <a:t>Hot Deck: </a:t>
            </a:r>
            <a:r>
              <a:rPr lang="en-US" dirty="0"/>
              <a:t>Copying values from other similar </a:t>
            </a:r>
            <a:r>
              <a:rPr lang="en-US" dirty="0" smtClean="0"/>
              <a:t>records.</a:t>
            </a:r>
          </a:p>
          <a:p>
            <a:pPr lvl="1"/>
            <a:r>
              <a:rPr lang="en-US" b="1" dirty="0" smtClean="0"/>
              <a:t>Sequential</a:t>
            </a:r>
            <a:r>
              <a:rPr lang="en-US" b="1" dirty="0"/>
              <a:t> hot-deck </a:t>
            </a:r>
            <a:r>
              <a:rPr lang="en-US" b="1" dirty="0" smtClean="0"/>
              <a:t>imputation: 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column containing missing values is sorted according to auxiliary variable(s) so that records that have </a:t>
            </a:r>
            <a:r>
              <a:rPr lang="en-US" dirty="0" smtClean="0"/>
              <a:t>similar </a:t>
            </a:r>
            <a:r>
              <a:rPr lang="en-US" dirty="0"/>
              <a:t>auxiliaries occur sequentially. Next, each missing value is filled in with the value of the first following available record</a:t>
            </a:r>
            <a:r>
              <a:rPr lang="en-US" dirty="0" smtClean="0"/>
              <a:t>.</a:t>
            </a:r>
            <a:endParaRPr lang="en-US" b="1" dirty="0"/>
          </a:p>
          <a:p>
            <a:pPr lvl="1"/>
            <a:r>
              <a:rPr lang="en-US" b="1" dirty="0" smtClean="0"/>
              <a:t>𝑘 </a:t>
            </a:r>
            <a:r>
              <a:rPr lang="en-US" b="1" dirty="0"/>
              <a:t>nearest </a:t>
            </a:r>
            <a:r>
              <a:rPr lang="en-US" b="1" dirty="0" err="1"/>
              <a:t>n</a:t>
            </a:r>
            <a:r>
              <a:rPr lang="en-US" b="1" dirty="0" err="1" smtClean="0"/>
              <a:t>eighbour</a:t>
            </a:r>
            <a:r>
              <a:rPr lang="en-US" b="1" dirty="0" smtClean="0"/>
              <a:t> imputation:  </a:t>
            </a:r>
            <a:r>
              <a:rPr lang="en-US" dirty="0"/>
              <a:t>A missing value is </a:t>
            </a:r>
            <a:r>
              <a:rPr lang="en-US" dirty="0" smtClean="0"/>
              <a:t>filled </a:t>
            </a:r>
            <a:r>
              <a:rPr lang="en-US" dirty="0"/>
              <a:t>out by finding first the 𝑘 records closest to the record with missing values.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2991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Missing </a:t>
            </a:r>
            <a:r>
              <a:rPr lang="en-US" dirty="0" smtClean="0"/>
              <a:t>values </a:t>
            </a:r>
            <a:r>
              <a:rPr lang="en-US" sz="2400" dirty="0" smtClean="0"/>
              <a:t>Impute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Flag: </a:t>
            </a:r>
            <a:r>
              <a:rPr lang="en-US" dirty="0"/>
              <a:t>Some argue that filling in the missing values leads to a loss in information, no matter what imputation method we used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That’s </a:t>
            </a:r>
            <a:r>
              <a:rPr lang="en-US" dirty="0"/>
              <a:t>because saying that the data is missing is informative in itself, and the algorithm should know about it. Otherwise, we’re just reinforcing the pattern already exist by other features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Missing </a:t>
            </a:r>
            <a:r>
              <a:rPr lang="en-US" b="1" dirty="0"/>
              <a:t>numeric data</a:t>
            </a:r>
            <a:r>
              <a:rPr lang="en-US" dirty="0"/>
              <a:t> can be filled in with say, 0, but has these zeros must be ignored when calculating any statistical value or plotting the distribution.</a:t>
            </a:r>
          </a:p>
          <a:p>
            <a:r>
              <a:rPr lang="en-US" dirty="0"/>
              <a:t>While </a:t>
            </a:r>
            <a:r>
              <a:rPr lang="en-US" b="1" dirty="0"/>
              <a:t>categorical data</a:t>
            </a:r>
            <a:r>
              <a:rPr lang="en-US" dirty="0"/>
              <a:t> can be filled in with say, “Missing”: A new category which tells that this piece of data is missing.</a:t>
            </a:r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96623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1371243" y="1775695"/>
            <a:ext cx="9446339" cy="18250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Data Science 101</a:t>
            </a:r>
            <a:endParaRPr lang="en-US" b="1" dirty="0"/>
          </a:p>
        </p:txBody>
      </p:sp>
      <p:sp>
        <p:nvSpPr>
          <p:cNvPr id="5" name="Subtitle 3"/>
          <p:cNvSpPr txBox="1">
            <a:spLocks/>
          </p:cNvSpPr>
          <p:nvPr/>
        </p:nvSpPr>
        <p:spPr>
          <a:xfrm>
            <a:off x="1371243" y="4867102"/>
            <a:ext cx="82296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b="1" dirty="0" smtClean="0"/>
              <a:t>Day 5: Data Preprocessing</a:t>
            </a:r>
          </a:p>
        </p:txBody>
      </p:sp>
      <p:pic>
        <p:nvPicPr>
          <p:cNvPr id="3074" name="Picture 2" descr="Image result for data sc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430" y="3003414"/>
            <a:ext cx="4173682" cy="378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6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Missing value is not same as Default </a:t>
            </a:r>
            <a:r>
              <a:rPr lang="en-US" dirty="0" smtClean="0"/>
              <a:t>Value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Missing values are not “unknown”. </a:t>
            </a: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A </a:t>
            </a:r>
            <a:r>
              <a:rPr lang="en-US" dirty="0"/>
              <a:t>conducted research where some people didn’t remember whether they have been bullied or not at the school, should be treated and labelled as unknown and not missing.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61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Verifying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dirty="0"/>
              <a:t>done, one should verify correctness by re-inspecting the data and making sure it rules and constraints do hold.</a:t>
            </a:r>
          </a:p>
          <a:p>
            <a:r>
              <a:rPr lang="en-US" dirty="0"/>
              <a:t>For example, after filling out the missing data, they might violate any of the rules and constraints.</a:t>
            </a:r>
          </a:p>
          <a:p>
            <a:r>
              <a:rPr lang="en-US" dirty="0"/>
              <a:t>It might involve some manual correction if not possible otherwise.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821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Reporting </a:t>
            </a:r>
            <a:r>
              <a:rPr lang="en-US" dirty="0"/>
              <a:t>how healthy the data is, is equally important to cleaning.</a:t>
            </a:r>
          </a:p>
          <a:p>
            <a:r>
              <a:rPr lang="en-US" dirty="0"/>
              <a:t>As mentioned before, software packages or libraries can generate reports of the changes made, which rules were violated, and how many times.</a:t>
            </a:r>
          </a:p>
          <a:p>
            <a:r>
              <a:rPr lang="en-US" dirty="0"/>
              <a:t>In addition to logging the violations, the causes of these errors should be considered. Why did they happen in the first place?.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798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medium.com/omarelgabrys-blog/statistics-probability-exploratory-data-analysis-714f361b43d1#a7e5</a:t>
            </a:r>
            <a:endParaRPr lang="en-US" sz="2000" dirty="0" smtClean="0"/>
          </a:p>
          <a:p>
            <a:r>
              <a:rPr lang="en-US" sz="2000" dirty="0">
                <a:hlinkClick r:id="rId3"/>
              </a:rPr>
              <a:t>https://towardsdatascience.com/the-ultimate-guide-to-data-cleaning-3969843991d4</a:t>
            </a:r>
            <a:endParaRPr lang="en-US" sz="2000" dirty="0" smtClean="0">
              <a:hlinkClick r:id="rId4"/>
            </a:endParaRPr>
          </a:p>
          <a:p>
            <a:r>
              <a:rPr lang="en-US" sz="2000" dirty="0" smtClean="0">
                <a:hlinkClick r:id="rId4"/>
              </a:rPr>
              <a:t>https</a:t>
            </a:r>
            <a:r>
              <a:rPr lang="en-US" sz="2000" dirty="0">
                <a:hlinkClick r:id="rId4"/>
              </a:rPr>
              <a:t>://</a:t>
            </a:r>
            <a:r>
              <a:rPr lang="en-US" sz="2000" dirty="0" smtClean="0">
                <a:hlinkClick r:id="rId4"/>
              </a:rPr>
              <a:t>medium.com/analytics-vidhya/dealing-with-noisy-data-in-data-science-e177a4e32621</a:t>
            </a:r>
            <a:endParaRPr lang="en-US" sz="2000" dirty="0" smtClean="0"/>
          </a:p>
          <a:p>
            <a:r>
              <a:rPr lang="en-US" sz="2000" dirty="0">
                <a:hlinkClick r:id="rId5"/>
              </a:rPr>
              <a:t>https://</a:t>
            </a:r>
            <a:r>
              <a:rPr lang="en-US" sz="2000" dirty="0" smtClean="0">
                <a:hlinkClick r:id="rId5"/>
              </a:rPr>
              <a:t>towardsdatascience.com/normalization-vs-standardization-quantitative-analysis-a91e8a79cebf</a:t>
            </a:r>
            <a:endParaRPr lang="en-US" sz="2000" dirty="0" smtClean="0"/>
          </a:p>
          <a:p>
            <a:r>
              <a:rPr lang="en-US" sz="2000" dirty="0">
                <a:hlinkClick r:id="rId6"/>
              </a:rPr>
              <a:t>https://medium.com/@</a:t>
            </a:r>
            <a:r>
              <a:rPr lang="en-US" sz="2000" dirty="0" smtClean="0">
                <a:hlinkClick r:id="rId6"/>
              </a:rPr>
              <a:t>swethalakshmanan14/how-when-and-why-should-you-normalize-standardize-rescale-your-data-3f083def38ff</a:t>
            </a:r>
            <a:endParaRPr lang="en-US" sz="2000" dirty="0" smtClean="0"/>
          </a:p>
          <a:p>
            <a:r>
              <a:rPr lang="en-US" sz="2000" dirty="0">
                <a:hlinkClick r:id="rId7"/>
              </a:rPr>
              <a:t>https://www.researchgate.net/post/When_to_normalize_and_when_to_standardize_features_of_dataset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043882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mage result for Thank you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6375" y="1858169"/>
            <a:ext cx="9239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52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65125"/>
            <a:ext cx="10288587" cy="1325563"/>
          </a:xfrm>
        </p:spPr>
        <p:txBody>
          <a:bodyPr/>
          <a:lstStyle/>
          <a:p>
            <a:r>
              <a:rPr lang="en-US" b="1" dirty="0" smtClean="0"/>
              <a:t>About Me</a:t>
            </a:r>
            <a:endParaRPr lang="en-US" b="1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065213" y="48006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Sanjeet Shukla</a:t>
            </a:r>
          </a:p>
          <a:p>
            <a:pPr marL="0" indent="0">
              <a:buNone/>
            </a:pPr>
            <a:r>
              <a:rPr lang="en-US" dirty="0" smtClean="0"/>
              <a:t>Data Scientist-Big Data </a:t>
            </a:r>
          </a:p>
          <a:p>
            <a:pPr marL="0" indent="0">
              <a:buNone/>
            </a:pPr>
            <a:r>
              <a:rPr lang="en-US" dirty="0" smtClean="0"/>
              <a:t>Cognizant Technology Solutions</a:t>
            </a:r>
            <a:endParaRPr lang="en-US" dirty="0"/>
          </a:p>
        </p:txBody>
      </p:sp>
      <p:pic>
        <p:nvPicPr>
          <p:cNvPr id="9222" name="Picture 6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80" t="10620" r="24241" b="31799"/>
          <a:stretch/>
        </p:blipFill>
        <p:spPr bwMode="auto">
          <a:xfrm>
            <a:off x="1065213" y="1385454"/>
            <a:ext cx="2714277" cy="3270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511636" y="2447636"/>
            <a:ext cx="52643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Join us: </a:t>
            </a:r>
            <a:r>
              <a:rPr lang="en-US" dirty="0">
                <a:hlinkClick r:id="rId3"/>
              </a:rPr>
              <a:t>https://www.linkedin.com/groups/6707800/</a:t>
            </a:r>
            <a:endParaRPr lang="en-US" dirty="0" smtClean="0"/>
          </a:p>
          <a:p>
            <a:r>
              <a:rPr lang="en-US" dirty="0" smtClean="0"/>
              <a:t>Twitter: </a:t>
            </a:r>
            <a:r>
              <a:rPr lang="en-US" dirty="0">
                <a:hlinkClick r:id="rId4"/>
              </a:rPr>
              <a:t>https://twitter.com/Sanjeet36284331</a:t>
            </a:r>
            <a:endParaRPr lang="en-US" dirty="0" smtClean="0"/>
          </a:p>
          <a:p>
            <a:r>
              <a:rPr lang="en-US" dirty="0" err="1" smtClean="0"/>
              <a:t>Linkedin</a:t>
            </a:r>
            <a:r>
              <a:rPr lang="en-US" dirty="0" smtClean="0"/>
              <a:t>: </a:t>
            </a:r>
            <a:r>
              <a:rPr lang="en-US" dirty="0">
                <a:hlinkClick r:id="rId5"/>
              </a:rPr>
              <a:t>https://www.linkedin.com/in/sanjeetshukla/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09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Validity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i="1" dirty="0"/>
              <a:t>Data-Type Constraints:</a:t>
            </a:r>
            <a:r>
              <a:rPr lang="en-US" dirty="0"/>
              <a:t> values in a particular column must be of a particular datatype, e.g., </a:t>
            </a:r>
            <a:r>
              <a:rPr lang="en-US" dirty="0" smtClean="0"/>
              <a:t>Boolean, Numeric</a:t>
            </a:r>
            <a:r>
              <a:rPr lang="en-US" dirty="0"/>
              <a:t>, date, etc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 smtClean="0"/>
              <a:t>Range </a:t>
            </a:r>
            <a:r>
              <a:rPr lang="en-US" b="1" i="1" dirty="0"/>
              <a:t>Constraints:</a:t>
            </a:r>
            <a:r>
              <a:rPr lang="en-US" dirty="0"/>
              <a:t> </a:t>
            </a:r>
            <a:r>
              <a:rPr lang="en-US" dirty="0" smtClean="0"/>
              <a:t>Typically</a:t>
            </a:r>
            <a:r>
              <a:rPr lang="en-US" dirty="0"/>
              <a:t>, numbers or dates should fall within a certain range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/>
              <a:t>Mandatory Constraints</a:t>
            </a:r>
            <a:r>
              <a:rPr lang="en-US" i="1" dirty="0"/>
              <a:t>:</a:t>
            </a:r>
            <a:r>
              <a:rPr lang="en-US" dirty="0"/>
              <a:t> certain columns cannot be empty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/>
              <a:t>Unique Constraints:</a:t>
            </a:r>
            <a:r>
              <a:rPr lang="en-US" dirty="0"/>
              <a:t> a field, or a combination of fields, must be unique across a dataset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/>
              <a:t>Set-Membership constraints</a:t>
            </a:r>
            <a:r>
              <a:rPr lang="en-US" b="1" dirty="0"/>
              <a:t>:</a:t>
            </a:r>
            <a:r>
              <a:rPr lang="en-US" dirty="0"/>
              <a:t> values of a column come from a set of discrete values, e.g. </a:t>
            </a:r>
            <a:r>
              <a:rPr lang="en-US" dirty="0" err="1"/>
              <a:t>enum</a:t>
            </a:r>
            <a:r>
              <a:rPr lang="en-US" dirty="0"/>
              <a:t> values. For example, a person’s gender may be male or female.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221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Validity </a:t>
            </a:r>
            <a:r>
              <a:rPr lang="en-US" dirty="0" smtClean="0"/>
              <a:t>Check..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i="1" dirty="0"/>
              <a:t>Foreign-key constraints</a:t>
            </a:r>
            <a:r>
              <a:rPr lang="en-US" b="1" dirty="0"/>
              <a:t>: </a:t>
            </a:r>
            <a:r>
              <a:rPr lang="en-US" dirty="0"/>
              <a:t>as in relational databases, a foreign key column can’t have a value that does not exist in the referenced primary key.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Regular expression patterns: </a:t>
            </a:r>
            <a:r>
              <a:rPr lang="en-US" dirty="0"/>
              <a:t>text fields that have to be in a certain pattern. For example, phone numbers may be required to have the pattern (999) 999–9999.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Cross-field validation:</a:t>
            </a:r>
            <a:r>
              <a:rPr lang="en-US" dirty="0"/>
              <a:t> certain conditions that span across multiple fields must hold. For example, a patient’s date of discharge from the hospital cannot be earlier than the date of admission.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181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Preprocessing Workflow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4257503"/>
              </p:ext>
            </p:extLst>
          </p:nvPr>
        </p:nvGraphicFramePr>
        <p:xfrm>
          <a:off x="838200" y="1450109"/>
          <a:ext cx="10515600" cy="2382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66781" y="3987945"/>
            <a:ext cx="1038701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Inspection: </a:t>
            </a:r>
            <a:r>
              <a:rPr lang="en-US" sz="2400" dirty="0"/>
              <a:t>Detect unexpected, incorrect, </a:t>
            </a:r>
            <a:r>
              <a:rPr lang="en-US" sz="2400" dirty="0" smtClean="0"/>
              <a:t>&amp; </a:t>
            </a:r>
            <a:r>
              <a:rPr lang="en-US" sz="2400" dirty="0"/>
              <a:t>inconsistent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Cleaning:</a:t>
            </a:r>
            <a:r>
              <a:rPr lang="en-US" sz="2400" dirty="0"/>
              <a:t> Fix or remove the anomalies </a:t>
            </a:r>
            <a:r>
              <a:rPr lang="en-US" sz="2400" dirty="0" smtClean="0"/>
              <a:t>discovered in step 1.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Verifying:</a:t>
            </a:r>
            <a:r>
              <a:rPr lang="en-US" sz="2400" dirty="0"/>
              <a:t> After cleaning, </a:t>
            </a:r>
            <a:r>
              <a:rPr lang="en-US" sz="2400" dirty="0" smtClean="0"/>
              <a:t>inspect &amp; verify the result for </a:t>
            </a:r>
            <a:r>
              <a:rPr lang="en-US" sz="2400" dirty="0"/>
              <a:t>correctness.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Reporting: </a:t>
            </a:r>
            <a:r>
              <a:rPr lang="en-US" sz="2400" dirty="0"/>
              <a:t>A report about the changes made </a:t>
            </a:r>
            <a:r>
              <a:rPr lang="en-US" sz="2400" dirty="0" smtClean="0"/>
              <a:t>to the </a:t>
            </a:r>
            <a:r>
              <a:rPr lang="en-US" sz="2400" dirty="0"/>
              <a:t>data is recorded.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25752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data clean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020" y="735297"/>
            <a:ext cx="5683044" cy="548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494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Inspection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Data </a:t>
            </a:r>
            <a:r>
              <a:rPr lang="en-US" b="1" dirty="0" smtClean="0"/>
              <a:t>profiling: </a:t>
            </a:r>
            <a:r>
              <a:rPr lang="en-US" dirty="0" smtClean="0"/>
              <a:t>A</a:t>
            </a:r>
            <a:r>
              <a:rPr lang="en-US" dirty="0"/>
              <a:t> summary statistics about the </a:t>
            </a:r>
            <a:r>
              <a:rPr lang="en-US" dirty="0" smtClean="0"/>
              <a:t>data</a:t>
            </a:r>
          </a:p>
          <a:p>
            <a:pPr lvl="1"/>
            <a:r>
              <a:rPr lang="en-US" dirty="0"/>
              <a:t>How many values are missing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How many unique values </a:t>
            </a:r>
            <a:r>
              <a:rPr lang="en-US" dirty="0" smtClean="0"/>
              <a:t>and their distribution.</a:t>
            </a:r>
          </a:p>
          <a:p>
            <a:pPr lvl="1"/>
            <a:r>
              <a:rPr lang="en-US" dirty="0"/>
              <a:t>Is this data set is linked to or have a relationship with another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  <a:p>
            <a:r>
              <a:rPr lang="en-US" b="1" dirty="0" smtClean="0"/>
              <a:t>Visualizations:</a:t>
            </a:r>
          </a:p>
          <a:p>
            <a:pPr lvl="1"/>
            <a:r>
              <a:rPr lang="en-US" dirty="0" smtClean="0"/>
              <a:t>Plotting to identify outliers.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isualizing </a:t>
            </a:r>
            <a:r>
              <a:rPr lang="en-US" dirty="0"/>
              <a:t>the data using statistical methods such as mean, standard deviation, range, or quantiles, one can find values that are unexpected and thus </a:t>
            </a:r>
            <a:r>
              <a:rPr lang="en-US" dirty="0" smtClean="0"/>
              <a:t>erroneous.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</a:t>
            </a:r>
            <a:r>
              <a:rPr lang="en-US" dirty="0"/>
              <a:t>The </a:t>
            </a:r>
            <a:r>
              <a:rPr lang="en-US" dirty="0" smtClean="0"/>
              <a:t>age can’t </a:t>
            </a:r>
            <a:r>
              <a:rPr lang="en-US" dirty="0"/>
              <a:t>be negative, and so the </a:t>
            </a:r>
            <a:r>
              <a:rPr lang="en-US" dirty="0" smtClean="0"/>
              <a:t>height.</a:t>
            </a:r>
            <a:endParaRPr lang="en-US" dirty="0"/>
          </a:p>
        </p:txBody>
      </p:sp>
      <p:pic>
        <p:nvPicPr>
          <p:cNvPr id="4100" name="Picture 4" descr="Image result for data inspection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2376" y="0"/>
            <a:ext cx="3189624" cy="239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69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Cleaning: Remove, Correct, </a:t>
            </a:r>
            <a:r>
              <a:rPr lang="en-US" dirty="0"/>
              <a:t>or </a:t>
            </a:r>
            <a:r>
              <a:rPr lang="en-US" dirty="0" smtClean="0"/>
              <a:t>impute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Irrelevant data: </a:t>
            </a:r>
            <a:r>
              <a:rPr lang="en-US" dirty="0" smtClean="0"/>
              <a:t>Taking only relevant rows and columns.</a:t>
            </a:r>
          </a:p>
          <a:p>
            <a:pPr lvl="1"/>
            <a:r>
              <a:rPr lang="en-US" dirty="0" smtClean="0"/>
              <a:t>For health analysis </a:t>
            </a:r>
            <a:r>
              <a:rPr lang="en-US" dirty="0"/>
              <a:t>phone number </a:t>
            </a:r>
            <a:r>
              <a:rPr lang="en-US" dirty="0" smtClean="0"/>
              <a:t>wouldn’t </a:t>
            </a:r>
            <a:r>
              <a:rPr lang="en-US" dirty="0"/>
              <a:t>be </a:t>
            </a:r>
            <a:r>
              <a:rPr lang="en-US" dirty="0" smtClean="0"/>
              <a:t>necessary. –Column</a:t>
            </a:r>
          </a:p>
          <a:p>
            <a:pPr lvl="1"/>
            <a:r>
              <a:rPr lang="en-US" dirty="0"/>
              <a:t> </a:t>
            </a:r>
            <a:r>
              <a:rPr lang="en-US" dirty="0" smtClean="0"/>
              <a:t>Study patients </a:t>
            </a:r>
            <a:r>
              <a:rPr lang="en-US" dirty="0"/>
              <a:t>who went to the surgery, </a:t>
            </a:r>
            <a:r>
              <a:rPr lang="en-US" dirty="0" smtClean="0"/>
              <a:t>and not everyone. –Row </a:t>
            </a:r>
            <a:endParaRPr lang="en-US" b="1" dirty="0"/>
          </a:p>
          <a:p>
            <a:pPr lvl="1"/>
            <a:r>
              <a:rPr lang="en-US" dirty="0"/>
              <a:t>Before removing data we should ask domain expert or take help from correlation matrix. 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 smtClean="0"/>
              <a:t>Duplicates: </a:t>
            </a:r>
          </a:p>
          <a:p>
            <a:pPr lvl="1"/>
            <a:r>
              <a:rPr lang="en-US" dirty="0" smtClean="0"/>
              <a:t>They </a:t>
            </a:r>
            <a:r>
              <a:rPr lang="en-US" dirty="0"/>
              <a:t>simply should be </a:t>
            </a:r>
            <a:r>
              <a:rPr lang="en-US" dirty="0" smtClean="0"/>
              <a:t>removed after careful observation.</a:t>
            </a:r>
            <a:endParaRPr lang="en-US" b="1" dirty="0" smtClean="0"/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26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2157</TotalTime>
  <Words>725</Words>
  <Application>Microsoft Office PowerPoint</Application>
  <PresentationFormat>Widescreen</PresentationFormat>
  <Paragraphs>121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About Me</vt:lpstr>
      <vt:lpstr>Data Validity Check</vt:lpstr>
      <vt:lpstr>Data Validity Check..</vt:lpstr>
      <vt:lpstr>Data Preprocessing Workflow</vt:lpstr>
      <vt:lpstr>PowerPoint Presentation</vt:lpstr>
      <vt:lpstr>Inspection</vt:lpstr>
      <vt:lpstr>Cleaning: Remove, Correct, or impute</vt:lpstr>
      <vt:lpstr>Cleaning: Remove, Correct, or impute</vt:lpstr>
      <vt:lpstr>Cleaning</vt:lpstr>
      <vt:lpstr>Standardization</vt:lpstr>
      <vt:lpstr>Normalization</vt:lpstr>
      <vt:lpstr>PowerPoint Presentation</vt:lpstr>
      <vt:lpstr>Standardization vs Normalization</vt:lpstr>
      <vt:lpstr>Standardize or Normalize?</vt:lpstr>
      <vt:lpstr>Missing values</vt:lpstr>
      <vt:lpstr>Missing values Impute</vt:lpstr>
      <vt:lpstr>Missing values Impute</vt:lpstr>
      <vt:lpstr>PowerPoint Presentation</vt:lpstr>
      <vt:lpstr>Verifying</vt:lpstr>
      <vt:lpstr>Reporting</vt:lpstr>
      <vt:lpstr>PowerPoint Presentation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Shukla, Sanjeet (Cognizant)</dc:creator>
  <cp:lastModifiedBy>Shukla, Sanjeet Kumar (Cognizant)</cp:lastModifiedBy>
  <cp:revision>137</cp:revision>
  <dcterms:created xsi:type="dcterms:W3CDTF">2019-11-16T13:20:30Z</dcterms:created>
  <dcterms:modified xsi:type="dcterms:W3CDTF">2019-12-29T21:51:44Z</dcterms:modified>
</cp:coreProperties>
</file>