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sldIdLst>
    <p:sldId id="347" r:id="rId2"/>
    <p:sldId id="287" r:id="rId3"/>
    <p:sldId id="257" r:id="rId4"/>
    <p:sldId id="260" r:id="rId5"/>
    <p:sldId id="340" r:id="rId6"/>
    <p:sldId id="299" r:id="rId7"/>
    <p:sldId id="348" r:id="rId8"/>
    <p:sldId id="266" r:id="rId9"/>
    <p:sldId id="343" r:id="rId10"/>
    <p:sldId id="356" r:id="rId11"/>
    <p:sldId id="344" r:id="rId12"/>
    <p:sldId id="349" r:id="rId13"/>
    <p:sldId id="345" r:id="rId14"/>
    <p:sldId id="352" r:id="rId15"/>
    <p:sldId id="353" r:id="rId16"/>
    <p:sldId id="355" r:id="rId17"/>
    <p:sldId id="357" r:id="rId18"/>
    <p:sldId id="275" r:id="rId19"/>
    <p:sldId id="346" r:id="rId20"/>
    <p:sldId id="270" r:id="rId21"/>
    <p:sldId id="271"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AF27-1B01-4F94-B947-6BC241B02106}" v="6" dt="2022-01-10T05:34:07.276"/>
    <p1510:client id="{17BD3021-449B-43A3-9186-2294670E6125}" v="372" dt="2022-01-08T10:23:21.601"/>
    <p1510:client id="{3095A790-031E-43BB-AC04-0716C3162606}" v="269" dt="2022-01-08T17:31:16.040"/>
    <p1510:client id="{6BE68FB1-5C4D-46E6-B4ED-69717BF9C5CC}" v="13" dt="2022-01-10T06:14:01.613"/>
    <p1510:client id="{861EAD2B-93F1-4912-AAEA-617F2B013DE6}" v="28" dt="2022-01-10T05:25:06.593"/>
    <p1510:client id="{99297100-1615-48AD-B2E0-6A0192FC5027}" v="774" dt="2022-01-09T10:03:20.551"/>
    <p1510:client id="{9D02123B-B2A3-4345-9D16-FB0071B29115}" v="115" dt="2022-01-11T06:42:06.410"/>
    <p1510:client id="{9FF53DD2-A640-44E7-825A-D47A26181306}" v="592" dt="2022-01-09T08:31:30.123"/>
    <p1510:client id="{C90D21AF-E3AB-4D5A-AC9C-7AE63AAA7B90}" v="16" dt="2022-01-11T06:44:08.269"/>
    <p1510:client id="{D0619936-DF5F-4F5B-B31B-EA1EB8A4E6BB}" v="3" dt="2022-01-09T10:41:30.662"/>
    <p1510:client id="{E7E2F42B-B107-489F-A9CF-2FACB43D7369}" v="10" dt="2022-01-10T05:29:51.740"/>
    <p1510:client id="{FD5B4D87-9B08-4C78-964D-CEBCE132FEF7}" v="3" dt="2022-01-10T10:39:51.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11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27916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811.12808,2016"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Uber Fare PREDICTION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vert="horz" lIns="91440" tIns="45720" rIns="91440" bIns="45720" rtlCol="0" anchor="t">
            <a:noAutofit/>
          </a:bodyPr>
          <a:lstStyle/>
          <a:p>
            <a:pPr>
              <a:spcBef>
                <a:spcPct val="0"/>
              </a:spcBef>
              <a:spcAft>
                <a:spcPct val="0"/>
              </a:spcAft>
            </a:pPr>
            <a:r>
              <a:rPr lang="en-US" b="1" dirty="0">
                <a:solidFill>
                  <a:srgbClr val="C00000"/>
                </a:solidFill>
                <a:latin typeface="Times New Roman"/>
                <a:ea typeface="+mn-lt"/>
                <a:cs typeface="Times New Roman"/>
              </a:rPr>
              <a:t>L Sanjeetha</a:t>
            </a:r>
            <a:endParaRPr lang="en-US" sz="2400" b="1" dirty="0">
              <a:solidFill>
                <a:srgbClr val="C00000"/>
              </a:solidFill>
              <a:latin typeface="Times New Roman"/>
              <a:ea typeface="+mn-lt"/>
              <a:cs typeface="Times New Roman"/>
            </a:endParaRPr>
          </a:p>
          <a:p>
            <a:pPr lvl="0" algn="ctr">
              <a:spcBef>
                <a:spcPct val="0"/>
              </a:spcBef>
              <a:spcAft>
                <a:spcPct val="0"/>
              </a:spcAft>
            </a:pPr>
            <a:r>
              <a:rPr lang="en-US" sz="2400" b="1" dirty="0">
                <a:solidFill>
                  <a:srgbClr val="000066"/>
                </a:solidFill>
                <a:latin typeface="Times New Roman"/>
                <a:cs typeface="Times New Roman"/>
              </a:rPr>
              <a:t>USN: </a:t>
            </a:r>
            <a:r>
              <a:rPr lang="en-US" b="1" dirty="0">
                <a:solidFill>
                  <a:srgbClr val="000066"/>
                </a:solidFill>
                <a:latin typeface="Times New Roman"/>
                <a:cs typeface="Times New Roman"/>
              </a:rPr>
              <a:t>1RN18IS062</a:t>
            </a:r>
            <a:endParaRPr lang="en-IN" dirty="0">
              <a:ea typeface="+mn-lt"/>
              <a:cs typeface="+mn-lt"/>
            </a:endParaRPr>
          </a:p>
          <a:p>
            <a:pPr>
              <a:spcBef>
                <a:spcPct val="0"/>
              </a:spcBef>
              <a:spcAft>
                <a:spcPct val="0"/>
              </a:spcAft>
            </a:pPr>
            <a:endParaRPr lang="en-US" b="1" dirty="0">
              <a:solidFill>
                <a:srgbClr val="000066"/>
              </a:solidFill>
              <a:latin typeface="Times New Roman"/>
              <a:cs typeface="Times New Roman"/>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lIns="91440" tIns="45720" rIns="91440" bIns="45720" anchor="t">
            <a:spAutoFit/>
          </a:bodyPr>
          <a:lstStyle/>
          <a:p>
            <a:pPr algn="ctr"/>
            <a:r>
              <a:rPr lang="en-US" sz="2400" b="1" dirty="0">
                <a:solidFill>
                  <a:srgbClr val="002060"/>
                </a:solidFill>
                <a:latin typeface="Times New Roman"/>
                <a:cs typeface="Times New Roman"/>
              </a:rPr>
              <a:t>       Presentation on Internship</a:t>
            </a:r>
          </a:p>
        </p:txBody>
      </p:sp>
      <p:sp>
        <p:nvSpPr>
          <p:cNvPr id="10" name="Rectangle 9"/>
          <p:cNvSpPr/>
          <p:nvPr/>
        </p:nvSpPr>
        <p:spPr>
          <a:xfrm>
            <a:off x="35659" y="5269170"/>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algn="ctr" fontAlgn="base">
              <a:spcBef>
                <a:spcPct val="0"/>
              </a:spcBef>
              <a:spcAft>
                <a:spcPct val="0"/>
              </a:spcAft>
            </a:pPr>
            <a:r>
              <a:rPr lang="en-US" sz="2000" b="1" dirty="0">
                <a:solidFill>
                  <a:srgbClr val="000066"/>
                </a:solidFill>
                <a:latin typeface="Times New Roman"/>
                <a:cs typeface="Times New Roman"/>
              </a:rPr>
              <a:t>Mrs. Chandan Rani S R </a:t>
            </a:r>
            <a:endParaRPr lang="en-IN" sz="2000" b="1" dirty="0">
              <a:solidFill>
                <a:srgbClr val="000066"/>
              </a:solidFill>
              <a:latin typeface="Times New Roman"/>
              <a:cs typeface="Times New Roman"/>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Ass. Professor, Dept of  ISE, RNSIT</a:t>
            </a:r>
            <a:endParaRPr lang="en-US" dirty="0">
              <a:solidFill>
                <a:schemeClr val="tx1">
                  <a:lumMod val="85000"/>
                  <a:lumOff val="15000"/>
                </a:schemeClr>
              </a:solidFill>
              <a:latin typeface="Times New Roman"/>
              <a:cs typeface="Times New Roman"/>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algn="ctr" fontAlgn="base">
              <a:spcBef>
                <a:spcPct val="0"/>
              </a:spcBef>
              <a:spcAft>
                <a:spcPct val="0"/>
              </a:spcAft>
            </a:pPr>
            <a:r>
              <a:rPr lang="en-US" sz="2000" b="1" dirty="0">
                <a:solidFill>
                  <a:srgbClr val="000066"/>
                </a:solidFill>
                <a:latin typeface="Times New Roman"/>
                <a:cs typeface="Times New Roman"/>
              </a:rPr>
              <a:t>Mr. Aman Upadhyay</a:t>
            </a:r>
            <a:endParaRPr lang="en-IN" sz="2000" b="1" dirty="0">
              <a:solidFill>
                <a:srgbClr val="000066"/>
              </a:solidFill>
              <a:latin typeface="Times New Roman" pitchFamily="18" charset="0"/>
              <a:cs typeface="Times New Roman" pitchFamily="18" charset="0"/>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Mentor, NASTECH and Bangalore</a:t>
            </a:r>
            <a:endParaRPr lang="en-US" dirty="0">
              <a:solidFill>
                <a:schemeClr val="tx1">
                  <a:lumMod val="85000"/>
                  <a:lumOff val="15000"/>
                </a:schemeClr>
              </a:solidFill>
              <a:latin typeface="Times New Roman"/>
              <a:cs typeface="Times New Roman"/>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972"/>
            <a:ext cx="10515600" cy="694162"/>
          </a:xfrm>
        </p:spPr>
        <p:txBody>
          <a:bodyPr>
            <a:noAutofit/>
          </a:bodyPr>
          <a:lstStyle/>
          <a:p>
            <a:pPr algn="ctr"/>
            <a:r>
              <a:rPr lang="en-US" sz="3600" dirty="0">
                <a:solidFill>
                  <a:schemeClr val="accent1">
                    <a:lumMod val="75000"/>
                  </a:schemeClr>
                </a:solidFill>
                <a:latin typeface="Times New Roman"/>
                <a:cs typeface="Times New Roman"/>
              </a:rPr>
              <a:t>DESIGN</a:t>
            </a:r>
            <a:br>
              <a:rPr lang="en-US" sz="3200" b="1" u="sng" dirty="0">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30000"/>
              </a:lnSpc>
              <a:buFont typeface="Wingdings" panose="05000000000000000000" pitchFamily="2" charset="2"/>
              <a:buChar char="v"/>
            </a:pPr>
            <a:r>
              <a:rPr lang="en-US" sz="2600" b="1" dirty="0">
                <a:latin typeface="Calibri"/>
                <a:cs typeface="Times New Roman"/>
              </a:rPr>
              <a:t>Workflow Diagram </a:t>
            </a: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sz="1900" dirty="0">
              <a:ea typeface="+mn-lt"/>
              <a:cs typeface="+mn-lt"/>
            </a:endParaRPr>
          </a:p>
          <a:p>
            <a:pPr marL="0" indent="0">
              <a:lnSpc>
                <a:spcPct val="150000"/>
              </a:lnSpc>
              <a:buNone/>
            </a:pPr>
            <a:r>
              <a:rPr lang="en-US" sz="1900" dirty="0">
                <a:ea typeface="+mn-lt"/>
                <a:cs typeface="+mn-lt"/>
              </a:rPr>
              <a:t>                                                                     		Uber fare Prediction model</a:t>
            </a: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4099" name="Picture 3">
            <a:extLst>
              <a:ext uri="{FF2B5EF4-FFF2-40B4-BE49-F238E27FC236}">
                <a16:creationId xmlns:a16="http://schemas.microsoft.com/office/drawing/2014/main" id="{48019248-B53E-46C4-B940-F0634C31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844824"/>
            <a:ext cx="7704856"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85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946"/>
            <a:ext cx="10515600" cy="694162"/>
          </a:xfrm>
        </p:spPr>
        <p:txBody>
          <a:bodyPr>
            <a:noAutofit/>
          </a:bodyPr>
          <a:lstStyle/>
          <a:p>
            <a:pPr algn="ctr"/>
            <a:r>
              <a:rPr lang="en-US" sz="3600" dirty="0">
                <a:solidFill>
                  <a:schemeClr val="accent1">
                    <a:lumMod val="75000"/>
                  </a:schemeClr>
                </a:solidFill>
                <a:latin typeface="Times New Roman"/>
                <a:cs typeface="Times New Roman"/>
              </a:rPr>
              <a:t>IMPLEMENTATION</a:t>
            </a: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0729192" cy="536107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600" b="1" dirty="0">
                <a:latin typeface="Calibri"/>
                <a:cs typeface="Times New Roman"/>
              </a:rPr>
              <a:t>Flow chart of Regression Algorithms</a:t>
            </a:r>
          </a:p>
          <a:p>
            <a:pPr marL="0" indent="0">
              <a:lnSpc>
                <a:spcPct val="150000"/>
              </a:lnSpc>
              <a:buNone/>
            </a:pPr>
            <a:endParaRPr lang="en-US" b="1" dirty="0">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r>
              <a:rPr lang="en-US" dirty="0">
                <a:ea typeface="+mn-lt"/>
                <a:cs typeface="+mn-lt"/>
              </a:rPr>
              <a:t>             				 Flowchart of Linear regression model                                </a:t>
            </a: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rgbClr val="40404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3076" name="Picture 4" descr="Simple Linear Regression — An Introduction. | by Sidharth Sekhar | Medium">
            <a:extLst>
              <a:ext uri="{FF2B5EF4-FFF2-40B4-BE49-F238E27FC236}">
                <a16:creationId xmlns:a16="http://schemas.microsoft.com/office/drawing/2014/main" id="{C793486F-A325-4F19-9455-7E4683F57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60" y="1772816"/>
            <a:ext cx="891344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CBC8-BDF2-4CDA-A3DF-35E1A2E6840B}"/>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3661CAF3-8B68-40E3-8929-AA9755DAD23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EE1594-F7F2-486B-A3E7-020351236EA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BD78921-2A55-4375-943F-2A802D5893A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13" name="Picture 13" descr="Diagram&#10;&#10;Description automatically generated">
            <a:extLst>
              <a:ext uri="{FF2B5EF4-FFF2-40B4-BE49-F238E27FC236}">
                <a16:creationId xmlns:a16="http://schemas.microsoft.com/office/drawing/2014/main" id="{ED15D163-B849-4088-9DF6-4E32239193C7}"/>
              </a:ext>
            </a:extLst>
          </p:cNvPr>
          <p:cNvPicPr>
            <a:picLocks noGrp="1" noChangeAspect="1"/>
          </p:cNvPicPr>
          <p:nvPr>
            <p:ph idx="1"/>
          </p:nvPr>
        </p:nvPicPr>
        <p:blipFill>
          <a:blip r:embed="rId2"/>
          <a:stretch>
            <a:fillRect/>
          </a:stretch>
        </p:blipFill>
        <p:spPr>
          <a:xfrm>
            <a:off x="6365759" y="1096953"/>
            <a:ext cx="4992809" cy="4783322"/>
          </a:xfrm>
        </p:spPr>
      </p:pic>
      <p:sp>
        <p:nvSpPr>
          <p:cNvPr id="14" name="TextBox 13">
            <a:extLst>
              <a:ext uri="{FF2B5EF4-FFF2-40B4-BE49-F238E27FC236}">
                <a16:creationId xmlns:a16="http://schemas.microsoft.com/office/drawing/2014/main" id="{E8ECFA9B-5DF2-410A-9433-862B2A94CF35}"/>
              </a:ext>
            </a:extLst>
          </p:cNvPr>
          <p:cNvSpPr txBox="1"/>
          <p:nvPr/>
        </p:nvSpPr>
        <p:spPr>
          <a:xfrm>
            <a:off x="2521907" y="3430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6" name="TextBox 15">
            <a:extLst>
              <a:ext uri="{FF2B5EF4-FFF2-40B4-BE49-F238E27FC236}">
                <a16:creationId xmlns:a16="http://schemas.microsoft.com/office/drawing/2014/main" id="{8E347398-5D9C-4D84-B6A8-BFC722B48EC5}"/>
              </a:ext>
            </a:extLst>
          </p:cNvPr>
          <p:cNvSpPr txBox="1"/>
          <p:nvPr/>
        </p:nvSpPr>
        <p:spPr>
          <a:xfrm>
            <a:off x="765002" y="5900672"/>
            <a:ext cx="107285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          </a:t>
            </a:r>
            <a:r>
              <a:rPr lang="en-US" sz="2000" dirty="0">
                <a:cs typeface="Calibri"/>
              </a:rPr>
              <a:t>Flow chart of Random forest regression       				</a:t>
            </a:r>
            <a:r>
              <a:rPr lang="en-US" sz="2000" dirty="0">
                <a:ea typeface="+mn-lt"/>
                <a:cs typeface="+mn-lt"/>
              </a:rPr>
              <a:t>Flowchart of Decision Tree</a:t>
            </a:r>
            <a:endParaRPr lang="en-US" sz="2000" dirty="0">
              <a:cs typeface="Calibri"/>
            </a:endParaRPr>
          </a:p>
        </p:txBody>
      </p:sp>
      <p:pic>
        <p:nvPicPr>
          <p:cNvPr id="10" name="Picture 11" descr="Diagram&#10;&#10;Description automatically generated">
            <a:extLst>
              <a:ext uri="{FF2B5EF4-FFF2-40B4-BE49-F238E27FC236}">
                <a16:creationId xmlns:a16="http://schemas.microsoft.com/office/drawing/2014/main" id="{D96534E6-96C0-4B24-BAE4-4696BDF3568B}"/>
              </a:ext>
            </a:extLst>
          </p:cNvPr>
          <p:cNvPicPr>
            <a:picLocks noChangeAspect="1"/>
          </p:cNvPicPr>
          <p:nvPr/>
        </p:nvPicPr>
        <p:blipFill>
          <a:blip r:embed="rId3"/>
          <a:stretch>
            <a:fillRect/>
          </a:stretch>
        </p:blipFill>
        <p:spPr>
          <a:xfrm>
            <a:off x="765002" y="1278901"/>
            <a:ext cx="4939551" cy="4300198"/>
          </a:xfrm>
          <a:prstGeom prst="rect">
            <a:avLst/>
          </a:prstGeom>
        </p:spPr>
      </p:pic>
    </p:spTree>
    <p:extLst>
      <p:ext uri="{BB962C8B-B14F-4D97-AF65-F5344CB8AC3E}">
        <p14:creationId xmlns:p14="http://schemas.microsoft.com/office/powerpoint/2010/main" val="265751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solidFill>
                  <a:schemeClr val="accent1">
                    <a:lumMod val="75000"/>
                  </a:schemeClr>
                </a:solidFill>
                <a:latin typeface="Times New Roman"/>
                <a:cs typeface="Times New Roman"/>
              </a:rPr>
              <a:t>RESULTS</a:t>
            </a:r>
            <a:br>
              <a:rPr lang="en-US" sz="3200" dirty="0">
                <a:solidFill>
                  <a:schemeClr val="accent1">
                    <a:lumMod val="75000"/>
                  </a:schemeClr>
                </a:solidFill>
                <a:latin typeface="Times New Roman"/>
                <a:cs typeface="Times New Roman"/>
              </a:rPr>
            </a:br>
            <a:endParaRPr lang="en-US" sz="32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3" name="Content Placeholder 2"/>
          <p:cNvSpPr>
            <a:spLocks noGrp="1"/>
          </p:cNvSpPr>
          <p:nvPr>
            <p:ph idx="4294967295"/>
          </p:nvPr>
        </p:nvSpPr>
        <p:spPr>
          <a:xfrm>
            <a:off x="0" y="1190625"/>
            <a:ext cx="10515600" cy="5033963"/>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88613" y="1044696"/>
            <a:ext cx="11804747" cy="518004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83E5A442-52F2-48E9-AF9A-859C464FF3CF}"/>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4" name="TextBox 23">
            <a:extLst>
              <a:ext uri="{FF2B5EF4-FFF2-40B4-BE49-F238E27FC236}">
                <a16:creationId xmlns:a16="http://schemas.microsoft.com/office/drawing/2014/main" id="{EB4C3420-C4B3-4E7E-A2EF-3A63D9AFFCB5}"/>
              </a:ext>
            </a:extLst>
          </p:cNvPr>
          <p:cNvSpPr txBox="1"/>
          <p:nvPr/>
        </p:nvSpPr>
        <p:spPr>
          <a:xfrm>
            <a:off x="4765600" y="959640"/>
            <a:ext cx="3384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Linear Regression</a:t>
            </a:r>
            <a:endParaRPr lang="en-US" sz="2400" dirty="0">
              <a:cs typeface="Calibri"/>
            </a:endParaRPr>
          </a:p>
        </p:txBody>
      </p:sp>
      <p:sp>
        <p:nvSpPr>
          <p:cNvPr id="27" name="TextBox 26">
            <a:extLst>
              <a:ext uri="{FF2B5EF4-FFF2-40B4-BE49-F238E27FC236}">
                <a16:creationId xmlns:a16="http://schemas.microsoft.com/office/drawing/2014/main" id="{70F7D08E-A01A-4B0E-834B-C9F1997D6FDC}"/>
              </a:ext>
            </a:extLst>
          </p:cNvPr>
          <p:cNvSpPr txBox="1"/>
          <p:nvPr/>
        </p:nvSpPr>
        <p:spPr>
          <a:xfrm>
            <a:off x="4799856" y="5328630"/>
            <a:ext cx="4898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RMSE value is 5.02984474</a:t>
            </a:r>
            <a:endParaRPr lang="en-US" dirty="0">
              <a:cs typeface="Calibri"/>
            </a:endParaRPr>
          </a:p>
        </p:txBody>
      </p:sp>
      <p:pic>
        <p:nvPicPr>
          <p:cNvPr id="10" name="Picture 9">
            <a:extLst>
              <a:ext uri="{FF2B5EF4-FFF2-40B4-BE49-F238E27FC236}">
                <a16:creationId xmlns:a16="http://schemas.microsoft.com/office/drawing/2014/main" id="{45B1298C-860D-4381-B10B-0004EB5D9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1522415"/>
            <a:ext cx="8878539" cy="3765575"/>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272A-27E1-46A6-AB23-13BDC9BF7DDF}"/>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57D6293A-B9D7-425F-A7BA-0CF07912BC5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AC9C375-B0EC-4969-AEA8-9277EDE47AF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6CD5ADA-D598-45E7-9AA8-701EB68CFF70}"/>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9" name="TextBox 8">
            <a:extLst>
              <a:ext uri="{FF2B5EF4-FFF2-40B4-BE49-F238E27FC236}">
                <a16:creationId xmlns:a16="http://schemas.microsoft.com/office/drawing/2014/main" id="{F9242F72-F3EB-4149-858A-2EFB2FD100A1}"/>
              </a:ext>
            </a:extLst>
          </p:cNvPr>
          <p:cNvSpPr txBox="1"/>
          <p:nvPr/>
        </p:nvSpPr>
        <p:spPr>
          <a:xfrm>
            <a:off x="4943872" y="107074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Decision Tree</a:t>
            </a:r>
          </a:p>
        </p:txBody>
      </p:sp>
      <p:pic>
        <p:nvPicPr>
          <p:cNvPr id="18" name="Picture 17">
            <a:extLst>
              <a:ext uri="{FF2B5EF4-FFF2-40B4-BE49-F238E27FC236}">
                <a16:creationId xmlns:a16="http://schemas.microsoft.com/office/drawing/2014/main" id="{CD991400-9BCA-4717-A032-0A7D69DE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62" y="1474682"/>
            <a:ext cx="8421275" cy="4096942"/>
          </a:xfrm>
          <a:prstGeom prst="rect">
            <a:avLst/>
          </a:prstGeom>
        </p:spPr>
      </p:pic>
      <p:sp>
        <p:nvSpPr>
          <p:cNvPr id="19" name="TextBox 18">
            <a:extLst>
              <a:ext uri="{FF2B5EF4-FFF2-40B4-BE49-F238E27FC236}">
                <a16:creationId xmlns:a16="http://schemas.microsoft.com/office/drawing/2014/main" id="{BB96984B-E455-478E-A96B-104F37E9E52B}"/>
              </a:ext>
            </a:extLst>
          </p:cNvPr>
          <p:cNvSpPr txBox="1"/>
          <p:nvPr/>
        </p:nvSpPr>
        <p:spPr>
          <a:xfrm>
            <a:off x="4799856" y="5531455"/>
            <a:ext cx="4898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RMSE value is 4.700253355</a:t>
            </a:r>
            <a:endParaRPr lang="en-US" dirty="0">
              <a:cs typeface="Calibri"/>
            </a:endParaRPr>
          </a:p>
        </p:txBody>
      </p:sp>
    </p:spTree>
    <p:extLst>
      <p:ext uri="{BB962C8B-B14F-4D97-AF65-F5344CB8AC3E}">
        <p14:creationId xmlns:p14="http://schemas.microsoft.com/office/powerpoint/2010/main" val="22862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46CA-9DAC-4B93-BB7F-2C88EAC5F3B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a:p>
        </p:txBody>
      </p:sp>
      <p:sp>
        <p:nvSpPr>
          <p:cNvPr id="4" name="Date Placeholder 3">
            <a:extLst>
              <a:ext uri="{FF2B5EF4-FFF2-40B4-BE49-F238E27FC236}">
                <a16:creationId xmlns:a16="http://schemas.microsoft.com/office/drawing/2014/main" id="{BD6EBE26-1CDA-473F-9B41-55CF285F00B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5C94DD0-0B0D-41DA-B994-B7740C02A0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91E2477-ACA7-4016-A9BB-8A1E5217A308}"/>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TextBox 8">
            <a:extLst>
              <a:ext uri="{FF2B5EF4-FFF2-40B4-BE49-F238E27FC236}">
                <a16:creationId xmlns:a16="http://schemas.microsoft.com/office/drawing/2014/main" id="{FF01C6E2-8F4C-4A58-B215-D39BDF1D2D1E}"/>
              </a:ext>
            </a:extLst>
          </p:cNvPr>
          <p:cNvSpPr txBox="1"/>
          <p:nvPr/>
        </p:nvSpPr>
        <p:spPr>
          <a:xfrm>
            <a:off x="4511824" y="894387"/>
            <a:ext cx="3531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Random Forest Regression</a:t>
            </a:r>
          </a:p>
        </p:txBody>
      </p:sp>
      <p:pic>
        <p:nvPicPr>
          <p:cNvPr id="13" name="Picture 12">
            <a:extLst>
              <a:ext uri="{FF2B5EF4-FFF2-40B4-BE49-F238E27FC236}">
                <a16:creationId xmlns:a16="http://schemas.microsoft.com/office/drawing/2014/main" id="{CDCF0A14-0D2F-494D-B324-1660A935A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647" y="1384117"/>
            <a:ext cx="8183117" cy="4061107"/>
          </a:xfrm>
          <a:prstGeom prst="rect">
            <a:avLst/>
          </a:prstGeom>
        </p:spPr>
      </p:pic>
      <p:sp>
        <p:nvSpPr>
          <p:cNvPr id="14" name="TextBox 13">
            <a:extLst>
              <a:ext uri="{FF2B5EF4-FFF2-40B4-BE49-F238E27FC236}">
                <a16:creationId xmlns:a16="http://schemas.microsoft.com/office/drawing/2014/main" id="{339C66BB-69F2-43C7-B7ED-E08834992BAF}"/>
              </a:ext>
            </a:extLst>
          </p:cNvPr>
          <p:cNvSpPr txBox="1"/>
          <p:nvPr/>
        </p:nvSpPr>
        <p:spPr>
          <a:xfrm>
            <a:off x="4799856" y="5531455"/>
            <a:ext cx="4898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RMSE value is 3.049356294</a:t>
            </a:r>
            <a:endParaRPr lang="en-US" dirty="0">
              <a:cs typeface="Calibri"/>
            </a:endParaRPr>
          </a:p>
        </p:txBody>
      </p:sp>
    </p:spTree>
    <p:extLst>
      <p:ext uri="{BB962C8B-B14F-4D97-AF65-F5344CB8AC3E}">
        <p14:creationId xmlns:p14="http://schemas.microsoft.com/office/powerpoint/2010/main" val="246715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1D08-4141-48EE-9D77-CF1B34769926}"/>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p>
          <a:p>
            <a:pPr algn="ctr"/>
            <a:endParaRPr lang="en-US" sz="3600" dirty="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15210957-7787-4740-9EE4-56052A08197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44BF5DD-7113-4542-8FD8-BE5D79AA4EF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A26297F-D165-4100-B66E-81A2EAE9B654}"/>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TextBox 8">
            <a:extLst>
              <a:ext uri="{FF2B5EF4-FFF2-40B4-BE49-F238E27FC236}">
                <a16:creationId xmlns:a16="http://schemas.microsoft.com/office/drawing/2014/main" id="{29E2D535-8357-4ED3-8CA5-572565525A4A}"/>
              </a:ext>
            </a:extLst>
          </p:cNvPr>
          <p:cNvSpPr txBox="1"/>
          <p:nvPr/>
        </p:nvSpPr>
        <p:spPr>
          <a:xfrm>
            <a:off x="1415480" y="1484784"/>
            <a:ext cx="1036915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Root mean square error of the Regression Algorithms are given below:</a:t>
            </a:r>
          </a:p>
          <a:p>
            <a:pPr marL="285750" indent="-285750">
              <a:buFont typeface="Arial"/>
              <a:buChar char="•"/>
            </a:pPr>
            <a:r>
              <a:rPr lang="en-US" sz="2400" dirty="0">
                <a:ea typeface="+mn-lt"/>
                <a:cs typeface="+mn-lt"/>
              </a:rPr>
              <a:t>The </a:t>
            </a:r>
            <a:r>
              <a:rPr lang="en-US" sz="2400" dirty="0" err="1">
                <a:ea typeface="+mn-lt"/>
                <a:cs typeface="+mn-lt"/>
              </a:rPr>
              <a:t>rmse</a:t>
            </a:r>
            <a:r>
              <a:rPr lang="en-US" sz="2400" dirty="0">
                <a:ea typeface="+mn-lt"/>
                <a:cs typeface="+mn-lt"/>
              </a:rPr>
              <a:t> using Linear Regression model is:    5.0298447</a:t>
            </a:r>
          </a:p>
          <a:p>
            <a:pPr marL="285750" indent="-285750">
              <a:buFont typeface="Arial"/>
              <a:buChar char="•"/>
            </a:pPr>
            <a:r>
              <a:rPr lang="en-US" sz="2400" dirty="0">
                <a:ea typeface="+mn-lt"/>
                <a:cs typeface="+mn-lt"/>
              </a:rPr>
              <a:t>The </a:t>
            </a:r>
            <a:r>
              <a:rPr lang="en-US" sz="2400" dirty="0" err="1">
                <a:ea typeface="+mn-lt"/>
                <a:cs typeface="+mn-lt"/>
              </a:rPr>
              <a:t>rmse</a:t>
            </a:r>
            <a:r>
              <a:rPr lang="en-US" sz="2400" dirty="0">
                <a:ea typeface="+mn-lt"/>
                <a:cs typeface="+mn-lt"/>
              </a:rPr>
              <a:t> using Decision Regression model is: 4.7002533</a:t>
            </a:r>
          </a:p>
          <a:p>
            <a:pPr marL="285750" indent="-285750">
              <a:buFont typeface="Arial"/>
              <a:buChar char="•"/>
            </a:pPr>
            <a:r>
              <a:rPr lang="en-US" sz="2400" dirty="0">
                <a:ea typeface="+mn-lt"/>
                <a:cs typeface="+mn-lt"/>
              </a:rPr>
              <a:t>The </a:t>
            </a:r>
            <a:r>
              <a:rPr lang="en-US" sz="2400" dirty="0" err="1">
                <a:ea typeface="+mn-lt"/>
                <a:cs typeface="+mn-lt"/>
              </a:rPr>
              <a:t>rmse</a:t>
            </a:r>
            <a:r>
              <a:rPr lang="en-US" sz="2400" dirty="0">
                <a:ea typeface="+mn-lt"/>
                <a:cs typeface="+mn-lt"/>
              </a:rPr>
              <a:t> using Random forest Regression model is: 3.0493562</a:t>
            </a:r>
          </a:p>
          <a:p>
            <a:pPr marL="285750" indent="-285750">
              <a:buFont typeface="Arial"/>
              <a:buChar char="•"/>
            </a:pPr>
            <a:endParaRPr lang="en-US" sz="2400" dirty="0">
              <a:ea typeface="+mn-lt"/>
              <a:cs typeface="+mn-lt"/>
            </a:endParaRPr>
          </a:p>
          <a:p>
            <a:r>
              <a:rPr lang="en-US" sz="2400" dirty="0">
                <a:ea typeface="+mn-lt"/>
                <a:cs typeface="+mn-lt"/>
              </a:rPr>
              <a:t>By comparing all 3 Regression model Random forest regression has lower </a:t>
            </a:r>
            <a:r>
              <a:rPr lang="en-US" sz="2400" dirty="0" err="1">
                <a:ea typeface="+mn-lt"/>
                <a:cs typeface="+mn-lt"/>
              </a:rPr>
              <a:t>rmse</a:t>
            </a:r>
            <a:r>
              <a:rPr lang="en-US" sz="2400" dirty="0">
                <a:ea typeface="+mn-lt"/>
                <a:cs typeface="+mn-lt"/>
              </a:rPr>
              <a:t> value. So we will use Random forest Regression model to predict the cost for travelling in uber.</a:t>
            </a:r>
          </a:p>
        </p:txBody>
      </p:sp>
    </p:spTree>
    <p:extLst>
      <p:ext uri="{BB962C8B-B14F-4D97-AF65-F5344CB8AC3E}">
        <p14:creationId xmlns:p14="http://schemas.microsoft.com/office/powerpoint/2010/main" val="221237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46CA-9DAC-4B93-BB7F-2C88EAC5F3B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a:p>
        </p:txBody>
      </p:sp>
      <p:sp>
        <p:nvSpPr>
          <p:cNvPr id="4" name="Date Placeholder 3">
            <a:extLst>
              <a:ext uri="{FF2B5EF4-FFF2-40B4-BE49-F238E27FC236}">
                <a16:creationId xmlns:a16="http://schemas.microsoft.com/office/drawing/2014/main" id="{BD6EBE26-1CDA-473F-9B41-55CF285F00B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5C94DD0-0B0D-41DA-B994-B7740C02A0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91E2477-ACA7-4016-A9BB-8A1E5217A308}"/>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9" name="TextBox 8">
            <a:extLst>
              <a:ext uri="{FF2B5EF4-FFF2-40B4-BE49-F238E27FC236}">
                <a16:creationId xmlns:a16="http://schemas.microsoft.com/office/drawing/2014/main" id="{FF01C6E2-8F4C-4A58-B215-D39BDF1D2D1E}"/>
              </a:ext>
            </a:extLst>
          </p:cNvPr>
          <p:cNvSpPr txBox="1"/>
          <p:nvPr/>
        </p:nvSpPr>
        <p:spPr>
          <a:xfrm>
            <a:off x="4511824" y="957213"/>
            <a:ext cx="3531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Prediction Uber Fare</a:t>
            </a:r>
          </a:p>
        </p:txBody>
      </p:sp>
      <p:sp>
        <p:nvSpPr>
          <p:cNvPr id="3" name="TextBox 2">
            <a:extLst>
              <a:ext uri="{FF2B5EF4-FFF2-40B4-BE49-F238E27FC236}">
                <a16:creationId xmlns:a16="http://schemas.microsoft.com/office/drawing/2014/main" id="{CC81FF7A-C16C-4397-8AF9-DAF77062F3ED}"/>
              </a:ext>
            </a:extLst>
          </p:cNvPr>
          <p:cNvSpPr txBox="1"/>
          <p:nvPr/>
        </p:nvSpPr>
        <p:spPr>
          <a:xfrm>
            <a:off x="3287688" y="2204864"/>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BFE3B7E7-A96C-4F1E-BD25-B5780049B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514851"/>
            <a:ext cx="9217024" cy="3326591"/>
          </a:xfrm>
          <a:prstGeom prst="rect">
            <a:avLst/>
          </a:prstGeom>
        </p:spPr>
      </p:pic>
      <p:sp>
        <p:nvSpPr>
          <p:cNvPr id="7" name="TextBox 6">
            <a:extLst>
              <a:ext uri="{FF2B5EF4-FFF2-40B4-BE49-F238E27FC236}">
                <a16:creationId xmlns:a16="http://schemas.microsoft.com/office/drawing/2014/main" id="{1045BED3-97AA-4DCC-A5A2-6F93C619A1D4}"/>
              </a:ext>
            </a:extLst>
          </p:cNvPr>
          <p:cNvSpPr txBox="1"/>
          <p:nvPr/>
        </p:nvSpPr>
        <p:spPr>
          <a:xfrm>
            <a:off x="3287688" y="5373216"/>
            <a:ext cx="5231176" cy="369332"/>
          </a:xfrm>
          <a:prstGeom prst="rect">
            <a:avLst/>
          </a:prstGeom>
          <a:noFill/>
        </p:spPr>
        <p:txBody>
          <a:bodyPr wrap="none" rtlCol="0">
            <a:spAutoFit/>
          </a:bodyPr>
          <a:lstStyle/>
          <a:p>
            <a:r>
              <a:rPr lang="en-US" dirty="0"/>
              <a:t>Finding </a:t>
            </a:r>
            <a:r>
              <a:rPr lang="en-US" dirty="0" err="1"/>
              <a:t>fare_amount</a:t>
            </a:r>
            <a:r>
              <a:rPr lang="en-US" dirty="0"/>
              <a:t> using Random Forest Regression</a:t>
            </a:r>
            <a:endParaRPr lang="en-IN" dirty="0"/>
          </a:p>
        </p:txBody>
      </p:sp>
    </p:spTree>
    <p:extLst>
      <p:ext uri="{BB962C8B-B14F-4D97-AF65-F5344CB8AC3E}">
        <p14:creationId xmlns:p14="http://schemas.microsoft.com/office/powerpoint/2010/main" val="226418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78" y="25164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3339" y="964777"/>
            <a:ext cx="11089232" cy="5292588"/>
          </a:xfrm>
        </p:spPr>
        <p:txBody>
          <a:bodyPr vert="horz" lIns="91440" tIns="45720" rIns="91440" bIns="45720" rtlCol="0" anchor="t">
            <a:normAutofit/>
          </a:bodyPr>
          <a:lstStyle/>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quality of a regression model depends on the matchup of predictions against actual values. In regression problems, the dependent variable is continuous. In classification problems, the dependent variable is categorical. </a:t>
            </a:r>
          </a:p>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Random Forest can be used to solve both regression and classification problems. Decision trees are nonlinear; unlike linear regression, there is no equation to express the relationship between independent and dependent variables.</a:t>
            </a:r>
          </a:p>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Out of the three models left, Random Forest is the best model as it has the lowest RMSE score and highest R-Squared score, which explains the highest variability and tells us how well the model fits in this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buFont typeface="Wingdings" pitchFamily="2" charset="2"/>
              <a:buChar char="Ø"/>
            </a:pPr>
            <a:endParaRPr lang="en-US" sz="2600" dirty="0">
              <a:ea typeface="+mn-lt"/>
              <a:cs typeface="+mn-lt"/>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65" y="316999"/>
            <a:ext cx="7467600" cy="714396"/>
          </a:xfrm>
        </p:spPr>
        <p:txBody>
          <a:bodyPr>
            <a:normAutofit/>
          </a:bodyPr>
          <a:lstStyle/>
          <a:p>
            <a:pPr algn="ctr"/>
            <a:r>
              <a:rPr lang="en-US" sz="3200" dirty="0">
                <a:solidFill>
                  <a:schemeClr val="accent1">
                    <a:lumMod val="75000"/>
                  </a:schemeClr>
                </a:solidFill>
                <a:latin typeface="Times New Roman"/>
                <a:cs typeface="Times New Roman"/>
              </a:rPr>
              <a:t>FUTURE</a:t>
            </a:r>
            <a:r>
              <a:rPr lang="en-US" sz="3200" b="1" dirty="0">
                <a:solidFill>
                  <a:schemeClr val="accent1">
                    <a:lumMod val="75000"/>
                  </a:schemeClr>
                </a:solidFill>
                <a:latin typeface="Times New Roman"/>
                <a:cs typeface="Times New Roman"/>
              </a:rPr>
              <a:t> </a:t>
            </a:r>
            <a:r>
              <a:rPr lang="en-US" sz="3200" dirty="0">
                <a:solidFill>
                  <a:schemeClr val="accent1">
                    <a:lumMod val="75000"/>
                  </a:schemeClr>
                </a:solidFill>
                <a:latin typeface="Times New Roman"/>
                <a:cs typeface="Times New Roman"/>
              </a:rPr>
              <a:t>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5335" y="1105145"/>
            <a:ext cx="11317394" cy="5292588"/>
          </a:xfrm>
        </p:spPr>
        <p:txBody>
          <a:bodyPr vert="horz" lIns="91440" tIns="45720" rIns="91440" bIns="45720" rtlCol="0" anchor="t">
            <a:normAutofit/>
          </a:bodyPr>
          <a:lstStyle/>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is known, with an increase in the number of features; underlying equations become a higher-order polynomial equation, and it leads to overfitting of the data. </a:t>
            </a:r>
          </a:p>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Generally, it is seen that an overfitted model performs worse on the testing data set, and it is also observed that the overfitted model performs worse on additional new test data set as well. </a:t>
            </a:r>
          </a:p>
          <a:p>
            <a:pPr algn="just">
              <a:lnSpc>
                <a:spcPct val="110000"/>
              </a:lnSpc>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kind of normalized regression type - Ridge Regression may be further considered.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itchFamily="2" charset="2"/>
              <a:buChar char="Ø"/>
            </a:pPr>
            <a:endParaRPr lang="en-US" sz="2600" dirty="0">
              <a:ea typeface="+mn-lt"/>
              <a:cs typeface="+mn-lt"/>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807" y="264305"/>
            <a:ext cx="7467600" cy="1143000"/>
          </a:xfrm>
        </p:spPr>
        <p:txBody>
          <a:bodyPr>
            <a:normAutofit/>
          </a:bodyPr>
          <a:lstStyle/>
          <a:p>
            <a:pPr algn="ctr"/>
            <a:r>
              <a:rPr lang="en-IN" sz="3500" cap="small" dirty="0">
                <a:solidFill>
                  <a:schemeClr val="accent1">
                    <a:lumMod val="75000"/>
                  </a:schemeClr>
                </a:solidFill>
                <a:latin typeface="Times New Roman"/>
                <a:cs typeface="Times New Roman"/>
              </a:rPr>
              <a:t>AGENDA</a:t>
            </a:r>
          </a:p>
        </p:txBody>
      </p:sp>
      <p:sp>
        <p:nvSpPr>
          <p:cNvPr id="3" name="Content Placeholder 2"/>
          <p:cNvSpPr>
            <a:spLocks noGrp="1"/>
          </p:cNvSpPr>
          <p:nvPr>
            <p:ph idx="1"/>
          </p:nvPr>
        </p:nvSpPr>
        <p:spPr>
          <a:xfrm>
            <a:off x="2152650" y="1484785"/>
            <a:ext cx="7886700" cy="4692179"/>
          </a:xfrm>
        </p:spPr>
        <p:txBody>
          <a:bodyPr vert="horz" lIns="91440" tIns="45720" rIns="91440" bIns="45720" rtlCol="0" anchor="t">
            <a:normAutofit fontScale="85000" lnSpcReduction="20000"/>
          </a:bodyPr>
          <a:lstStyle/>
          <a:p>
            <a:pPr marL="355600" indent="-355600">
              <a:buFont typeface="Wingdings" pitchFamily="2" charset="2"/>
              <a:buChar char="q"/>
            </a:pPr>
            <a:r>
              <a:rPr lang="en-IN" dirty="0">
                <a:latin typeface="Calibri"/>
                <a:cs typeface="Times New Roman"/>
              </a:rPr>
              <a:t>Abstract</a:t>
            </a:r>
          </a:p>
          <a:p>
            <a:pPr marL="355600" indent="-355600">
              <a:buFont typeface="Wingdings" pitchFamily="2" charset="2"/>
              <a:buChar char="q"/>
            </a:pPr>
            <a:r>
              <a:rPr lang="en-IN" dirty="0">
                <a:latin typeface="Calibri"/>
                <a:cs typeface="Times New Roman"/>
              </a:rPr>
              <a:t>About the Company</a:t>
            </a:r>
          </a:p>
          <a:p>
            <a:pPr marL="355600" indent="-355600">
              <a:buFont typeface="Wingdings" pitchFamily="2" charset="2"/>
              <a:buChar char="q"/>
            </a:pPr>
            <a:r>
              <a:rPr lang="en-IN" dirty="0">
                <a:latin typeface="Calibri"/>
                <a:cs typeface="Times New Roman"/>
              </a:rPr>
              <a:t>Introduction</a:t>
            </a:r>
          </a:p>
          <a:p>
            <a:pPr marL="355600" indent="-355600">
              <a:buFont typeface="Wingdings" pitchFamily="2" charset="2"/>
              <a:buChar char="q"/>
            </a:pPr>
            <a:r>
              <a:rPr lang="en-IN" dirty="0">
                <a:latin typeface="Calibri"/>
                <a:cs typeface="Times New Roman"/>
              </a:rPr>
              <a:t>Literature Survey</a:t>
            </a:r>
          </a:p>
          <a:p>
            <a:pPr marL="355600" indent="-355600">
              <a:buFont typeface="Wingdings" pitchFamily="2" charset="2"/>
              <a:buChar char="q"/>
            </a:pPr>
            <a:r>
              <a:rPr lang="en-IN" dirty="0">
                <a:latin typeface="Calibri"/>
                <a:cs typeface="Times New Roman"/>
              </a:rPr>
              <a:t>Requirements</a:t>
            </a:r>
          </a:p>
          <a:p>
            <a:pPr marL="355600" indent="-355600">
              <a:buFont typeface="Wingdings" pitchFamily="2" charset="2"/>
              <a:buChar char="q"/>
            </a:pPr>
            <a:r>
              <a:rPr lang="en-IN" dirty="0">
                <a:latin typeface="Calibri"/>
                <a:cs typeface="Times New Roman"/>
              </a:rPr>
              <a:t>System Design</a:t>
            </a:r>
          </a:p>
          <a:p>
            <a:pPr marL="355600" indent="-355600">
              <a:buFont typeface="Wingdings" pitchFamily="2" charset="2"/>
              <a:buChar char="q"/>
            </a:pPr>
            <a:r>
              <a:rPr lang="en-IN" dirty="0">
                <a:latin typeface="Calibri"/>
                <a:cs typeface="Times New Roman"/>
              </a:rPr>
              <a:t>Detailed Design</a:t>
            </a:r>
          </a:p>
          <a:p>
            <a:pPr marL="355600" indent="-355600">
              <a:buFont typeface="Wingdings" pitchFamily="2" charset="2"/>
              <a:buChar char="q"/>
            </a:pPr>
            <a:r>
              <a:rPr lang="en-IN" dirty="0">
                <a:latin typeface="Calibri"/>
                <a:cs typeface="Times New Roman"/>
              </a:rPr>
              <a:t>Implementation</a:t>
            </a:r>
          </a:p>
          <a:p>
            <a:pPr marL="355600" indent="-355600">
              <a:buFont typeface="Wingdings" pitchFamily="2" charset="2"/>
              <a:buChar char="q"/>
            </a:pPr>
            <a:r>
              <a:rPr lang="en-IN" dirty="0">
                <a:latin typeface="Calibri"/>
                <a:cs typeface="Times New Roman"/>
              </a:rPr>
              <a:t>Results</a:t>
            </a:r>
            <a:endParaRPr lang="en-IN">
              <a:latin typeface="Calibri"/>
              <a:cs typeface="Times New Roman" pitchFamily="18" charset="0"/>
            </a:endParaRPr>
          </a:p>
          <a:p>
            <a:pPr marL="355600" indent="-355600">
              <a:buFont typeface="Wingdings" pitchFamily="2" charset="2"/>
              <a:buChar char="q"/>
            </a:pPr>
            <a:r>
              <a:rPr lang="en-IN" dirty="0">
                <a:latin typeface="Calibri"/>
                <a:cs typeface="Times New Roman"/>
              </a:rPr>
              <a:t>Conclusion and Future Enhancements</a:t>
            </a:r>
          </a:p>
          <a:p>
            <a:pPr marL="355600" indent="-355600">
              <a:buFont typeface="Wingdings" pitchFamily="2" charset="2"/>
              <a:buChar char="q"/>
            </a:pPr>
            <a:r>
              <a:rPr lang="en-IN" dirty="0">
                <a:latin typeface="Calibri"/>
                <a:cs typeface="Times New Roman"/>
              </a:rPr>
              <a:t>References</a:t>
            </a:r>
          </a:p>
          <a:p>
            <a:pPr marL="355600" indent="-355600">
              <a:buFont typeface="Wingdings" pitchFamily="2" charset="2"/>
              <a:buChar char="q"/>
            </a:pPr>
            <a:r>
              <a:rPr lang="en-IN" dirty="0">
                <a:latin typeface="Calibri"/>
                <a:cs typeface="Times New Roman"/>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306971"/>
            <a:ext cx="10513168" cy="6129589"/>
          </a:xfrm>
        </p:spPr>
        <p:txBody>
          <a:bodyPr vert="horz" lIns="91440" tIns="45720" rIns="91440" bIns="45720" rtlCol="0" anchor="t">
            <a:normAutofit fontScale="85000" lnSpcReduction="100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endParaRPr lang="en-US" sz="1800" dirty="0">
              <a:solidFill>
                <a:schemeClr val="tx1">
                  <a:lumMod val="75000"/>
                  <a:lumOff val="25000"/>
                </a:schemeClr>
              </a:solidFill>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[1] John D. Kelleher, Fundamentals of Machine Learning for Predictive Data Analytics: Algorithms, Worked Examples, and Case Studies (The MIT Press), 1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Edn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[2] Data science work with public datasets, [Online] Available: https://www.kaggle.com, [3] Chong Ho Yu, Exploratory data analysis in the context of data mining and re-sampling, International Journal of psychological research, 2010, vol.3, No.1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[4] Ruben Oliva Ramos, Jen Stirrup, Advanced Analytics with R and Tableau,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Packt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Publishing, 2017, ISBN: 9781786460110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[5] Machine Learning in Python,[Online] Available </a:t>
            </a:r>
            <a:r>
              <a:rPr lang="en-US" sz="19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https://scikit-learn.org/stable/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[6] 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Divya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 Sonali, “A survey on Data Mining approaches for Healthcare”, International Journal of Biosciences and Bio-Technology, vol. 5, no. 5, (2013), pp. 241-266.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[7] Sebastian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Raschka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Model Evaluation, Model Selection, and Algorithm Selection in Machine Learning, [Online] Available </a:t>
            </a:r>
            <a:r>
              <a:rPr lang="en-US" sz="19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https://arxiv.org/abs/1811.12808,2016</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Weijie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Wang and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Yanmin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Lu, Analysis of the Mean Absolute Error (MAE) and the Root Mean Square Error (RMSE) in Assessing Rounding Model, ICMEMSCE, IOP Publishing, 324 (2018), doi:10.1088/1757-899X/324/1/012049</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b="1" dirty="0">
              <a:solidFill>
                <a:schemeClr val="tx1">
                  <a:lumMod val="75000"/>
                  <a:lumOff val="25000"/>
                </a:schemeClr>
              </a:solidFill>
              <a:latin typeface="Times New Roman"/>
              <a:cs typeface="Times New Roman"/>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824" y="2696527"/>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396" y="2672538"/>
            <a:ext cx="6553200" cy="754424"/>
          </a:xfrm>
        </p:spPr>
        <p:txBody>
          <a:bodyPr>
            <a:noAutofit/>
          </a:bodyPr>
          <a:lstStyle/>
          <a:p>
            <a:pPr algn="ctr"/>
            <a:r>
              <a:rPr lang="en-US" sz="5400" b="1" dirty="0">
                <a:ln w="10541" cmpd="sng">
                  <a:solidFill>
                    <a:schemeClr val="accent1">
                      <a:shade val="88000"/>
                      <a:satMod val="110000"/>
                    </a:schemeClr>
                  </a:solidFill>
                  <a:prstDash val="solid"/>
                </a:ln>
                <a:solidFill>
                  <a:srgbClr val="000066"/>
                </a:solidFill>
              </a:rPr>
              <a:t>THANK YOU</a:t>
            </a:r>
            <a:endParaRPr lang="en-US" sz="5400" b="1" dirty="0">
              <a:ln w="10541" cmpd="sng">
                <a:solidFill>
                  <a:srgbClr val="4472C4">
                    <a:shade val="88000"/>
                    <a:satMod val="110000"/>
                  </a:srgbClr>
                </a:solidFill>
                <a:prstDash val="solid"/>
              </a:ln>
              <a:solidFill>
                <a:srgbClr val="000066"/>
              </a:solidFill>
              <a:cs typeface="Calibri Light"/>
            </a:endParaRP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684539"/>
          </a:xfrm>
        </p:spPr>
        <p:txBody>
          <a:bodyPr>
            <a:noAutofit/>
          </a:bodyPr>
          <a:lstStyle/>
          <a:p>
            <a:pPr algn="ctr"/>
            <a:r>
              <a:rPr lang="en-US" sz="3500" cap="small" dirty="0">
                <a:solidFill>
                  <a:schemeClr val="accent1">
                    <a:lumMod val="75000"/>
                  </a:schemeClr>
                </a:solidFill>
                <a:latin typeface="Times New Roman"/>
                <a:cs typeface="Times New Roman"/>
              </a:rPr>
              <a:t>ABSTRACT</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725625" y="1186851"/>
            <a:ext cx="10968848" cy="5003060"/>
          </a:xfrm>
        </p:spPr>
        <p:txBody>
          <a:bodyPr vert="horz" lIns="91440" tIns="45720" rIns="91440" bIns="45720" rtlCol="0" anchor="t">
            <a:noAutofit/>
          </a:bodyPr>
          <a:lstStyle/>
          <a:p>
            <a:pPr>
              <a:buFont typeface="Wingdings" panose="020B0604020202020204" pitchFamily="34" charset="0"/>
              <a:buChar char="Ø"/>
            </a:pPr>
            <a:r>
              <a:rPr lang="en-US" sz="2600" dirty="0">
                <a:ea typeface="+mn-lt"/>
                <a:cs typeface="+mn-lt"/>
              </a:rPr>
              <a:t>Predictive analytics uses archival data to predict the values. Typically, past data is used to build a mathematical model and that model is used on current data to predict the future or to suggest actions to take for optimal outcomes. </a:t>
            </a:r>
          </a:p>
          <a:p>
            <a:pPr>
              <a:buFont typeface="Wingdings" panose="020B0604020202020204" pitchFamily="34" charset="0"/>
              <a:buChar char="Ø"/>
            </a:pPr>
            <a:r>
              <a:rPr lang="en-US" sz="2600" dirty="0">
                <a:ea typeface="+mn-lt"/>
                <a:cs typeface="+mn-lt"/>
              </a:rPr>
              <a:t>Companies also use predictive analytics to create more accurate forecasts, such as forecasting the fare amount for a cab ride in the city.  </a:t>
            </a:r>
          </a:p>
          <a:p>
            <a:pPr>
              <a:buFont typeface="Wingdings" panose="020B0604020202020204" pitchFamily="34" charset="0"/>
              <a:buChar char="Ø"/>
            </a:pPr>
            <a:r>
              <a:rPr lang="en-US" sz="2600" dirty="0">
                <a:ea typeface="+mn-lt"/>
                <a:cs typeface="+mn-lt"/>
              </a:rPr>
              <a:t>This research aims to understand all patterns and to apply analytics for fare prediction. The proposed work is to design a system that predicts the fare amount for a cab ride in the city. </a:t>
            </a:r>
          </a:p>
          <a:p>
            <a:pPr>
              <a:buFont typeface="Wingdings" panose="020B0604020202020204" pitchFamily="34" charset="0"/>
              <a:buChar char="Ø"/>
            </a:pPr>
            <a:r>
              <a:rPr lang="en-US" sz="2600" dirty="0">
                <a:ea typeface="+mn-lt"/>
                <a:cs typeface="+mn-lt"/>
              </a:rPr>
              <a:t>The aim is to build regression models, which will predict the continuous fare amount for each cab ride and help prediction depending on multiple time-based, positional and general factors.</a:t>
            </a:r>
          </a:p>
          <a:p>
            <a:endParaRPr lang="en-US" sz="2000" dirty="0">
              <a:ea typeface="+mn-lt"/>
              <a:cs typeface="+mn-lt"/>
            </a:endParaRPr>
          </a:p>
          <a:p>
            <a:endParaRPr lang="en-US" dirty="0">
              <a:ea typeface="+mn-lt"/>
              <a:cs typeface="+mn-lt"/>
            </a:endParaRPr>
          </a:p>
          <a:p>
            <a:endParaRPr lang="en-US" dirty="0">
              <a:cs typeface="Calibri"/>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805" y="297106"/>
            <a:ext cx="7467600" cy="617086"/>
          </a:xfrm>
        </p:spPr>
        <p:txBody>
          <a:bodyPr>
            <a:normAutofit/>
          </a:bodyPr>
          <a:lstStyle/>
          <a:p>
            <a:pPr algn="ctr"/>
            <a:r>
              <a:rPr lang="en-US" sz="3500" cap="small" dirty="0">
                <a:solidFill>
                  <a:schemeClr val="accent1">
                    <a:lumMod val="75000"/>
                  </a:schemeClr>
                </a:solidFill>
                <a:latin typeface="Times New Roman"/>
                <a:cs typeface="Times New Roman"/>
              </a:rPr>
              <a:t>ABOUT THE COMPANY</a:t>
            </a:r>
          </a:p>
        </p:txBody>
      </p:sp>
      <p:sp>
        <p:nvSpPr>
          <p:cNvPr id="3" name="Content Placeholder 2"/>
          <p:cNvSpPr>
            <a:spLocks noGrp="1"/>
          </p:cNvSpPr>
          <p:nvPr>
            <p:ph idx="1"/>
          </p:nvPr>
        </p:nvSpPr>
        <p:spPr>
          <a:xfrm>
            <a:off x="767408" y="1094874"/>
            <a:ext cx="10657184" cy="5322912"/>
          </a:xfrm>
        </p:spPr>
        <p:txBody>
          <a:bodyPr vert="horz" lIns="91440" tIns="45720" rIns="91440" bIns="45720" rtlCol="0" anchor="t">
            <a:normAutofit fontScale="92500" lnSpcReduction="20000"/>
          </a:bodyPr>
          <a:lstStyle/>
          <a:p>
            <a:pPr>
              <a:lnSpc>
                <a:spcPct val="110000"/>
              </a:lnSpc>
              <a:buFont typeface="Wingdings" panose="020B0604020202020204" pitchFamily="34" charset="0"/>
              <a:buChar char="Ø"/>
            </a:pPr>
            <a:r>
              <a:rPr lang="en-US" dirty="0">
                <a:ea typeface="+mn-lt"/>
                <a:cs typeface="+mn-lt"/>
              </a:rPr>
              <a:t>NASTECH is formed with the purpose of bridging the gap between Academic and Industry.</a:t>
            </a:r>
          </a:p>
          <a:p>
            <a:pPr>
              <a:lnSpc>
                <a:spcPct val="110000"/>
              </a:lnSpc>
              <a:buFont typeface="Wingdings" panose="020B0604020202020204" pitchFamily="34" charset="0"/>
              <a:buChar char="Ø"/>
            </a:pPr>
            <a:r>
              <a:rPr lang="en-US" dirty="0">
                <a:ea typeface="+mn-lt"/>
                <a:cs typeface="+mn-lt"/>
              </a:rPr>
              <a:t>Nastech is one of the leading Global Certification and Training service providers for technical and management programs for educational institutions. </a:t>
            </a:r>
            <a:endParaRPr lang="en-US">
              <a:ea typeface="+mn-lt"/>
              <a:cs typeface="+mn-lt"/>
            </a:endParaRPr>
          </a:p>
          <a:p>
            <a:pPr>
              <a:lnSpc>
                <a:spcPct val="110000"/>
              </a:lnSpc>
              <a:buFont typeface="Wingdings" panose="020B0604020202020204" pitchFamily="34" charset="0"/>
              <a:buChar char="Ø"/>
            </a:pPr>
            <a:r>
              <a:rPr lang="en-US" dirty="0">
                <a:ea typeface="+mn-lt"/>
                <a:cs typeface="+mn-lt"/>
              </a:rPr>
              <a:t>It collaborates with educational institutes to understand their requirements and form a strategy in consultation with all stakeholders to fulfill those by skilling, reskilling and upskilling the students and faculties on new age skills and technologies.</a:t>
            </a:r>
            <a:endParaRPr lang="en-US" sz="2700" dirty="0">
              <a:latin typeface="Times New Roman"/>
              <a:ea typeface="+mn-lt"/>
              <a:cs typeface="Times New Roman"/>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568" y="216895"/>
            <a:ext cx="7467600" cy="1080120"/>
          </a:xfrm>
        </p:spPr>
        <p:txBody>
          <a:bodyPr>
            <a:normAutofit/>
          </a:bodyPr>
          <a:lstStyle/>
          <a:p>
            <a:pPr algn="ctr"/>
            <a:r>
              <a:rPr lang="en-US" sz="3500" cap="small" dirty="0">
                <a:solidFill>
                  <a:schemeClr val="accent1">
                    <a:lumMod val="75000"/>
                  </a:schemeClr>
                </a:solidFill>
                <a:latin typeface="Times New Roman"/>
                <a:cs typeface="Times New Roman"/>
              </a:rPr>
              <a:t>INTRODUCTION</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623392" y="914400"/>
            <a:ext cx="10945216" cy="5322912"/>
          </a:xfrm>
        </p:spPr>
        <p:txBody>
          <a:bodyPr vert="horz" lIns="91440" tIns="45720" rIns="91440" bIns="45720" rtlCol="0" anchor="t">
            <a:normAutofit/>
          </a:bodyPr>
          <a:lstStyle/>
          <a:p>
            <a:pPr algn="just">
              <a:lnSpc>
                <a:spcPct val="120000"/>
              </a:lnSpc>
              <a:buFont typeface="Wingdings" pitchFamily="2" charset="2"/>
              <a:buChar char="Ø"/>
            </a:pPr>
            <a:r>
              <a:rPr lang="en-US" dirty="0">
                <a:ea typeface="+mn-lt"/>
                <a:cs typeface="+mn-lt"/>
              </a:rPr>
              <a:t>We analyzed the Regression algorithms namely Decision Tree, Random Forest, Linear Regression based on their root mean square error, we identified the best regression algorithm which can be used in the uber fare prediction.</a:t>
            </a:r>
          </a:p>
          <a:p>
            <a:pPr algn="just">
              <a:lnSpc>
                <a:spcPct val="120000"/>
              </a:lnSpc>
              <a:buFont typeface="Wingdings" pitchFamily="2" charset="2"/>
              <a:buChar char="Ø"/>
            </a:pPr>
            <a:r>
              <a:rPr lang="en-US" dirty="0">
                <a:ea typeface="+mn-lt"/>
                <a:cs typeface="+mn-lt"/>
              </a:rPr>
              <a:t>The proposed work predicts uber fare by exploring the regression algorithms and does performance analysis. </a:t>
            </a:r>
            <a:endParaRPr lang="en-US" b="1" dirty="0">
              <a:latin typeface="Times New Roman"/>
              <a:ea typeface="+mn-lt"/>
              <a:cs typeface="Times New Roman"/>
            </a:endParaRPr>
          </a:p>
          <a:p>
            <a:pPr algn="just">
              <a:lnSpc>
                <a:spcPct val="120000"/>
              </a:lnSpc>
              <a:buFont typeface="Wingdings" pitchFamily="2" charset="2"/>
              <a:buChar char="Ø"/>
            </a:pPr>
            <a:r>
              <a:rPr lang="en-US" dirty="0">
                <a:ea typeface="+mn-lt"/>
                <a:cs typeface="+mn-lt"/>
              </a:rPr>
              <a:t>The objective of this study is to effectively predict the cost of the travelling in uber.</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439" y="905989"/>
            <a:ext cx="11521280" cy="5441612"/>
          </a:xfrm>
        </p:spPr>
        <p:txBody>
          <a:bodyPr vert="horz" lIns="91440" tIns="45720" rIns="91440" bIns="45720" rtlCol="0" anchor="t">
            <a:noAutofit/>
          </a:bodyPr>
          <a:lstStyle/>
          <a:p>
            <a:pPr>
              <a:buFont typeface="Wingdings" panose="020B0604020202020204" pitchFamily="34" charset="0"/>
              <a:buChar char="Ø"/>
            </a:pPr>
            <a:r>
              <a:rPr lang="en-IN" sz="2000" dirty="0">
                <a:effectLst/>
                <a:latin typeface="Times New Roman" panose="02020603050405020304" pitchFamily="18" charset="0"/>
                <a:ea typeface="Times New Roman" panose="02020603050405020304" pitchFamily="18" charset="0"/>
              </a:rPr>
              <a:t>Author J. Chao tells us the popularity of uber in the recent years and about the urban citizens who are benefited by the uber.</a:t>
            </a:r>
          </a:p>
          <a:p>
            <a:pPr>
              <a:buFont typeface="Wingdings" panose="020B0604020202020204" pitchFamily="34" charset="0"/>
              <a:buChar char="Ø"/>
            </a:pPr>
            <a:r>
              <a:rPr lang="en-IN" sz="2000" dirty="0">
                <a:effectLst/>
                <a:latin typeface="Times New Roman" panose="02020603050405020304" pitchFamily="18" charset="0"/>
                <a:ea typeface="Times New Roman" panose="02020603050405020304" pitchFamily="18" charset="0"/>
              </a:rPr>
              <a:t>A large part of the literature focuses primarily on spatial-temporal analysis and demand &amp; price forecasting of the taxi trips. Popular destinations in New York City were uncovered by detecting popular drop-off locations linear regression model and implemented to analyse the travel patterns in urban areas for effective investment decisions in rapid transit infrastructure and service ( </a:t>
            </a:r>
            <a:r>
              <a:rPr lang="en-IN" sz="2000" dirty="0" err="1">
                <a:effectLst/>
                <a:latin typeface="Times New Roman" panose="02020603050405020304" pitchFamily="18" charset="0"/>
                <a:ea typeface="Times New Roman" panose="02020603050405020304" pitchFamily="18" charset="0"/>
              </a:rPr>
              <a:t>Hochmair</a:t>
            </a:r>
            <a:r>
              <a:rPr lang="en-IN" sz="2000" dirty="0">
                <a:effectLst/>
                <a:latin typeface="Times New Roman" panose="02020603050405020304" pitchFamily="18" charset="0"/>
                <a:ea typeface="Times New Roman" panose="02020603050405020304" pitchFamily="18" charset="0"/>
              </a:rPr>
              <a:t>, 2016) and density analysis was used to detect demand fluctuations (</a:t>
            </a:r>
            <a:r>
              <a:rPr lang="en-IN" sz="2000" dirty="0" err="1">
                <a:effectLst/>
                <a:latin typeface="Times New Roman" panose="02020603050405020304" pitchFamily="18" charset="0"/>
                <a:ea typeface="Times New Roman" panose="02020603050405020304" pitchFamily="18" charset="0"/>
              </a:rPr>
              <a:t>Markou</a:t>
            </a:r>
            <a:r>
              <a:rPr lang="en-IN" sz="2000" dirty="0">
                <a:effectLst/>
                <a:latin typeface="Times New Roman" panose="02020603050405020304" pitchFamily="18" charset="0"/>
                <a:ea typeface="Times New Roman" panose="02020603050405020304" pitchFamily="18" charset="0"/>
              </a:rPr>
              <a:t>, Rodrigues, &amp; Pereira, 2017). </a:t>
            </a:r>
          </a:p>
          <a:p>
            <a:pPr>
              <a:buFont typeface="Wingdings" panose="020B0604020202020204" pitchFamily="34" charset="0"/>
              <a:buChar char="Ø"/>
            </a:pPr>
            <a:r>
              <a:rPr lang="en-IN" sz="2000" dirty="0">
                <a:effectLst/>
                <a:latin typeface="Times New Roman" panose="02020603050405020304" pitchFamily="18" charset="0"/>
                <a:ea typeface="Times New Roman" panose="02020603050405020304" pitchFamily="18" charset="0"/>
              </a:rPr>
              <a:t>The travel time estimation problem was addressed with a big data-driven approach using a simple baseline for Travel Time Estimation (Wang, </a:t>
            </a:r>
            <a:r>
              <a:rPr lang="en-IN" sz="2000" dirty="0" err="1">
                <a:effectLst/>
                <a:latin typeface="Times New Roman" panose="02020603050405020304" pitchFamily="18" charset="0"/>
                <a:ea typeface="Times New Roman" panose="02020603050405020304" pitchFamily="18" charset="0"/>
              </a:rPr>
              <a:t>Kuo</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Kifer</a:t>
            </a:r>
            <a:r>
              <a:rPr lang="en-IN" sz="2000" dirty="0">
                <a:effectLst/>
                <a:latin typeface="Times New Roman" panose="02020603050405020304" pitchFamily="18" charset="0"/>
                <a:ea typeface="Times New Roman" panose="02020603050405020304" pitchFamily="18" charset="0"/>
              </a:rPr>
              <a:t>, &amp; Li, 2014). With the aid of the Semi-Markov process and approximate dynamic programming (ADP) approach, time of the pricing was determined with supply and demand fluctuations of taxis and resulted in increasing the market revenue by 10% (Qian &amp; </a:t>
            </a:r>
            <a:r>
              <a:rPr lang="en-IN" sz="2000" dirty="0" err="1">
                <a:effectLst/>
                <a:latin typeface="Times New Roman" panose="02020603050405020304" pitchFamily="18" charset="0"/>
                <a:ea typeface="Times New Roman" panose="02020603050405020304" pitchFamily="18" charset="0"/>
              </a:rPr>
              <a:t>Ukkusuri</a:t>
            </a:r>
            <a:r>
              <a:rPr lang="en-IN" sz="2000" dirty="0">
                <a:effectLst/>
                <a:latin typeface="Times New Roman" panose="02020603050405020304" pitchFamily="18" charset="0"/>
                <a:ea typeface="Times New Roman" panose="02020603050405020304" pitchFamily="18" charset="0"/>
              </a:rPr>
              <a:t>, 2017).</a:t>
            </a:r>
          </a:p>
          <a:p>
            <a:pPr>
              <a:buFont typeface="Wingdings" panose="020B0604020202020204" pitchFamily="34" charset="0"/>
              <a:buChar char="Ø"/>
            </a:pPr>
            <a:r>
              <a:rPr lang="en-IN" sz="2000" dirty="0">
                <a:effectLst/>
                <a:latin typeface="Times New Roman" panose="02020603050405020304" pitchFamily="18" charset="0"/>
                <a:ea typeface="Times New Roman" panose="02020603050405020304" pitchFamily="18" charset="0"/>
              </a:rPr>
              <a:t>Random Forest Regression model was implemented to build a system that delivers traffic insights and recommendations to help taxi drivers with useful guidelines (Ibrahim &amp; Shafiq, 2019). A taxi searching algorithm with an accuracy of 97.59% accuracy was built using distributed coordination and clustering to minimize the time of taxi reaching the passengers (Agrawal, </a:t>
            </a:r>
            <a:r>
              <a:rPr lang="en-IN" sz="2000" dirty="0" err="1">
                <a:effectLst/>
                <a:latin typeface="Times New Roman" panose="02020603050405020304" pitchFamily="18" charset="0"/>
                <a:ea typeface="Times New Roman" panose="02020603050405020304" pitchFamily="18" charset="0"/>
              </a:rPr>
              <a:t>Raychoudhury</a:t>
            </a:r>
            <a:r>
              <a:rPr lang="en-IN" sz="2000" dirty="0">
                <a:effectLst/>
                <a:latin typeface="Times New Roman" panose="02020603050405020304" pitchFamily="18" charset="0"/>
                <a:ea typeface="Times New Roman" panose="02020603050405020304" pitchFamily="18" charset="0"/>
              </a:rPr>
              <a:t>, Saxena, &amp; </a:t>
            </a:r>
            <a:r>
              <a:rPr lang="en-IN" sz="2000" dirty="0" err="1">
                <a:effectLst/>
                <a:latin typeface="Times New Roman" panose="02020603050405020304" pitchFamily="18" charset="0"/>
                <a:ea typeface="Times New Roman" panose="02020603050405020304" pitchFamily="18" charset="0"/>
              </a:rPr>
              <a:t>Kshemkalyani</a:t>
            </a:r>
            <a:r>
              <a:rPr lang="en-IN" sz="2000" dirty="0">
                <a:effectLst/>
                <a:latin typeface="Times New Roman" panose="02020603050405020304" pitchFamily="18" charset="0"/>
                <a:ea typeface="Times New Roman" panose="02020603050405020304" pitchFamily="18" charset="0"/>
              </a:rPr>
              <a:t>, 2018) </a:t>
            </a:r>
          </a:p>
          <a:p>
            <a:pPr marL="0" indent="0">
              <a:buNone/>
            </a:pPr>
            <a:endParaRPr lang="en-US" sz="2400" dirty="0">
              <a:cs typeface="Calibri"/>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lIns="91440" tIns="45720" rIns="91440" bIns="45720"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600" b="1" dirty="0">
                <a:solidFill>
                  <a:schemeClr val="accent1">
                    <a:lumMod val="75000"/>
                  </a:schemeClr>
                </a:solidFill>
                <a:latin typeface="Times New Roman"/>
                <a:cs typeface="Times New Roman"/>
              </a:rPr>
              <a:t>LITERATURE 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CF2A-60F9-483D-93FD-2E72965943D8}"/>
              </a:ext>
            </a:extLst>
          </p:cNvPr>
          <p:cNvSpPr>
            <a:spLocks noGrp="1"/>
          </p:cNvSpPr>
          <p:nvPr>
            <p:ph type="title"/>
          </p:nvPr>
        </p:nvSpPr>
        <p:spPr>
          <a:xfrm>
            <a:off x="843464" y="365126"/>
            <a:ext cx="10515600" cy="694162"/>
          </a:xfrm>
        </p:spPr>
        <p:txBody>
          <a:bodyPr>
            <a:normAutofit/>
          </a:bodyPr>
          <a:lstStyle/>
          <a:p>
            <a:r>
              <a:rPr lang="en-IN" sz="3200" dirty="0">
                <a:solidFill>
                  <a:schemeClr val="accent1">
                    <a:lumMod val="75000"/>
                  </a:schemeClr>
                </a:solidFill>
                <a:latin typeface="Times New Roman"/>
                <a:cs typeface="Times New Roman"/>
              </a:rPr>
              <a:t>                             </a:t>
            </a:r>
            <a:r>
              <a:rPr lang="en-IN" sz="3600" dirty="0">
                <a:solidFill>
                  <a:schemeClr val="accent1">
                    <a:lumMod val="75000"/>
                  </a:schemeClr>
                </a:solidFill>
                <a:latin typeface="Times New Roman"/>
                <a:cs typeface="Times New Roman"/>
              </a:rPr>
              <a:t>      REQUIREMENTS</a:t>
            </a:r>
            <a:endParaRPr lang="en-US" sz="3600" dirty="0">
              <a:solidFill>
                <a:schemeClr val="accent1">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5AD73DF8-D211-49BA-BE64-62ABED3E336E}"/>
              </a:ext>
            </a:extLst>
          </p:cNvPr>
          <p:cNvSpPr>
            <a:spLocks noGrp="1"/>
          </p:cNvSpPr>
          <p:nvPr>
            <p:ph sz="half" idx="1"/>
          </p:nvPr>
        </p:nvSpPr>
        <p:spPr/>
        <p:txBody>
          <a:bodyPr vert="horz" lIns="91440" tIns="45720" rIns="91440" bIns="45720" rtlCol="0" anchor="t">
            <a:normAutofit/>
          </a:bodyPr>
          <a:lstStyle/>
          <a:p>
            <a:pPr>
              <a:buFont typeface="Wingdings" panose="020B0604020202020204" pitchFamily="34" charset="0"/>
              <a:buChar char="Ø"/>
            </a:pPr>
            <a:r>
              <a:rPr lang="en-US" sz="3200" dirty="0">
                <a:cs typeface="Calibri"/>
              </a:rPr>
              <a:t> Hardware Requirements</a:t>
            </a:r>
          </a:p>
          <a:p>
            <a:pPr marL="0" indent="0">
              <a:buNone/>
            </a:pPr>
            <a:endParaRPr lang="en-US" sz="3000" dirty="0">
              <a:cs typeface="Calibri"/>
            </a:endParaRPr>
          </a:p>
          <a:p>
            <a:pPr lvl="2"/>
            <a:r>
              <a:rPr lang="en-US" b="1" dirty="0">
                <a:cs typeface="Calibri"/>
              </a:rPr>
              <a:t>Memory</a:t>
            </a:r>
            <a:r>
              <a:rPr lang="en-US" dirty="0">
                <a:cs typeface="Calibri"/>
              </a:rPr>
              <a:t>: 8 GB or 4GB</a:t>
            </a:r>
          </a:p>
          <a:p>
            <a:pPr lvl="2"/>
            <a:r>
              <a:rPr lang="en-US" b="1" dirty="0">
                <a:cs typeface="Calibri"/>
              </a:rPr>
              <a:t>Graphics Card</a:t>
            </a:r>
            <a:r>
              <a:rPr lang="en-US" dirty="0">
                <a:cs typeface="Calibri"/>
              </a:rPr>
              <a:t>: AMD Radeon RX 480 or NVIDIA GeForce GTX 970</a:t>
            </a:r>
          </a:p>
          <a:p>
            <a:pPr lvl="2"/>
            <a:r>
              <a:rPr lang="en-US" b="1" dirty="0">
                <a:cs typeface="Calibri"/>
              </a:rPr>
              <a:t>CPU</a:t>
            </a:r>
            <a:r>
              <a:rPr lang="en-US" dirty="0">
                <a:cs typeface="Calibri"/>
              </a:rPr>
              <a:t>: Intel Core i5-4590 </a:t>
            </a:r>
          </a:p>
          <a:p>
            <a:pPr lvl="2"/>
            <a:r>
              <a:rPr lang="en-US" b="1" dirty="0">
                <a:cs typeface="Calibri"/>
              </a:rPr>
              <a:t>File Size</a:t>
            </a:r>
            <a:r>
              <a:rPr lang="en-US" dirty="0">
                <a:cs typeface="Calibri"/>
              </a:rPr>
              <a:t>: 2 GB </a:t>
            </a:r>
          </a:p>
          <a:p>
            <a:pPr lvl="2"/>
            <a:r>
              <a:rPr lang="en-US" b="1" dirty="0">
                <a:cs typeface="Calibri"/>
              </a:rPr>
              <a:t>OS</a:t>
            </a:r>
            <a:r>
              <a:rPr lang="en-US" dirty="0">
                <a:cs typeface="Calibri"/>
              </a:rPr>
              <a:t>: Windows 7 SP1</a:t>
            </a:r>
          </a:p>
        </p:txBody>
      </p:sp>
      <p:sp>
        <p:nvSpPr>
          <p:cNvPr id="4" name="Content Placeholder 3">
            <a:extLst>
              <a:ext uri="{FF2B5EF4-FFF2-40B4-BE49-F238E27FC236}">
                <a16:creationId xmlns:a16="http://schemas.microsoft.com/office/drawing/2014/main" id="{63883236-2F89-4FE2-BEC2-4C4636D9DB05}"/>
              </a:ext>
            </a:extLst>
          </p:cNvPr>
          <p:cNvSpPr>
            <a:spLocks noGrp="1"/>
          </p:cNvSpPr>
          <p:nvPr>
            <p:ph sz="half" idx="2"/>
          </p:nvPr>
        </p:nvSpPr>
        <p:spPr/>
        <p:txBody>
          <a:bodyPr vert="horz" lIns="91440" tIns="45720" rIns="91440" bIns="45720" rtlCol="0" anchor="t">
            <a:normAutofit/>
          </a:bodyPr>
          <a:lstStyle/>
          <a:p>
            <a:pPr>
              <a:buFont typeface="Wingdings" panose="020B0604020202020204" pitchFamily="34" charset="0"/>
              <a:buChar char="Ø"/>
            </a:pPr>
            <a:r>
              <a:rPr lang="en-US" dirty="0">
                <a:cs typeface="Calibri"/>
              </a:rPr>
              <a:t> </a:t>
            </a:r>
            <a:r>
              <a:rPr lang="en-US" sz="3200" dirty="0">
                <a:cs typeface="Calibri"/>
              </a:rPr>
              <a:t>Software Requirements</a:t>
            </a:r>
          </a:p>
          <a:p>
            <a:pPr marL="0" indent="0">
              <a:buNone/>
            </a:pPr>
            <a:endParaRPr lang="en-US" sz="3000" dirty="0">
              <a:cs typeface="Calibri"/>
            </a:endParaRPr>
          </a:p>
          <a:p>
            <a:pPr lvl="2"/>
            <a:r>
              <a:rPr lang="en-US" b="1" dirty="0">
                <a:cs typeface="Calibri"/>
              </a:rPr>
              <a:t>Application: </a:t>
            </a:r>
            <a:r>
              <a:rPr lang="en-US" dirty="0">
                <a:cs typeface="Calibri"/>
              </a:rPr>
              <a:t>Google CoLab</a:t>
            </a:r>
          </a:p>
          <a:p>
            <a:pPr lvl="2"/>
            <a:r>
              <a:rPr lang="en-US" b="1" dirty="0">
                <a:cs typeface="Calibri"/>
              </a:rPr>
              <a:t>Dataset: </a:t>
            </a:r>
            <a:r>
              <a:rPr lang="en-US" dirty="0">
                <a:cs typeface="Calibri"/>
              </a:rPr>
              <a:t>Uber Prediction Data Set </a:t>
            </a:r>
          </a:p>
          <a:p>
            <a:pPr lvl="2"/>
            <a:r>
              <a:rPr lang="en-US" b="1" dirty="0">
                <a:cs typeface="Calibri"/>
              </a:rPr>
              <a:t>Language: </a:t>
            </a:r>
            <a:r>
              <a:rPr lang="en-US" dirty="0">
                <a:cs typeface="Calibri"/>
              </a:rPr>
              <a:t>Python </a:t>
            </a:r>
          </a:p>
        </p:txBody>
      </p:sp>
      <p:sp>
        <p:nvSpPr>
          <p:cNvPr id="5" name="Date Placeholder 4">
            <a:extLst>
              <a:ext uri="{FF2B5EF4-FFF2-40B4-BE49-F238E27FC236}">
                <a16:creationId xmlns:a16="http://schemas.microsoft.com/office/drawing/2014/main" id="{77BB04FC-BDEC-4D22-8047-EE88F969714A}"/>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D7F1FD8E-31AF-4540-87DD-74E5F9F3FF50}"/>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048A5036-2F2C-458D-B311-EAFE3E209CA7}"/>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4384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26" y="296946"/>
            <a:ext cx="10515600" cy="694162"/>
          </a:xfrm>
        </p:spPr>
        <p:txBody>
          <a:bodyPr>
            <a:noAutofit/>
          </a:bodyPr>
          <a:lstStyle/>
          <a:p>
            <a:pPr algn="ctr"/>
            <a:r>
              <a:rPr lang="en-US" sz="3600" dirty="0">
                <a:solidFill>
                  <a:schemeClr val="accent1">
                    <a:lumMod val="75000"/>
                  </a:schemeClr>
                </a:solidFill>
                <a:latin typeface="Times New Roman"/>
                <a:cs typeface="Times New Roman"/>
              </a:rPr>
              <a:t>SYSTEM DESIGN</a:t>
            </a:r>
            <a:br>
              <a:rPr lang="en-US" sz="3600" dirty="0">
                <a:solidFill>
                  <a:schemeClr val="accent1">
                    <a:lumMod val="75000"/>
                  </a:schemeClr>
                </a:solidFill>
                <a:latin typeface="Times New Roman"/>
                <a:cs typeface="Times New Roman"/>
              </a:rPr>
            </a:br>
            <a:endParaRPr lang="en-US" sz="36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chor="t">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800" b="1" dirty="0">
                <a:latin typeface="Calibri"/>
                <a:cs typeface="Times New Roman"/>
              </a:rPr>
              <a:t>Design details – Architecture diagram</a:t>
            </a:r>
            <a:endParaRPr lang="en-IN" sz="2800" b="1" dirty="0">
              <a:solidFill>
                <a:schemeClr val="tx1">
                  <a:lumMod val="75000"/>
                  <a:lumOff val="25000"/>
                </a:schemeClr>
              </a:solidFill>
              <a:latin typeface="Calibri"/>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Font typeface="Arial" panose="020B0604020202020204" pitchFamily="34" charset="0"/>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latin typeface="Times New Roman" pitchFamily="18" charset="0"/>
              <a:ea typeface="+mn-lt"/>
              <a:cs typeface="Times New Roman" pitchFamily="18" charset="0"/>
            </a:endParaRPr>
          </a:p>
          <a:p>
            <a:pPr marL="0" indent="0">
              <a:lnSpc>
                <a:spcPct val="150000"/>
              </a:lnSpc>
              <a:buNone/>
            </a:pPr>
            <a:r>
              <a:rPr lang="en-US" dirty="0">
                <a:ea typeface="+mn-lt"/>
                <a:cs typeface="+mn-lt"/>
              </a:rPr>
              <a:t>                                                                       </a:t>
            </a:r>
          </a:p>
          <a:p>
            <a:pPr marL="0" indent="0">
              <a:lnSpc>
                <a:spcPct val="150000"/>
              </a:lnSpc>
              <a:buNone/>
            </a:pPr>
            <a:endParaRPr lang="en-US" dirty="0">
              <a:ea typeface="+mn-lt"/>
              <a:cs typeface="+mn-lt"/>
            </a:endParaRPr>
          </a:p>
          <a:p>
            <a:pPr marL="0" indent="0">
              <a:lnSpc>
                <a:spcPct val="150000"/>
              </a:lnSpc>
              <a:buNone/>
            </a:pPr>
            <a:r>
              <a:rPr lang="en-US" dirty="0">
                <a:ea typeface="+mn-lt"/>
                <a:cs typeface="+mn-lt"/>
              </a:rPr>
              <a:t>							Activity Diagram</a:t>
            </a:r>
            <a:endParaRPr lang="en-US" dirty="0"/>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1026" name="Picture 2">
            <a:extLst>
              <a:ext uri="{FF2B5EF4-FFF2-40B4-BE49-F238E27FC236}">
                <a16:creationId xmlns:a16="http://schemas.microsoft.com/office/drawing/2014/main" id="{515B7F2E-0B04-4AD5-979E-865AD7E5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1769144"/>
            <a:ext cx="4381500" cy="407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972"/>
            <a:ext cx="10515600" cy="694162"/>
          </a:xfrm>
        </p:spPr>
        <p:txBody>
          <a:bodyPr>
            <a:noAutofit/>
          </a:bodyPr>
          <a:lstStyle/>
          <a:p>
            <a:pPr algn="ctr"/>
            <a:r>
              <a:rPr lang="en-US" sz="3600" dirty="0">
                <a:solidFill>
                  <a:schemeClr val="accent1">
                    <a:lumMod val="75000"/>
                  </a:schemeClr>
                </a:solidFill>
                <a:latin typeface="Times New Roman"/>
                <a:cs typeface="Times New Roman"/>
              </a:rPr>
              <a:t>DESIGN</a:t>
            </a:r>
            <a:br>
              <a:rPr lang="en-US" sz="3200" b="1" u="sng" dirty="0">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30000"/>
              </a:lnSpc>
              <a:buFont typeface="Wingdings" panose="05000000000000000000" pitchFamily="2" charset="2"/>
              <a:buChar char="v"/>
            </a:pPr>
            <a:r>
              <a:rPr lang="en-US" sz="2600" b="1" dirty="0">
                <a:latin typeface="Calibri"/>
                <a:cs typeface="Times New Roman"/>
              </a:rPr>
              <a:t>Workflow Diagram </a:t>
            </a: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sz="1900" dirty="0">
              <a:ea typeface="+mn-lt"/>
              <a:cs typeface="+mn-lt"/>
            </a:endParaRPr>
          </a:p>
          <a:p>
            <a:pPr marL="0" indent="0">
              <a:lnSpc>
                <a:spcPct val="150000"/>
              </a:lnSpc>
              <a:buNone/>
            </a:pPr>
            <a:r>
              <a:rPr lang="en-US" sz="1900" dirty="0">
                <a:ea typeface="+mn-lt"/>
                <a:cs typeface="+mn-lt"/>
              </a:rPr>
              <a:t>                                                                              Training model process</a:t>
            </a: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2054" name="Picture 6">
            <a:extLst>
              <a:ext uri="{FF2B5EF4-FFF2-40B4-BE49-F238E27FC236}">
                <a16:creationId xmlns:a16="http://schemas.microsoft.com/office/drawing/2014/main" id="{1BD09A25-0DBD-40B7-BAF3-6EA2AE4A2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965" y="1585670"/>
            <a:ext cx="54641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1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3404</TotalTime>
  <Words>1579</Words>
  <Application>Microsoft Office PowerPoint</Application>
  <PresentationFormat>Widescreen</PresentationFormat>
  <Paragraphs>229</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Uber Fare PREDICTION   </vt:lpstr>
      <vt:lpstr>AGENDA</vt:lpstr>
      <vt:lpstr>ABSTRACT </vt:lpstr>
      <vt:lpstr>ABOUT THE COMPANY</vt:lpstr>
      <vt:lpstr>INTRODUCTION </vt:lpstr>
      <vt:lpstr>PowerPoint Presentation</vt:lpstr>
      <vt:lpstr>                                   REQUIREMENTS</vt:lpstr>
      <vt:lpstr>SYSTEM DESIGN </vt:lpstr>
      <vt:lpstr>DESIGN </vt:lpstr>
      <vt:lpstr>DESIGN </vt:lpstr>
      <vt:lpstr>IMPLEMENTATION</vt:lpstr>
      <vt:lpstr>IMPLEMENTATION</vt:lpstr>
      <vt:lpstr>RESULTS </vt:lpstr>
      <vt:lpstr>RESULTS</vt:lpstr>
      <vt:lpstr>RESULTS</vt:lpstr>
      <vt:lpstr>RESULTS </vt:lpstr>
      <vt:lpstr>RESULTS</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L Sanjeetha</cp:lastModifiedBy>
  <cp:revision>1084</cp:revision>
  <dcterms:created xsi:type="dcterms:W3CDTF">2015-10-29T14:36:38Z</dcterms:created>
  <dcterms:modified xsi:type="dcterms:W3CDTF">2022-01-12T06:18:51Z</dcterms:modified>
</cp:coreProperties>
</file>