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57"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shini r" initials="vr" lastIdx="2" clrIdx="0">
    <p:extLst>
      <p:ext uri="{19B8F6BF-5375-455C-9EA6-DF929625EA0E}">
        <p15:presenceInfo xmlns:p15="http://schemas.microsoft.com/office/powerpoint/2012/main" userId="d68c6a4256b293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85E"/>
    <a:srgbClr val="FFFF66"/>
    <a:srgbClr val="DD82E4"/>
    <a:srgbClr val="E3F5A9"/>
    <a:srgbClr val="370D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24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C5EC5-D23C-4BF1-AA27-C4C33A84FEB0}" type="datetimeFigureOut">
              <a:rPr lang="en-IN" smtClean="0"/>
              <a:t>23-05-2023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A7409-5B6B-40B9-B6BD-B5457F5EBC50}" type="slidenum">
              <a:rPr lang="en-IN" smtClean="0"/>
              <a:t>‹#›</a:t>
            </a:fld>
            <a:endParaRPr lang="en-IN"/>
          </a:p>
        </p:txBody>
      </p:sp>
    </p:spTree>
    <p:extLst>
      <p:ext uri="{BB962C8B-B14F-4D97-AF65-F5344CB8AC3E}">
        <p14:creationId xmlns:p14="http://schemas.microsoft.com/office/powerpoint/2010/main" val="23510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a:prstGeom prst="rect">
            <a:avLst/>
          </a:prstGeo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a:prstGeom prst="rect">
            <a:avLst/>
          </a:prstGeo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a:prstGeom prst="rect">
            <a:avLst/>
          </a:prstGeom>
        </p:spPr>
        <p:txBody>
          <a:bodyPr/>
          <a:lstStyle/>
          <a:p>
            <a:fld id="{ACEE655A-342A-475D-82DE-8A526828D285}" type="datetimeFigureOut">
              <a:rPr lang="en-US" smtClean="0"/>
              <a:t>5/23/2023</a:t>
            </a:fld>
            <a:endParaRPr lang="en-US"/>
          </a:p>
        </p:txBody>
      </p:sp>
      <p:sp>
        <p:nvSpPr>
          <p:cNvPr id="5" name="Footer Placeholder 4"/>
          <p:cNvSpPr>
            <a:spLocks noGrp="1"/>
          </p:cNvSpPr>
          <p:nvPr>
            <p:ph type="ftr" sz="quarter" idx="11"/>
          </p:nvPr>
        </p:nvSpPr>
        <p:spPr>
          <a:xfrm>
            <a:off x="3962399" y="5870575"/>
            <a:ext cx="4893958" cy="3778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a:prstGeom prst="rect">
            <a:avLst/>
          </a:prstGeom>
        </p:spPr>
        <p:txBody>
          <a:bodyPr/>
          <a:lstStyle/>
          <a:p>
            <a:fld id="{332C002D-AB23-4EED-8A7B-33BE4761ABAB}" type="slidenum">
              <a:rPr lang="en-US" smtClean="0"/>
              <a:t>‹#›</a:t>
            </a:fld>
            <a:endParaRPr lang="en-US"/>
          </a:p>
        </p:txBody>
      </p:sp>
      <p:pic>
        <p:nvPicPr>
          <p:cNvPr id="12" name="Picture 11">
            <a:extLst>
              <a:ext uri="{FF2B5EF4-FFF2-40B4-BE49-F238E27FC236}">
                <a16:creationId xmlns:a16="http://schemas.microsoft.com/office/drawing/2014/main" id="{93F1F820-5A94-1470-104C-6BAC273CE06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24104" y="256143"/>
            <a:ext cx="1072042" cy="1100310"/>
          </a:xfrm>
          <a:prstGeom prst="rect">
            <a:avLst/>
          </a:prstGeom>
        </p:spPr>
      </p:pic>
    </p:spTree>
    <p:extLst>
      <p:ext uri="{BB962C8B-B14F-4D97-AF65-F5344CB8AC3E}">
        <p14:creationId xmlns:p14="http://schemas.microsoft.com/office/powerpoint/2010/main" val="725888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6" name="Footer Placeholder 5"/>
          <p:cNvSpPr>
            <a:spLocks noGrp="1"/>
          </p:cNvSpPr>
          <p:nvPr>
            <p:ph type="ftr" sz="quarter" idx="11"/>
          </p:nvPr>
        </p:nvSpPr>
        <p:spPr>
          <a:xfrm>
            <a:off x="1711044" y="5855105"/>
            <a:ext cx="8769911" cy="805493"/>
          </a:xfrm>
          <a:prstGeom prst="rect">
            <a:avLst/>
          </a:prstGeom>
        </p:spPr>
        <p:txBody>
          <a:bodyPr/>
          <a:lstStyle/>
          <a:p>
            <a:endParaRPr 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162427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a:prstGeom prst="rect">
            <a:avLst/>
          </a:prstGeo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a:prstGeom prst="rect">
            <a:avLst/>
          </a:prstGeo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5" name="Footer Placeholder 4"/>
          <p:cNvSpPr>
            <a:spLocks noGrp="1"/>
          </p:cNvSpPr>
          <p:nvPr>
            <p:ph type="ftr" sz="quarter" idx="11"/>
          </p:nvPr>
        </p:nvSpPr>
        <p:spPr>
          <a:xfrm>
            <a:off x="1711044" y="5855105"/>
            <a:ext cx="8769911" cy="805493"/>
          </a:xfrm>
          <a:prstGeom prst="rect">
            <a:avLst/>
          </a:prstGeom>
        </p:spPr>
        <p:txBody>
          <a:bodyPr/>
          <a:lstStyle/>
          <a:p>
            <a:endParaRPr 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3490210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a:prstGeom prst="rect">
            <a:avLst/>
          </a:prstGeo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a:prstGeom prst="rect">
            <a:avLst/>
          </a:prstGeo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a:prstGeom prst="rect">
            <a:avLst/>
          </a:prstGeo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5" name="Footer Placeholder 4"/>
          <p:cNvSpPr>
            <a:spLocks noGrp="1"/>
          </p:cNvSpPr>
          <p:nvPr>
            <p:ph type="ftr" sz="quarter" idx="11"/>
          </p:nvPr>
        </p:nvSpPr>
        <p:spPr>
          <a:xfrm>
            <a:off x="1711044" y="5855105"/>
            <a:ext cx="8769911" cy="805493"/>
          </a:xfrm>
          <a:prstGeom prst="rect">
            <a:avLst/>
          </a:prstGeom>
        </p:spPr>
        <p:txBody>
          <a:bodyPr/>
          <a:lstStyle/>
          <a:p>
            <a:endParaRPr 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2563870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a:prstGeom prst="rect">
            <a:avLst/>
          </a:prstGeo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a:prstGeom prst="rect">
            <a:avLst/>
          </a:prstGeo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5" name="Footer Placeholder 4"/>
          <p:cNvSpPr>
            <a:spLocks noGrp="1"/>
          </p:cNvSpPr>
          <p:nvPr>
            <p:ph type="ftr" sz="quarter" idx="11"/>
          </p:nvPr>
        </p:nvSpPr>
        <p:spPr>
          <a:xfrm>
            <a:off x="1711044" y="5855105"/>
            <a:ext cx="8769911" cy="805493"/>
          </a:xfrm>
          <a:prstGeom prst="rect">
            <a:avLst/>
          </a:prstGeom>
        </p:spPr>
        <p:txBody>
          <a:bodyPr/>
          <a:lstStyle/>
          <a:p>
            <a:endParaRPr 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1838086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a:prstGeom prst="rect">
            <a:avLst/>
          </a:prstGeo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a:prstGeom prst="rect">
            <a:avLst/>
          </a:prstGeo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5" name="Footer Placeholder 4"/>
          <p:cNvSpPr>
            <a:spLocks noGrp="1"/>
          </p:cNvSpPr>
          <p:nvPr>
            <p:ph type="ftr" sz="quarter" idx="11"/>
          </p:nvPr>
        </p:nvSpPr>
        <p:spPr>
          <a:xfrm>
            <a:off x="1711044" y="5855105"/>
            <a:ext cx="8769911" cy="805493"/>
          </a:xfrm>
          <a:prstGeom prst="rect">
            <a:avLst/>
          </a:prstGeom>
        </p:spPr>
        <p:txBody>
          <a:bodyPr/>
          <a:lstStyle/>
          <a:p>
            <a:endParaRPr 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3883328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a:prstGeom prst="rect">
            <a:avLst/>
          </a:prstGeo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a:prstGeom prst="rect">
            <a:avLst/>
          </a:prstGeo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5" name="Footer Placeholder 4"/>
          <p:cNvSpPr>
            <a:spLocks noGrp="1"/>
          </p:cNvSpPr>
          <p:nvPr>
            <p:ph type="ftr" sz="quarter" idx="11"/>
          </p:nvPr>
        </p:nvSpPr>
        <p:spPr>
          <a:xfrm>
            <a:off x="1711044" y="5855105"/>
            <a:ext cx="8769911" cy="805493"/>
          </a:xfrm>
          <a:prstGeom prst="rect">
            <a:avLst/>
          </a:prstGeom>
        </p:spPr>
        <p:txBody>
          <a:bodyPr/>
          <a:lstStyle/>
          <a:p>
            <a:endParaRPr 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1355204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a:xfrm>
            <a:off x="685801" y="2142067"/>
            <a:ext cx="10131425" cy="3649133"/>
          </a:xfrm>
          <a:prstGeom prst="rect">
            <a:avLst/>
          </a:prstGeo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5" name="Footer Placeholder 4"/>
          <p:cNvSpPr>
            <a:spLocks noGrp="1"/>
          </p:cNvSpPr>
          <p:nvPr>
            <p:ph type="ftr" sz="quarter" idx="11"/>
          </p:nvPr>
        </p:nvSpPr>
        <p:spPr>
          <a:xfrm>
            <a:off x="1711044" y="5855105"/>
            <a:ext cx="8769911" cy="805493"/>
          </a:xfrm>
          <a:prstGeom prst="rect">
            <a:avLst/>
          </a:prstGeom>
        </p:spPr>
        <p:txBody>
          <a:bodyPr/>
          <a:lstStyle/>
          <a:p>
            <a:endParaRPr 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
        <p:nvSpPr>
          <p:cNvPr id="8" name="Title 1"/>
          <p:cNvSpPr>
            <a:spLocks noGrp="1"/>
          </p:cNvSpPr>
          <p:nvPr>
            <p:ph type="title"/>
          </p:nvPr>
        </p:nvSpPr>
        <p:spPr>
          <a:xfrm>
            <a:off x="685801" y="609600"/>
            <a:ext cx="10131425" cy="1456267"/>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447957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a:prstGeom prst="rect">
            <a:avLst/>
          </a:prstGeo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5" name="Footer Placeholder 4"/>
          <p:cNvSpPr>
            <a:spLocks noGrp="1"/>
          </p:cNvSpPr>
          <p:nvPr>
            <p:ph type="ftr" sz="quarter" idx="11"/>
          </p:nvPr>
        </p:nvSpPr>
        <p:spPr>
          <a:xfrm>
            <a:off x="1711044" y="5855105"/>
            <a:ext cx="8769911" cy="805493"/>
          </a:xfrm>
          <a:prstGeom prst="rect">
            <a:avLst/>
          </a:prstGeom>
        </p:spPr>
        <p:txBody>
          <a:bodyPr/>
          <a:lstStyle/>
          <a:p>
            <a:endParaRPr 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317162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131425" cy="1456267"/>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85801" y="2142067"/>
            <a:ext cx="10131425" cy="3649133"/>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5" name="Footer Placeholder 4"/>
          <p:cNvSpPr>
            <a:spLocks noGrp="1"/>
          </p:cNvSpPr>
          <p:nvPr>
            <p:ph type="ftr" sz="quarter" idx="11"/>
          </p:nvPr>
        </p:nvSpPr>
        <p:spPr>
          <a:xfrm>
            <a:off x="1711044" y="5855105"/>
            <a:ext cx="8769911" cy="805493"/>
          </a:xfrm>
          <a:prstGeom prst="rect">
            <a:avLst/>
          </a:prstGeom>
        </p:spPr>
        <p:txBody>
          <a:bodyPr/>
          <a:lstStyle/>
          <a:p>
            <a:endParaRPr lang="en-US"/>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229627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title"/>
          </p:nvPr>
        </p:nvSpPr>
        <p:spPr>
          <a:xfrm>
            <a:off x="685800" y="3308581"/>
            <a:ext cx="10131427" cy="1468800"/>
          </a:xfrm>
          <a:prstGeom prst="rect">
            <a:avLst/>
          </a:prstGeo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a:prstGeom prst="rect">
            <a:avLst/>
          </a:prstGeo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5" name="Footer Placeholder 4"/>
          <p:cNvSpPr>
            <a:spLocks noGrp="1"/>
          </p:cNvSpPr>
          <p:nvPr>
            <p:ph type="ftr" sz="quarter" idx="11"/>
          </p:nvPr>
        </p:nvSpPr>
        <p:spPr>
          <a:xfrm>
            <a:off x="1496149" y="5882078"/>
            <a:ext cx="8769911" cy="805493"/>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236422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131425" cy="1456267"/>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6" name="Footer Placeholder 5"/>
          <p:cNvSpPr>
            <a:spLocks noGrp="1"/>
          </p:cNvSpPr>
          <p:nvPr>
            <p:ph type="ftr" sz="quarter" idx="11"/>
          </p:nvPr>
        </p:nvSpPr>
        <p:spPr>
          <a:xfrm>
            <a:off x="1711044" y="5855105"/>
            <a:ext cx="8769911" cy="805493"/>
          </a:xfrm>
          <a:prstGeom prst="rect">
            <a:avLst/>
          </a:prstGeom>
        </p:spPr>
        <p:txBody>
          <a:bodyPr/>
          <a:lstStyle/>
          <a:p>
            <a:endParaRPr 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43667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456267"/>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a:prstGeom prst="rect">
            <a:avLst/>
          </a:prstGeo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a:prstGeom prst="rect">
            <a:avLst/>
          </a:prstGeo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a:prstGeom prst="rect">
            <a:avLst/>
          </a:prstGeo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a:prstGeom prst="rect">
            <a:avLst/>
          </a:prstGeo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8" name="Footer Placeholder 7"/>
          <p:cNvSpPr>
            <a:spLocks noGrp="1"/>
          </p:cNvSpPr>
          <p:nvPr>
            <p:ph type="ftr" sz="quarter" idx="11"/>
          </p:nvPr>
        </p:nvSpPr>
        <p:spPr>
          <a:xfrm>
            <a:off x="1711044" y="5855105"/>
            <a:ext cx="8769911" cy="805493"/>
          </a:xfrm>
          <a:prstGeom prst="rect">
            <a:avLst/>
          </a:prstGeom>
        </p:spPr>
        <p:txBody>
          <a:bodyPr/>
          <a:lstStyle/>
          <a:p>
            <a:endParaRPr lang="en-US"/>
          </a:p>
        </p:txBody>
      </p:sp>
      <p:sp>
        <p:nvSpPr>
          <p:cNvPr id="9" name="Slide Number Placeholder 8"/>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2705564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131425" cy="1456267"/>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4" name="Footer Placeholder 3"/>
          <p:cNvSpPr>
            <a:spLocks noGrp="1"/>
          </p:cNvSpPr>
          <p:nvPr>
            <p:ph type="ftr" sz="quarter" idx="11"/>
          </p:nvPr>
        </p:nvSpPr>
        <p:spPr>
          <a:xfrm>
            <a:off x="1711044" y="5855105"/>
            <a:ext cx="8769911" cy="805493"/>
          </a:xfrm>
          <a:prstGeom prst="rect">
            <a:avLst/>
          </a:prstGeom>
        </p:spPr>
        <p:txBody>
          <a:bodyPr/>
          <a:lstStyle/>
          <a:p>
            <a:endParaRPr lang="en-US"/>
          </a:p>
        </p:txBody>
      </p:sp>
      <p:sp>
        <p:nvSpPr>
          <p:cNvPr id="5" name="Slide Number Placeholder 4"/>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24982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3" name="Footer Placeholder 2"/>
          <p:cNvSpPr>
            <a:spLocks noGrp="1"/>
          </p:cNvSpPr>
          <p:nvPr>
            <p:ph type="ftr" sz="quarter" idx="11"/>
          </p:nvPr>
        </p:nvSpPr>
        <p:spPr>
          <a:xfrm>
            <a:off x="1711044" y="5855105"/>
            <a:ext cx="8769911" cy="805493"/>
          </a:xfrm>
          <a:prstGeom prst="rect">
            <a:avLst/>
          </a:prstGeom>
        </p:spPr>
        <p:txBody>
          <a:bodyPr/>
          <a:lstStyle/>
          <a:p>
            <a:endParaRPr lang="en-US" dirty="0"/>
          </a:p>
        </p:txBody>
      </p:sp>
      <p:sp>
        <p:nvSpPr>
          <p:cNvPr id="4" name="Slide Number Placeholder 3"/>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105622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a:prstGeom prst="rect">
            <a:avLst/>
          </a:prstGeo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a:prstGeom prst="rect">
            <a:avLst/>
          </a:prstGeo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6" name="Footer Placeholder 5"/>
          <p:cNvSpPr>
            <a:spLocks noGrp="1"/>
          </p:cNvSpPr>
          <p:nvPr>
            <p:ph type="ftr" sz="quarter" idx="11"/>
          </p:nvPr>
        </p:nvSpPr>
        <p:spPr>
          <a:xfrm>
            <a:off x="1711044" y="5855105"/>
            <a:ext cx="8769911" cy="805493"/>
          </a:xfrm>
          <a:prstGeom prst="rect">
            <a:avLst/>
          </a:prstGeom>
        </p:spPr>
        <p:txBody>
          <a:bodyPr/>
          <a:lstStyle/>
          <a:p>
            <a:endParaRPr 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103707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a:prstGeom prst="rect">
            <a:avLst/>
          </a:prstGeo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a:prstGeom prst="rect">
            <a:avLst/>
          </a:prstGeo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ACEE655A-342A-475D-82DE-8A526828D285}" type="datetimeFigureOut">
              <a:rPr lang="en-US" smtClean="0"/>
              <a:t>5/23/2023</a:t>
            </a:fld>
            <a:endParaRPr lang="en-US"/>
          </a:p>
        </p:txBody>
      </p:sp>
      <p:sp>
        <p:nvSpPr>
          <p:cNvPr id="6" name="Footer Placeholder 5"/>
          <p:cNvSpPr>
            <a:spLocks noGrp="1"/>
          </p:cNvSpPr>
          <p:nvPr>
            <p:ph type="ftr" sz="quarter" idx="11"/>
          </p:nvPr>
        </p:nvSpPr>
        <p:spPr>
          <a:xfrm>
            <a:off x="1711044" y="5855105"/>
            <a:ext cx="8769911" cy="805493"/>
          </a:xfrm>
          <a:prstGeom prst="rect">
            <a:avLst/>
          </a:prstGeom>
        </p:spPr>
        <p:txBody>
          <a:bodyPr/>
          <a:lstStyle/>
          <a:p>
            <a:endParaRPr lang="en-US"/>
          </a:p>
        </p:txBody>
      </p:sp>
      <p:sp>
        <p:nvSpPr>
          <p:cNvPr id="7" name="Slide Number Placeholder 6"/>
          <p:cNvSpPr>
            <a:spLocks noGrp="1"/>
          </p:cNvSpPr>
          <p:nvPr>
            <p:ph type="sldNum" sz="quarter" idx="12"/>
          </p:nvPr>
        </p:nvSpPr>
        <p:spPr>
          <a:xfrm>
            <a:off x="10266060" y="5870575"/>
            <a:ext cx="551167" cy="377825"/>
          </a:xfrm>
          <a:prstGeom prst="rect">
            <a:avLst/>
          </a:prstGeom>
        </p:spPr>
        <p:txBody>
          <a:bodyPr/>
          <a:lstStyle/>
          <a:p>
            <a:fld id="{332C002D-AB23-4EED-8A7B-33BE4761ABAB}" type="slidenum">
              <a:rPr lang="en-US" smtClean="0"/>
              <a:t>‹#›</a:t>
            </a:fld>
            <a:endParaRPr lang="en-US"/>
          </a:p>
        </p:txBody>
      </p:sp>
    </p:spTree>
    <p:extLst>
      <p:ext uri="{BB962C8B-B14F-4D97-AF65-F5344CB8AC3E}">
        <p14:creationId xmlns:p14="http://schemas.microsoft.com/office/powerpoint/2010/main" val="226401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19F7C6-F757-4449-AC9F-6AF603BA9A8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560021" y="5615493"/>
            <a:ext cx="1600200" cy="1159520"/>
          </a:xfrm>
          <a:prstGeom prst="rect">
            <a:avLst/>
          </a:prstGeom>
        </p:spPr>
      </p:pic>
      <p:pic>
        <p:nvPicPr>
          <p:cNvPr id="8" name="Picture 7">
            <a:extLst>
              <a:ext uri="{FF2B5EF4-FFF2-40B4-BE49-F238E27FC236}">
                <a16:creationId xmlns:a16="http://schemas.microsoft.com/office/drawing/2014/main" id="{9A998D3A-AAC1-9339-254F-43D248E7B934}"/>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flipH="1">
            <a:off x="-53875" y="5615493"/>
            <a:ext cx="1284719" cy="1284719"/>
          </a:xfrm>
          <a:prstGeom prst="rect">
            <a:avLst/>
          </a:prstGeom>
        </p:spPr>
      </p:pic>
      <p:pic>
        <p:nvPicPr>
          <p:cNvPr id="9" name="Picture 8">
            <a:extLst>
              <a:ext uri="{FF2B5EF4-FFF2-40B4-BE49-F238E27FC236}">
                <a16:creationId xmlns:a16="http://schemas.microsoft.com/office/drawing/2014/main" id="{32EF8BB9-01AF-FAF9-BB1A-694B97654495}"/>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732169" y="237423"/>
            <a:ext cx="1072042" cy="1100310"/>
          </a:xfrm>
          <a:prstGeom prst="rect">
            <a:avLst/>
          </a:prstGeom>
        </p:spPr>
      </p:pic>
      <p:sp>
        <p:nvSpPr>
          <p:cNvPr id="10" name="TextBox 9">
            <a:extLst>
              <a:ext uri="{FF2B5EF4-FFF2-40B4-BE49-F238E27FC236}">
                <a16:creationId xmlns:a16="http://schemas.microsoft.com/office/drawing/2014/main" id="{90103D43-FA3A-247A-8E66-077AB6C9BFB4}"/>
              </a:ext>
            </a:extLst>
          </p:cNvPr>
          <p:cNvSpPr txBox="1"/>
          <p:nvPr userDrawn="1"/>
        </p:nvSpPr>
        <p:spPr>
          <a:xfrm>
            <a:off x="1144770" y="5787341"/>
            <a:ext cx="9501325" cy="138499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dirty="0">
                <a:solidFill>
                  <a:schemeClr val="accent5">
                    <a:lumMod val="40000"/>
                    <a:lumOff val="60000"/>
                  </a:schemeClr>
                </a:solidFill>
              </a:rPr>
              <a:t>ST.PETER’S COLLEGE OF ENGINEERING AND TECHNOLOGY,AVADI,CHENNAI-54</a:t>
            </a:r>
          </a:p>
          <a:p>
            <a:pPr algn="ctr"/>
            <a:endParaRPr lang="en-IN" sz="2800" dirty="0"/>
          </a:p>
        </p:txBody>
      </p:sp>
    </p:spTree>
    <p:extLst>
      <p:ext uri="{BB962C8B-B14F-4D97-AF65-F5344CB8AC3E}">
        <p14:creationId xmlns:p14="http://schemas.microsoft.com/office/powerpoint/2010/main" val="1844521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hyperlink" Target="https://www.healthline.com/nutrition/reduce-food-waste/" TargetMode="External" /><Relationship Id="rId2" Type="http://schemas.openxmlformats.org/officeDocument/2006/relationships/hyperlink" Target="https://www.researchgate.net/publication/326804278_Food_waste_management_innovations_in_the_foodservice_industry" TargetMode="External" /><Relationship Id="rId1" Type="http://schemas.openxmlformats.org/officeDocument/2006/relationships/slideLayout" Target="../slideLayouts/slideLayout7.xml" /><Relationship Id="rId5" Type="http://schemas.openxmlformats.org/officeDocument/2006/relationships/hyperlink" Target="https://blogs.umass.edu/natsci397a-eross/animal-feed-as-a-solution-to-food-waste/#:~:text=Westendorf%2C%20M.%20(2000)%20Food%20waste%20to%20animal%20feed.%20Iowa%20State%20University%20Press" TargetMode="External" /><Relationship Id="rId4" Type="http://schemas.openxmlformats.org/officeDocument/2006/relationships/hyperlink" Target="https://www.bing.com/search?q=tips+to+reduce+food+waste&amp;cvid=ec8acdeefa5747ed9bc389c98892d952&amp;aqs=edge.2.0j69i57j0l6.8512j0j1&amp;pglt=41&amp;FORM=ANSPA1&amp;PC=HC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E329E4C-4FDA-5BEE-E3E3-715B103EE154}"/>
              </a:ext>
            </a:extLst>
          </p:cNvPr>
          <p:cNvSpPr txBox="1"/>
          <p:nvPr/>
        </p:nvSpPr>
        <p:spPr>
          <a:xfrm>
            <a:off x="6505575" y="2862262"/>
            <a:ext cx="914400" cy="914400"/>
          </a:xfrm>
          <a:prstGeom prst="rect">
            <a:avLst/>
          </a:prstGeom>
          <a:noFill/>
        </p:spPr>
        <p:txBody>
          <a:bodyPr wrap="square" rtlCol="0">
            <a:spAutoFit/>
          </a:bodyPr>
          <a:lstStyle/>
          <a:p>
            <a:endParaRPr lang="en-IN" dirty="0"/>
          </a:p>
        </p:txBody>
      </p:sp>
      <p:sp>
        <p:nvSpPr>
          <p:cNvPr id="20" name="TextBox 19">
            <a:extLst>
              <a:ext uri="{FF2B5EF4-FFF2-40B4-BE49-F238E27FC236}">
                <a16:creationId xmlns:a16="http://schemas.microsoft.com/office/drawing/2014/main" id="{8F149AEC-3BAF-E613-B0F8-776FCD379690}"/>
              </a:ext>
            </a:extLst>
          </p:cNvPr>
          <p:cNvSpPr txBox="1"/>
          <p:nvPr/>
        </p:nvSpPr>
        <p:spPr>
          <a:xfrm>
            <a:off x="6505575" y="2862262"/>
            <a:ext cx="914400" cy="914400"/>
          </a:xfrm>
          <a:prstGeom prst="rect">
            <a:avLst/>
          </a:prstGeom>
          <a:noFill/>
        </p:spPr>
        <p:txBody>
          <a:bodyPr wrap="square" rtlCol="0">
            <a:spAutoFit/>
          </a:bodyPr>
          <a:lstStyle/>
          <a:p>
            <a:endParaRPr lang="en-IN" dirty="0"/>
          </a:p>
        </p:txBody>
      </p:sp>
      <p:sp>
        <p:nvSpPr>
          <p:cNvPr id="21" name="TextBox 20">
            <a:extLst>
              <a:ext uri="{FF2B5EF4-FFF2-40B4-BE49-F238E27FC236}">
                <a16:creationId xmlns:a16="http://schemas.microsoft.com/office/drawing/2014/main" id="{DB28BB9B-08D1-85E7-4DD4-96F80D91CAD0}"/>
              </a:ext>
            </a:extLst>
          </p:cNvPr>
          <p:cNvSpPr txBox="1"/>
          <p:nvPr/>
        </p:nvSpPr>
        <p:spPr>
          <a:xfrm>
            <a:off x="6629400" y="3562350"/>
            <a:ext cx="45719" cy="369332"/>
          </a:xfrm>
          <a:prstGeom prst="rect">
            <a:avLst/>
          </a:prstGeom>
          <a:noFill/>
        </p:spPr>
        <p:txBody>
          <a:bodyPr wrap="square" rtlCol="0">
            <a:spAutoFit/>
          </a:bodyPr>
          <a:lstStyle/>
          <a:p>
            <a:endParaRPr lang="en-IN" dirty="0"/>
          </a:p>
        </p:txBody>
      </p:sp>
      <p:sp>
        <p:nvSpPr>
          <p:cNvPr id="22" name="TextBox 21">
            <a:extLst>
              <a:ext uri="{FF2B5EF4-FFF2-40B4-BE49-F238E27FC236}">
                <a16:creationId xmlns:a16="http://schemas.microsoft.com/office/drawing/2014/main" id="{3D8EC931-9110-D858-1C03-3B7249C679A0}"/>
              </a:ext>
            </a:extLst>
          </p:cNvPr>
          <p:cNvSpPr txBox="1"/>
          <p:nvPr/>
        </p:nvSpPr>
        <p:spPr>
          <a:xfrm>
            <a:off x="6438206" y="2860941"/>
            <a:ext cx="5819775" cy="1563505"/>
          </a:xfrm>
          <a:prstGeom prst="rect">
            <a:avLst/>
          </a:prstGeom>
          <a:noFill/>
        </p:spPr>
        <p:txBody>
          <a:bodyPr wrap="square" rtlCol="0">
            <a:spAutoFit/>
          </a:bodyPr>
          <a:lstStyle/>
          <a:p>
            <a:r>
              <a:rPr lang="en-US" sz="20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cap="none"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Members with Register No</a:t>
            </a:r>
            <a:r>
              <a:rPr lang="en-US" sz="2000" b="1" cap="none"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[TL]</a:t>
            </a:r>
            <a:r>
              <a:rPr lang="en-US" cap="none"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Sundar.S</a:t>
            </a:r>
            <a:r>
              <a:rPr lang="en-US"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(112720104306)</a:t>
            </a:r>
          </a:p>
          <a:p>
            <a:r>
              <a:rPr lang="en-US"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Sanjeet Kumar (112720104033)</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cap="none"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Siva.R</a:t>
            </a:r>
            <a:r>
              <a:rPr lang="en-US"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(112720104036)</a:t>
            </a:r>
          </a:p>
          <a:p>
            <a:pPr>
              <a:lnSpc>
                <a:spcPct val="120000"/>
              </a:lnSpc>
            </a:pPr>
            <a:r>
              <a:rPr lang="en-US"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23" name="TextBox 22">
            <a:extLst>
              <a:ext uri="{FF2B5EF4-FFF2-40B4-BE49-F238E27FC236}">
                <a16:creationId xmlns:a16="http://schemas.microsoft.com/office/drawing/2014/main" id="{871DA54A-4C33-3E2C-A34C-9635B3DE8145}"/>
              </a:ext>
            </a:extLst>
          </p:cNvPr>
          <p:cNvSpPr txBox="1"/>
          <p:nvPr/>
        </p:nvSpPr>
        <p:spPr>
          <a:xfrm>
            <a:off x="1847850" y="1007704"/>
            <a:ext cx="8172450" cy="707886"/>
          </a:xfrm>
          <a:prstGeom prst="rect">
            <a:avLst/>
          </a:prstGeom>
          <a:noFill/>
        </p:spPr>
        <p:txBody>
          <a:bodyPr wrap="square" rtlCol="0">
            <a:spAutoFit/>
          </a:bodyPr>
          <a:lstStyle/>
          <a:p>
            <a:pPr algn="ctr"/>
            <a:r>
              <a:rPr lang="en-IN" sz="4000" b="1" dirty="0">
                <a:solidFill>
                  <a:srgbClr val="E5E85E"/>
                </a:solidFill>
                <a:latin typeface="Times New Roman" panose="02020603050405020304" pitchFamily="18" charset="0"/>
                <a:cs typeface="Times New Roman" panose="02020603050405020304" pitchFamily="18" charset="0"/>
              </a:rPr>
              <a:t>FOOD WASTE MANAGEMENT</a:t>
            </a:r>
          </a:p>
        </p:txBody>
      </p:sp>
      <p:sp>
        <p:nvSpPr>
          <p:cNvPr id="2" name="Text Placeholder 1"/>
          <p:cNvSpPr>
            <a:spLocks noGrp="1"/>
          </p:cNvSpPr>
          <p:nvPr>
            <p:ph type="body" idx="1"/>
          </p:nvPr>
        </p:nvSpPr>
        <p:spPr>
          <a:xfrm>
            <a:off x="901930" y="2745899"/>
            <a:ext cx="5174674" cy="2371565"/>
          </a:xfrm>
        </p:spPr>
        <p:txBody>
          <a:bodyPr>
            <a:normAutofit/>
          </a:bodyPr>
          <a:lstStyle/>
          <a:p>
            <a:r>
              <a:rPr lang="en-US" cap="none" dirty="0">
                <a:solidFill>
                  <a:schemeClr val="accent6"/>
                </a:solidFill>
              </a:rPr>
              <a:t>Guided by,</a:t>
            </a:r>
          </a:p>
          <a:p>
            <a:r>
              <a:rPr lang="en-US" cap="none" dirty="0"/>
              <a:t>         Name: </a:t>
            </a:r>
          </a:p>
          <a:p>
            <a:r>
              <a:rPr lang="en-US" cap="none" dirty="0"/>
              <a:t>         Designation:</a:t>
            </a:r>
          </a:p>
        </p:txBody>
      </p:sp>
      <p:sp>
        <p:nvSpPr>
          <p:cNvPr id="3" name="TextBox 2"/>
          <p:cNvSpPr txBox="1"/>
          <p:nvPr/>
        </p:nvSpPr>
        <p:spPr>
          <a:xfrm>
            <a:off x="2552007" y="411028"/>
            <a:ext cx="7772400" cy="369332"/>
          </a:xfrm>
          <a:prstGeom prst="rect">
            <a:avLst/>
          </a:prstGeom>
          <a:noFill/>
        </p:spPr>
        <p:txBody>
          <a:bodyPr wrap="square" rtlCol="0">
            <a:spAutoFit/>
          </a:bodyPr>
          <a:lstStyle/>
          <a:p>
            <a:r>
              <a:rPr lang="en-US" dirty="0">
                <a:solidFill>
                  <a:schemeClr val="accent6"/>
                </a:solidFill>
                <a:latin typeface="Times New oman"/>
              </a:rPr>
              <a:t>DEPARTMENT OF COMPUTER SCIENCE AND ENGINEERING</a:t>
            </a:r>
          </a:p>
        </p:txBody>
      </p:sp>
    </p:spTree>
    <p:extLst>
      <p:ext uri="{BB962C8B-B14F-4D97-AF65-F5344CB8AC3E}">
        <p14:creationId xmlns:p14="http://schemas.microsoft.com/office/powerpoint/2010/main" val="283123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CAD1B6-F8D2-3FFD-A2D2-B4FEEC1DF1EC}"/>
              </a:ext>
            </a:extLst>
          </p:cNvPr>
          <p:cNvSpPr txBox="1"/>
          <p:nvPr/>
        </p:nvSpPr>
        <p:spPr>
          <a:xfrm>
            <a:off x="1632031" y="497712"/>
            <a:ext cx="8333772" cy="707886"/>
          </a:xfrm>
          <a:prstGeom prst="rect">
            <a:avLst/>
          </a:prstGeom>
          <a:noFill/>
        </p:spPr>
        <p:txBody>
          <a:bodyPr wrap="square" rtlCol="0">
            <a:spAutoFit/>
          </a:bodyPr>
          <a:lstStyle/>
          <a:p>
            <a:pPr algn="ctr"/>
            <a:r>
              <a:rPr lang="en-IN" sz="4000" b="1" dirty="0">
                <a:solidFill>
                  <a:schemeClr val="accent5">
                    <a:lumMod val="40000"/>
                    <a:lumOff val="60000"/>
                  </a:schemeClr>
                </a:solidFill>
                <a:latin typeface="Times New Roman" panose="02020603050405020304" pitchFamily="18" charset="0"/>
                <a:cs typeface="Times New Roman" panose="02020603050405020304" pitchFamily="18" charset="0"/>
              </a:rPr>
              <a:t>ABSTRACT</a:t>
            </a:r>
          </a:p>
        </p:txBody>
      </p:sp>
      <p:sp>
        <p:nvSpPr>
          <p:cNvPr id="6" name="TextBox 5">
            <a:extLst>
              <a:ext uri="{FF2B5EF4-FFF2-40B4-BE49-F238E27FC236}">
                <a16:creationId xmlns:a16="http://schemas.microsoft.com/office/drawing/2014/main" id="{7133ED6F-8A2C-15E9-2707-F9C200DD3B78}"/>
              </a:ext>
            </a:extLst>
          </p:cNvPr>
          <p:cNvSpPr txBox="1"/>
          <p:nvPr/>
        </p:nvSpPr>
        <p:spPr>
          <a:xfrm>
            <a:off x="295154" y="1683934"/>
            <a:ext cx="11601691" cy="332398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Food waste management </a:t>
            </a:r>
            <a:r>
              <a:rPr lang="en-IN" sz="2400" dirty="0">
                <a:effectLst/>
                <a:latin typeface="Calibri" panose="020F0502020204030204" pitchFamily="34" charset="0"/>
                <a:ea typeface="Calibri" panose="020F0502020204030204" pitchFamily="34" charset="0"/>
                <a:cs typeface="Times New Roman" panose="02020603050405020304" pitchFamily="18" charset="0"/>
              </a:rPr>
              <a:t>can assist in collecting the leftover food from hotels &amp; restaurants to distribute among those in need</a:t>
            </a:r>
            <a:r>
              <a:rPr lang="en-IN" sz="2400" dirty="0"/>
              <a:t> </a:t>
            </a:r>
            <a:r>
              <a:rPr lang="en-IN" sz="2400" dirty="0">
                <a:latin typeface="Calibri" panose="020F0502020204030204" pitchFamily="34" charset="0"/>
                <a:cs typeface="Times New Roman" panose="02020603050405020304" pitchFamily="18" charset="0"/>
              </a:rPr>
              <a:t>so </a:t>
            </a:r>
            <a:r>
              <a:rPr lang="en-IN" sz="2400" dirty="0">
                <a:effectLst/>
                <a:latin typeface="Calibri" panose="020F0502020204030204" pitchFamily="34" charset="0"/>
                <a:ea typeface="Calibri" panose="020F0502020204030204" pitchFamily="34" charset="0"/>
                <a:cs typeface="Times New Roman" panose="02020603050405020304" pitchFamily="18" charset="0"/>
              </a:rPr>
              <a:t>that </a:t>
            </a:r>
            <a:r>
              <a:rPr lang="en-IN" sz="2400" dirty="0">
                <a:latin typeface="Calibri" panose="020F0502020204030204" pitchFamily="34" charset="0"/>
                <a:ea typeface="Calibri" panose="020F0502020204030204" pitchFamily="34" charset="0"/>
                <a:cs typeface="Times New Roman" panose="02020603050405020304" pitchFamily="18" charset="0"/>
              </a:rPr>
              <a:t>can </a:t>
            </a:r>
            <a:r>
              <a:rPr lang="en-IN" sz="2400" dirty="0">
                <a:effectLst/>
                <a:latin typeface="Calibri" panose="020F0502020204030204" pitchFamily="34" charset="0"/>
                <a:ea typeface="Calibri" panose="020F0502020204030204" pitchFamily="34" charset="0"/>
                <a:cs typeface="Times New Roman" panose="02020603050405020304" pitchFamily="18" charset="0"/>
              </a:rPr>
              <a:t>help poor communities to battle against starvation &amp; malnutrition can raise a request for food supply from restaurants through this application. Once the request is accepted we collect the food from the restaurants and </a:t>
            </a:r>
            <a:r>
              <a:rPr lang="en-IN" sz="2400" dirty="0">
                <a:latin typeface="Calibri" panose="020F0502020204030204" pitchFamily="34" charset="0"/>
                <a:ea typeface="Calibri" panose="020F0502020204030204" pitchFamily="34" charset="0"/>
                <a:cs typeface="Times New Roman" panose="02020603050405020304" pitchFamily="18" charset="0"/>
              </a:rPr>
              <a:t>party halls </a:t>
            </a:r>
            <a:r>
              <a:rPr lang="en-IN" sz="2400" dirty="0">
                <a:effectLst/>
                <a:latin typeface="Calibri" panose="020F0502020204030204" pitchFamily="34" charset="0"/>
                <a:ea typeface="Calibri" panose="020F0502020204030204" pitchFamily="34" charset="0"/>
                <a:cs typeface="Times New Roman" panose="02020603050405020304" pitchFamily="18" charset="0"/>
              </a:rPr>
              <a:t>for distribution. In this way food waste management system will help to reduce food waste and also help in feeding the poor and needy people. Donor will share the details of the available food in the website so that the volunteers supply get to know about the availability of the food and can do the needful.</a:t>
            </a:r>
          </a:p>
          <a:p>
            <a:endParaRPr lang="en-IN" dirty="0"/>
          </a:p>
        </p:txBody>
      </p:sp>
    </p:spTree>
    <p:extLst>
      <p:ext uri="{BB962C8B-B14F-4D97-AF65-F5344CB8AC3E}">
        <p14:creationId xmlns:p14="http://schemas.microsoft.com/office/powerpoint/2010/main" val="156420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6DCEBE-2CE0-AE2C-5FFC-ED14FBA0D709}"/>
              </a:ext>
            </a:extLst>
          </p:cNvPr>
          <p:cNvSpPr>
            <a:spLocks noGrp="1"/>
          </p:cNvSpPr>
          <p:nvPr>
            <p:ph type="title"/>
          </p:nvPr>
        </p:nvSpPr>
        <p:spPr>
          <a:xfrm>
            <a:off x="1183514" y="262360"/>
            <a:ext cx="9198978" cy="1265498"/>
          </a:xfrm>
        </p:spPr>
        <p:txBody>
          <a:bodyPr/>
          <a:lstStyle/>
          <a:p>
            <a:pPr algn="ctr"/>
            <a:r>
              <a:rPr lang="en-US" sz="4000" b="1" dirty="0">
                <a:solidFill>
                  <a:schemeClr val="accent5">
                    <a:lumMod val="40000"/>
                    <a:lumOff val="60000"/>
                  </a:schemeClr>
                </a:solidFill>
                <a:latin typeface="Times New Roman" panose="02020603050405020304" pitchFamily="18" charset="0"/>
                <a:cs typeface="Times New Roman" panose="02020603050405020304" pitchFamily="18" charset="0"/>
              </a:rPr>
              <a:t>MODULES</a:t>
            </a:r>
          </a:p>
        </p:txBody>
      </p:sp>
      <p:sp>
        <p:nvSpPr>
          <p:cNvPr id="2" name="TextBox 1">
            <a:extLst>
              <a:ext uri="{FF2B5EF4-FFF2-40B4-BE49-F238E27FC236}">
                <a16:creationId xmlns:a16="http://schemas.microsoft.com/office/drawing/2014/main" id="{E6AD51EE-E59A-2865-DB43-58738522C08E}"/>
              </a:ext>
            </a:extLst>
          </p:cNvPr>
          <p:cNvSpPr txBox="1"/>
          <p:nvPr/>
        </p:nvSpPr>
        <p:spPr>
          <a:xfrm>
            <a:off x="1297690" y="1202561"/>
            <a:ext cx="11489803" cy="3662541"/>
          </a:xfrm>
          <a:prstGeom prst="rect">
            <a:avLst/>
          </a:prstGeom>
          <a:noFill/>
        </p:spPr>
        <p:txBody>
          <a:bodyPr wrap="square" rtlCol="0">
            <a:spAutoFit/>
          </a:bodyPr>
          <a:lstStyle/>
          <a:p>
            <a:r>
              <a:rPr lang="en-IN" sz="2800" b="1" dirty="0" err="1">
                <a:solidFill>
                  <a:schemeClr val="accent3">
                    <a:lumMod val="20000"/>
                    <a:lumOff val="80000"/>
                  </a:schemeClr>
                </a:solidFill>
                <a:latin typeface="Times New Roman" panose="02020603050405020304" pitchFamily="18" charset="0"/>
                <a:cs typeface="Times New Roman" panose="02020603050405020304" pitchFamily="18" charset="0"/>
              </a:rPr>
              <a:t>Sundar</a:t>
            </a:r>
            <a:r>
              <a:rPr lang="en-IN" sz="2800" b="1" dirty="0">
                <a:solidFill>
                  <a:schemeClr val="accent3">
                    <a:lumMod val="20000"/>
                    <a:lumOff val="80000"/>
                  </a:schemeClr>
                </a:solidFill>
                <a:latin typeface="Times New Roman" panose="02020603050405020304" pitchFamily="18" charset="0"/>
                <a:cs typeface="Times New Roman" panose="02020603050405020304" pitchFamily="18" charset="0"/>
              </a:rPr>
              <a:t>. S</a:t>
            </a:r>
          </a:p>
          <a:p>
            <a:pPr marL="800100" lvl="1"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 Conceptual ideas</a:t>
            </a:r>
          </a:p>
          <a:p>
            <a:pPr marL="800100" lvl="1"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explanation of the project</a:t>
            </a:r>
          </a:p>
          <a:p>
            <a:endParaRPr lang="en-IN" sz="2000" dirty="0">
              <a:latin typeface="Times New Roman" panose="02020603050405020304" pitchFamily="18" charset="0"/>
              <a:cs typeface="Times New Roman" panose="02020603050405020304" pitchFamily="18" charset="0"/>
            </a:endParaRPr>
          </a:p>
          <a:p>
            <a:r>
              <a:rPr lang="en-IN" sz="2800" b="1" dirty="0">
                <a:solidFill>
                  <a:schemeClr val="accent3">
                    <a:lumMod val="20000"/>
                    <a:lumOff val="80000"/>
                  </a:schemeClr>
                </a:solidFill>
                <a:latin typeface="Times New Roman" panose="02020603050405020304" pitchFamily="18" charset="0"/>
                <a:cs typeface="Times New Roman" panose="02020603050405020304" pitchFamily="18" charset="0"/>
              </a:rPr>
              <a:t>Siva. R</a:t>
            </a:r>
          </a:p>
          <a:p>
            <a:pPr marL="800100" lvl="1"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integrating the website</a:t>
            </a:r>
          </a:p>
          <a:p>
            <a:pPr marL="800100" lvl="1"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web design</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r>
              <a:rPr lang="en-IN" sz="2800" b="1" dirty="0" err="1">
                <a:solidFill>
                  <a:schemeClr val="accent3">
                    <a:lumMod val="20000"/>
                    <a:lumOff val="80000"/>
                  </a:schemeClr>
                </a:solidFill>
                <a:latin typeface="Times New Roman" panose="02020603050405020304" pitchFamily="18" charset="0"/>
                <a:cs typeface="Times New Roman" panose="02020603050405020304" pitchFamily="18" charset="0"/>
              </a:rPr>
              <a:t>Sanjeet</a:t>
            </a:r>
            <a:r>
              <a:rPr lang="en-IN" sz="2800" b="1" dirty="0">
                <a:solidFill>
                  <a:schemeClr val="accent3">
                    <a:lumMod val="20000"/>
                    <a:lumOff val="80000"/>
                  </a:schemeClr>
                </a:solidFill>
                <a:latin typeface="Times New Roman" panose="02020603050405020304" pitchFamily="18" charset="0"/>
                <a:cs typeface="Times New Roman" panose="02020603050405020304" pitchFamily="18" charset="0"/>
              </a:rPr>
              <a:t> Kumar</a:t>
            </a:r>
          </a:p>
          <a:p>
            <a:pPr marL="800100" lvl="1"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Front end developing – html ,CSS ,JavaScript</a:t>
            </a:r>
            <a:r>
              <a:rPr lang="en-IN" sz="28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Bootstap-5</a:t>
            </a:r>
          </a:p>
        </p:txBody>
      </p:sp>
    </p:spTree>
    <p:extLst>
      <p:ext uri="{BB962C8B-B14F-4D97-AF65-F5344CB8AC3E}">
        <p14:creationId xmlns:p14="http://schemas.microsoft.com/office/powerpoint/2010/main" val="67330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DE7E20-24E4-7317-9EBE-2DA288AD8757}"/>
              </a:ext>
            </a:extLst>
          </p:cNvPr>
          <p:cNvSpPr txBox="1"/>
          <p:nvPr/>
        </p:nvSpPr>
        <p:spPr>
          <a:xfrm>
            <a:off x="1231796" y="184743"/>
            <a:ext cx="8808334" cy="646331"/>
          </a:xfrm>
          <a:prstGeom prst="rect">
            <a:avLst/>
          </a:prstGeom>
          <a:noFill/>
        </p:spPr>
        <p:txBody>
          <a:bodyPr wrap="square" rtlCol="0">
            <a:spAutoFit/>
          </a:bodyPr>
          <a:lstStyle/>
          <a:p>
            <a:pPr algn="ctr"/>
            <a:r>
              <a:rPr lang="en-IN" sz="3600" b="1" dirty="0">
                <a:solidFill>
                  <a:schemeClr val="accent5">
                    <a:lumMod val="40000"/>
                    <a:lumOff val="60000"/>
                  </a:schemeClr>
                </a:solidFill>
                <a:latin typeface="Times New Roman" panose="02020603050405020304" pitchFamily="18" charset="0"/>
                <a:cs typeface="Times New Roman" panose="02020603050405020304" pitchFamily="18" charset="0"/>
              </a:rPr>
              <a:t>      REQUIREMENTS</a:t>
            </a:r>
          </a:p>
        </p:txBody>
      </p:sp>
      <p:sp>
        <p:nvSpPr>
          <p:cNvPr id="4" name="TextBox 3">
            <a:extLst>
              <a:ext uri="{FF2B5EF4-FFF2-40B4-BE49-F238E27FC236}">
                <a16:creationId xmlns:a16="http://schemas.microsoft.com/office/drawing/2014/main" id="{6711976C-58EB-D4BA-413A-FB7125BFE557}"/>
              </a:ext>
            </a:extLst>
          </p:cNvPr>
          <p:cNvSpPr txBox="1"/>
          <p:nvPr/>
        </p:nvSpPr>
        <p:spPr>
          <a:xfrm>
            <a:off x="-202593" y="979229"/>
            <a:ext cx="10592765" cy="4801314"/>
          </a:xfrm>
          <a:prstGeom prst="rect">
            <a:avLst/>
          </a:prstGeom>
          <a:noFill/>
        </p:spPr>
        <p:txBody>
          <a:bodyPr wrap="square" numCol="1" rtlCol="0">
            <a:spAutoFit/>
          </a:bodyPr>
          <a:lstStyle/>
          <a:p>
            <a:r>
              <a:rPr lang="en-IN" sz="2400" b="1" dirty="0">
                <a:solidFill>
                  <a:srgbClr val="FFFF66"/>
                </a:solidFill>
                <a:latin typeface="Times New Roman" panose="02020603050405020304" pitchFamily="18" charset="0"/>
                <a:cs typeface="Times New Roman" panose="02020603050405020304" pitchFamily="18" charset="0"/>
              </a:rPr>
              <a:t>                                                                 </a:t>
            </a:r>
            <a:r>
              <a:rPr lang="en-IN" sz="2400" b="1" dirty="0">
                <a:solidFill>
                  <a:srgbClr val="FFC000"/>
                </a:solidFill>
                <a:latin typeface="Times New Roman" panose="02020603050405020304" pitchFamily="18" charset="0"/>
                <a:cs typeface="Times New Roman" panose="02020603050405020304" pitchFamily="18" charset="0"/>
              </a:rPr>
              <a:t>HARDWARE:</a:t>
            </a:r>
          </a:p>
          <a:p>
            <a:pPr marL="2114550" lvl="4"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PROCCESOR : Intel i3</a:t>
            </a:r>
          </a:p>
          <a:p>
            <a:pPr marL="2114550" lvl="4"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RAM : 4GB (min)</a:t>
            </a:r>
          </a:p>
          <a:p>
            <a:pPr marL="2114550" lvl="4"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HARD DISK : 256 GB</a:t>
            </a:r>
          </a:p>
          <a:p>
            <a:endParaRPr lang="en-IN" dirty="0">
              <a:solidFill>
                <a:srgbClr val="FFC000"/>
              </a:solidFill>
              <a:latin typeface="Times New Roman" panose="02020603050405020304" pitchFamily="18" charset="0"/>
              <a:cs typeface="Times New Roman" panose="02020603050405020304" pitchFamily="18" charset="0"/>
            </a:endParaRPr>
          </a:p>
          <a:p>
            <a:r>
              <a:rPr lang="en-IN" b="1" dirty="0">
                <a:solidFill>
                  <a:srgbClr val="FFC000"/>
                </a:solidFill>
                <a:latin typeface="Times New Roman" panose="02020603050405020304" pitchFamily="18" charset="0"/>
                <a:cs typeface="Times New Roman" panose="02020603050405020304" pitchFamily="18" charset="0"/>
              </a:rPr>
              <a:t>                                                                                      </a:t>
            </a:r>
            <a:r>
              <a:rPr lang="en-IN" sz="2400" b="1" dirty="0">
                <a:solidFill>
                  <a:srgbClr val="FFC000"/>
                </a:solidFill>
                <a:latin typeface="Times New Roman" panose="02020603050405020304" pitchFamily="18" charset="0"/>
                <a:cs typeface="Times New Roman" panose="02020603050405020304" pitchFamily="18" charset="0"/>
              </a:rPr>
              <a:t>SOFTWARE :</a:t>
            </a:r>
          </a:p>
          <a:p>
            <a:pPr marL="2114550" lvl="4"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FRONT-END:                                  </a:t>
            </a:r>
          </a:p>
          <a:p>
            <a:pPr marL="2571750" lvl="5"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HTML </a:t>
            </a:r>
          </a:p>
          <a:p>
            <a:pPr marL="2571750" lvl="5"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CSS</a:t>
            </a:r>
          </a:p>
          <a:p>
            <a:pPr marL="2571750" lvl="5"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JavaScript</a:t>
            </a:r>
          </a:p>
          <a:p>
            <a:pPr marL="2571750" lvl="5"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BootStarp-5</a:t>
            </a:r>
          </a:p>
          <a:p>
            <a:pPr marL="1200150" lvl="2" indent="-28575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2114550" lvl="4"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DATABASE</a:t>
            </a:r>
          </a:p>
          <a:p>
            <a:pPr marL="2571750" lvl="5"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MYSQL</a:t>
            </a:r>
          </a:p>
          <a:p>
            <a:pPr marL="1200150" lvl="2"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0617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11AA89-A034-F5A9-ACF2-965559EA3187}"/>
              </a:ext>
            </a:extLst>
          </p:cNvPr>
          <p:cNvSpPr txBox="1"/>
          <p:nvPr/>
        </p:nvSpPr>
        <p:spPr>
          <a:xfrm>
            <a:off x="1745364" y="165935"/>
            <a:ext cx="8310623" cy="707886"/>
          </a:xfrm>
          <a:prstGeom prst="rect">
            <a:avLst/>
          </a:prstGeom>
          <a:noFill/>
        </p:spPr>
        <p:txBody>
          <a:bodyPr wrap="square" rtlCol="0">
            <a:spAutoFit/>
          </a:bodyPr>
          <a:lstStyle/>
          <a:p>
            <a:pPr algn="ctr"/>
            <a:r>
              <a:rPr lang="en-IN" sz="4000" b="1" dirty="0">
                <a:solidFill>
                  <a:schemeClr val="accent5">
                    <a:lumMod val="40000"/>
                    <a:lumOff val="60000"/>
                  </a:schemeClr>
                </a:solidFill>
                <a:latin typeface="Times New Roman" panose="02020603050405020304" pitchFamily="18" charset="0"/>
                <a:cs typeface="Times New Roman" panose="02020603050405020304" pitchFamily="18" charset="0"/>
              </a:rPr>
              <a:t>TIMELINE</a:t>
            </a:r>
          </a:p>
        </p:txBody>
      </p:sp>
      <p:cxnSp>
        <p:nvCxnSpPr>
          <p:cNvPr id="9" name="Straight Connector 8">
            <a:extLst>
              <a:ext uri="{FF2B5EF4-FFF2-40B4-BE49-F238E27FC236}">
                <a16:creationId xmlns:a16="http://schemas.microsoft.com/office/drawing/2014/main" id="{C333A15A-2CA8-F0F0-BCE7-1364A911982D}"/>
              </a:ext>
            </a:extLst>
          </p:cNvPr>
          <p:cNvCxnSpPr>
            <a:cxnSpLocks/>
            <a:stCxn id="12" idx="4"/>
          </p:cNvCxnSpPr>
          <p:nvPr/>
        </p:nvCxnSpPr>
        <p:spPr>
          <a:xfrm>
            <a:off x="5900676" y="1135506"/>
            <a:ext cx="2412" cy="4460723"/>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Oval 11">
            <a:extLst>
              <a:ext uri="{FF2B5EF4-FFF2-40B4-BE49-F238E27FC236}">
                <a16:creationId xmlns:a16="http://schemas.microsoft.com/office/drawing/2014/main" id="{B6A29DC6-61A3-9678-D046-4FD620BF6642}"/>
              </a:ext>
            </a:extLst>
          </p:cNvPr>
          <p:cNvSpPr/>
          <p:nvPr/>
        </p:nvSpPr>
        <p:spPr>
          <a:xfrm>
            <a:off x="5827612" y="981749"/>
            <a:ext cx="146127" cy="15375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F5B06CF-8F11-CCE6-4611-845C5302851E}"/>
              </a:ext>
            </a:extLst>
          </p:cNvPr>
          <p:cNvSpPr/>
          <p:nvPr/>
        </p:nvSpPr>
        <p:spPr>
          <a:xfrm>
            <a:off x="5827612" y="5545684"/>
            <a:ext cx="146125" cy="18242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8FDA21B6-E71A-5C11-F0AC-1CC5B7E2B2BF}"/>
              </a:ext>
            </a:extLst>
          </p:cNvPr>
          <p:cNvCxnSpPr>
            <a:cxnSpLocks/>
          </p:cNvCxnSpPr>
          <p:nvPr/>
        </p:nvCxnSpPr>
        <p:spPr>
          <a:xfrm flipV="1">
            <a:off x="5900676" y="1683163"/>
            <a:ext cx="1119366" cy="6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A1EA718-D289-C986-135D-1058798C88F1}"/>
              </a:ext>
            </a:extLst>
          </p:cNvPr>
          <p:cNvSpPr txBox="1"/>
          <p:nvPr/>
        </p:nvSpPr>
        <p:spPr>
          <a:xfrm>
            <a:off x="7181883" y="1360092"/>
            <a:ext cx="2814579" cy="338554"/>
          </a:xfrm>
          <a:prstGeom prst="rect">
            <a:avLst/>
          </a:prstGeom>
          <a:noFill/>
        </p:spPr>
        <p:txBody>
          <a:bodyPr wrap="square" rtlCol="0">
            <a:spAutoFit/>
          </a:bodyPr>
          <a:lstStyle/>
          <a:p>
            <a:r>
              <a:rPr lang="en-IN" sz="1600" dirty="0"/>
              <a:t>15.02.23 to 22.02.23</a:t>
            </a:r>
          </a:p>
        </p:txBody>
      </p:sp>
      <p:sp>
        <p:nvSpPr>
          <p:cNvPr id="22" name="TextBox 21">
            <a:extLst>
              <a:ext uri="{FF2B5EF4-FFF2-40B4-BE49-F238E27FC236}">
                <a16:creationId xmlns:a16="http://schemas.microsoft.com/office/drawing/2014/main" id="{AB78D641-2D62-DCAD-F084-BAAAAB1C59C1}"/>
              </a:ext>
            </a:extLst>
          </p:cNvPr>
          <p:cNvSpPr txBox="1"/>
          <p:nvPr/>
        </p:nvSpPr>
        <p:spPr>
          <a:xfrm>
            <a:off x="7241408" y="1605659"/>
            <a:ext cx="2814579" cy="338554"/>
          </a:xfrm>
          <a:prstGeom prst="rect">
            <a:avLst/>
          </a:prstGeom>
          <a:noFill/>
        </p:spPr>
        <p:txBody>
          <a:bodyPr wrap="square" rtlCol="0">
            <a:spAutoFit/>
          </a:bodyPr>
          <a:lstStyle/>
          <a:p>
            <a:r>
              <a:rPr lang="en-IN" sz="1600" dirty="0"/>
              <a:t>Project analysis</a:t>
            </a:r>
          </a:p>
        </p:txBody>
      </p:sp>
      <p:cxnSp>
        <p:nvCxnSpPr>
          <p:cNvPr id="24" name="Straight Arrow Connector 23">
            <a:extLst>
              <a:ext uri="{FF2B5EF4-FFF2-40B4-BE49-F238E27FC236}">
                <a16:creationId xmlns:a16="http://schemas.microsoft.com/office/drawing/2014/main" id="{40242D6E-68A5-0F3F-91A8-874356F74E46}"/>
              </a:ext>
            </a:extLst>
          </p:cNvPr>
          <p:cNvCxnSpPr>
            <a:cxnSpLocks/>
          </p:cNvCxnSpPr>
          <p:nvPr/>
        </p:nvCxnSpPr>
        <p:spPr>
          <a:xfrm flipH="1">
            <a:off x="4803494" y="2275198"/>
            <a:ext cx="10995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76BF80A-F13A-A6A8-ACCE-3746AF603D4B}"/>
              </a:ext>
            </a:extLst>
          </p:cNvPr>
          <p:cNvSpPr txBox="1"/>
          <p:nvPr/>
        </p:nvSpPr>
        <p:spPr>
          <a:xfrm>
            <a:off x="2581839" y="1959602"/>
            <a:ext cx="2129741" cy="584775"/>
          </a:xfrm>
          <a:prstGeom prst="rect">
            <a:avLst/>
          </a:prstGeom>
          <a:noFill/>
        </p:spPr>
        <p:txBody>
          <a:bodyPr wrap="square" rtlCol="0">
            <a:spAutoFit/>
          </a:bodyPr>
          <a:lstStyle/>
          <a:p>
            <a:r>
              <a:rPr lang="en-IN" sz="1600" dirty="0"/>
              <a:t>23.02.23 to 28.02.23</a:t>
            </a:r>
          </a:p>
          <a:p>
            <a:pPr algn="ctr"/>
            <a:r>
              <a:rPr lang="en-IN" sz="1600" dirty="0"/>
              <a:t>Requirement gathering</a:t>
            </a:r>
          </a:p>
        </p:txBody>
      </p:sp>
      <p:cxnSp>
        <p:nvCxnSpPr>
          <p:cNvPr id="30" name="Straight Arrow Connector 29">
            <a:extLst>
              <a:ext uri="{FF2B5EF4-FFF2-40B4-BE49-F238E27FC236}">
                <a16:creationId xmlns:a16="http://schemas.microsoft.com/office/drawing/2014/main" id="{B26260F8-B7A0-C948-A9D8-A41B51335E73}"/>
              </a:ext>
            </a:extLst>
          </p:cNvPr>
          <p:cNvCxnSpPr>
            <a:cxnSpLocks/>
          </p:cNvCxnSpPr>
          <p:nvPr/>
        </p:nvCxnSpPr>
        <p:spPr>
          <a:xfrm>
            <a:off x="5903088" y="2914288"/>
            <a:ext cx="11458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2375581-2200-CD56-58A1-31B4C1606C3E}"/>
              </a:ext>
            </a:extLst>
          </p:cNvPr>
          <p:cNvSpPr txBox="1"/>
          <p:nvPr/>
        </p:nvSpPr>
        <p:spPr>
          <a:xfrm>
            <a:off x="7020042" y="2678492"/>
            <a:ext cx="2314934" cy="584775"/>
          </a:xfrm>
          <a:prstGeom prst="rect">
            <a:avLst/>
          </a:prstGeom>
          <a:noFill/>
        </p:spPr>
        <p:txBody>
          <a:bodyPr wrap="square" rtlCol="0">
            <a:spAutoFit/>
          </a:bodyPr>
          <a:lstStyle/>
          <a:p>
            <a:r>
              <a:rPr lang="en-IN" sz="1600" dirty="0"/>
              <a:t>01.03.23 to 05.03.23</a:t>
            </a:r>
          </a:p>
          <a:p>
            <a:pPr algn="ctr"/>
            <a:r>
              <a:rPr lang="en-IN" sz="1600" dirty="0"/>
              <a:t>Plan execution</a:t>
            </a:r>
          </a:p>
        </p:txBody>
      </p:sp>
      <p:cxnSp>
        <p:nvCxnSpPr>
          <p:cNvPr id="45" name="Straight Arrow Connector 44">
            <a:extLst>
              <a:ext uri="{FF2B5EF4-FFF2-40B4-BE49-F238E27FC236}">
                <a16:creationId xmlns:a16="http://schemas.microsoft.com/office/drawing/2014/main" id="{702FDB56-E5AB-3734-9831-31BC27B74557}"/>
              </a:ext>
            </a:extLst>
          </p:cNvPr>
          <p:cNvCxnSpPr/>
          <p:nvPr/>
        </p:nvCxnSpPr>
        <p:spPr>
          <a:xfrm flipH="1">
            <a:off x="4770120" y="3522239"/>
            <a:ext cx="1132968"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311C74F9-B515-E7E2-C8B9-930F3D476EAC}"/>
              </a:ext>
            </a:extLst>
          </p:cNvPr>
          <p:cNvSpPr txBox="1"/>
          <p:nvPr/>
        </p:nvSpPr>
        <p:spPr>
          <a:xfrm>
            <a:off x="2627795" y="3239552"/>
            <a:ext cx="2129741" cy="584775"/>
          </a:xfrm>
          <a:prstGeom prst="rect">
            <a:avLst/>
          </a:prstGeom>
          <a:noFill/>
        </p:spPr>
        <p:txBody>
          <a:bodyPr wrap="square" rtlCol="0">
            <a:spAutoFit/>
          </a:bodyPr>
          <a:lstStyle/>
          <a:p>
            <a:r>
              <a:rPr lang="en-IN" sz="1600" dirty="0"/>
              <a:t>06.03.23 to 10.03.23</a:t>
            </a:r>
          </a:p>
          <a:p>
            <a:pPr algn="ctr"/>
            <a:r>
              <a:rPr lang="en-IN" sz="1600" dirty="0"/>
              <a:t>implementation</a:t>
            </a:r>
          </a:p>
        </p:txBody>
      </p:sp>
      <p:cxnSp>
        <p:nvCxnSpPr>
          <p:cNvPr id="49" name="Straight Arrow Connector 48">
            <a:extLst>
              <a:ext uri="{FF2B5EF4-FFF2-40B4-BE49-F238E27FC236}">
                <a16:creationId xmlns:a16="http://schemas.microsoft.com/office/drawing/2014/main" id="{BC1451D5-B2B4-B201-56A5-C1912C370ABA}"/>
              </a:ext>
            </a:extLst>
          </p:cNvPr>
          <p:cNvCxnSpPr>
            <a:cxnSpLocks/>
          </p:cNvCxnSpPr>
          <p:nvPr/>
        </p:nvCxnSpPr>
        <p:spPr>
          <a:xfrm>
            <a:off x="5903088" y="4121679"/>
            <a:ext cx="11458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C073BAC-8EF6-86A4-A50C-F152129817EB}"/>
              </a:ext>
            </a:extLst>
          </p:cNvPr>
          <p:cNvSpPr txBox="1"/>
          <p:nvPr/>
        </p:nvSpPr>
        <p:spPr>
          <a:xfrm>
            <a:off x="7020042" y="3913956"/>
            <a:ext cx="2469264" cy="584775"/>
          </a:xfrm>
          <a:prstGeom prst="rect">
            <a:avLst/>
          </a:prstGeom>
          <a:noFill/>
        </p:spPr>
        <p:txBody>
          <a:bodyPr wrap="square" rtlCol="0">
            <a:spAutoFit/>
          </a:bodyPr>
          <a:lstStyle/>
          <a:p>
            <a:r>
              <a:rPr lang="en-IN" sz="1600" dirty="0"/>
              <a:t>11.03.23 to 12.03.23</a:t>
            </a:r>
          </a:p>
          <a:p>
            <a:pPr algn="ctr"/>
            <a:r>
              <a:rPr lang="en-IN" sz="1600" dirty="0"/>
              <a:t>Testing </a:t>
            </a:r>
            <a:endParaRPr lang="en-IN" sz="1700" dirty="0"/>
          </a:p>
        </p:txBody>
      </p:sp>
      <p:cxnSp>
        <p:nvCxnSpPr>
          <p:cNvPr id="53" name="Straight Arrow Connector 52">
            <a:extLst>
              <a:ext uri="{FF2B5EF4-FFF2-40B4-BE49-F238E27FC236}">
                <a16:creationId xmlns:a16="http://schemas.microsoft.com/office/drawing/2014/main" id="{CDD4B6A5-77FF-C681-DFBD-B83C6A480B6A}"/>
              </a:ext>
            </a:extLst>
          </p:cNvPr>
          <p:cNvCxnSpPr/>
          <p:nvPr/>
        </p:nvCxnSpPr>
        <p:spPr>
          <a:xfrm flipH="1">
            <a:off x="4770120" y="4721119"/>
            <a:ext cx="11329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7767ACA-94FF-263E-F813-5AA2E9FA7F50}"/>
              </a:ext>
            </a:extLst>
          </p:cNvPr>
          <p:cNvSpPr txBox="1"/>
          <p:nvPr/>
        </p:nvSpPr>
        <p:spPr>
          <a:xfrm>
            <a:off x="2610437" y="4498482"/>
            <a:ext cx="2129739" cy="584775"/>
          </a:xfrm>
          <a:prstGeom prst="rect">
            <a:avLst/>
          </a:prstGeom>
          <a:noFill/>
        </p:spPr>
        <p:txBody>
          <a:bodyPr wrap="square" rtlCol="0">
            <a:spAutoFit/>
          </a:bodyPr>
          <a:lstStyle/>
          <a:p>
            <a:r>
              <a:rPr lang="en-IN" sz="1600" dirty="0"/>
              <a:t>13.03.23 to 14.03.23</a:t>
            </a:r>
          </a:p>
          <a:p>
            <a:pPr algn="ctr"/>
            <a:r>
              <a:rPr lang="en-IN" sz="1600" dirty="0"/>
              <a:t>Finalizing the project</a:t>
            </a:r>
          </a:p>
        </p:txBody>
      </p:sp>
      <p:sp>
        <p:nvSpPr>
          <p:cNvPr id="56" name="Rectangle: Rounded Corners 55">
            <a:extLst>
              <a:ext uri="{FF2B5EF4-FFF2-40B4-BE49-F238E27FC236}">
                <a16:creationId xmlns:a16="http://schemas.microsoft.com/office/drawing/2014/main" id="{1FA08C17-6841-AFE1-EF1C-7FBFA8928FCB}"/>
              </a:ext>
            </a:extLst>
          </p:cNvPr>
          <p:cNvSpPr/>
          <p:nvPr/>
        </p:nvSpPr>
        <p:spPr>
          <a:xfrm>
            <a:off x="7066681" y="1130430"/>
            <a:ext cx="2221655" cy="11957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7783D37-9C5A-94B4-2514-E6934A563E5E}"/>
              </a:ext>
            </a:extLst>
          </p:cNvPr>
          <p:cNvSpPr/>
          <p:nvPr/>
        </p:nvSpPr>
        <p:spPr>
          <a:xfrm>
            <a:off x="2564480" y="1728284"/>
            <a:ext cx="2221655" cy="11957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C25FBEF9-FA07-104E-52B5-BB4AE19A5FEE}"/>
              </a:ext>
            </a:extLst>
          </p:cNvPr>
          <p:cNvSpPr/>
          <p:nvPr/>
        </p:nvSpPr>
        <p:spPr>
          <a:xfrm>
            <a:off x="2581839" y="2997180"/>
            <a:ext cx="2221655" cy="11957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30EE2DFC-90AB-0B8D-6124-5532FB52ED39}"/>
              </a:ext>
            </a:extLst>
          </p:cNvPr>
          <p:cNvSpPr/>
          <p:nvPr/>
        </p:nvSpPr>
        <p:spPr>
          <a:xfrm>
            <a:off x="7048982" y="2389334"/>
            <a:ext cx="2221655" cy="1195708"/>
          </a:xfrm>
          <a:prstGeom prst="roundRect">
            <a:avLst>
              <a:gd name="adj"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EB3560F9-F208-D02C-B9C0-1712C6B3A086}"/>
              </a:ext>
            </a:extLst>
          </p:cNvPr>
          <p:cNvSpPr/>
          <p:nvPr/>
        </p:nvSpPr>
        <p:spPr>
          <a:xfrm>
            <a:off x="2564479" y="4263222"/>
            <a:ext cx="2221655" cy="11957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33E892F-3664-E9B9-328D-2AB850CA00B8}"/>
              </a:ext>
            </a:extLst>
          </p:cNvPr>
          <p:cNvSpPr/>
          <p:nvPr/>
        </p:nvSpPr>
        <p:spPr>
          <a:xfrm>
            <a:off x="7048982" y="3658256"/>
            <a:ext cx="2221655" cy="11957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p:cNvCxnSpPr>
            <a:stCxn id="12" idx="4"/>
            <a:endCxn id="13" idx="0"/>
          </p:cNvCxnSpPr>
          <p:nvPr/>
        </p:nvCxnSpPr>
        <p:spPr>
          <a:xfrm flipH="1">
            <a:off x="5900675" y="1135506"/>
            <a:ext cx="1" cy="44101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394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7786C5-CDC7-CCFF-7EDD-3A202304C999}"/>
              </a:ext>
            </a:extLst>
          </p:cNvPr>
          <p:cNvSpPr txBox="1"/>
          <p:nvPr/>
        </p:nvSpPr>
        <p:spPr>
          <a:xfrm>
            <a:off x="1731139" y="224742"/>
            <a:ext cx="8457236" cy="707886"/>
          </a:xfrm>
          <a:prstGeom prst="rect">
            <a:avLst/>
          </a:prstGeom>
          <a:noFill/>
        </p:spPr>
        <p:txBody>
          <a:bodyPr wrap="square" rtlCol="0">
            <a:spAutoFit/>
          </a:bodyPr>
          <a:lstStyle/>
          <a:p>
            <a:pPr algn="ctr"/>
            <a:r>
              <a:rPr lang="en-IN" sz="4000" b="1" dirty="0">
                <a:solidFill>
                  <a:schemeClr val="accent5">
                    <a:lumMod val="40000"/>
                    <a:lumOff val="60000"/>
                  </a:schemeClr>
                </a:solidFill>
                <a:latin typeface="Times New Roman" panose="02020603050405020304" pitchFamily="18" charset="0"/>
                <a:cs typeface="Times New Roman" panose="02020603050405020304" pitchFamily="18" charset="0"/>
              </a:rPr>
              <a:t>REFERENCE</a:t>
            </a:r>
          </a:p>
        </p:txBody>
      </p:sp>
      <p:sp>
        <p:nvSpPr>
          <p:cNvPr id="6" name="TextBox 5">
            <a:extLst>
              <a:ext uri="{FF2B5EF4-FFF2-40B4-BE49-F238E27FC236}">
                <a16:creationId xmlns:a16="http://schemas.microsoft.com/office/drawing/2014/main" id="{2CF1E1CB-2265-E834-A249-62D8D67150FA}"/>
              </a:ext>
            </a:extLst>
          </p:cNvPr>
          <p:cNvSpPr txBox="1"/>
          <p:nvPr/>
        </p:nvSpPr>
        <p:spPr>
          <a:xfrm>
            <a:off x="3102909" y="3325016"/>
            <a:ext cx="6122894"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4FF9AD8E-BB42-8D2B-7FE3-68EBC2EC3B4F}"/>
              </a:ext>
            </a:extLst>
          </p:cNvPr>
          <p:cNvSpPr txBox="1"/>
          <p:nvPr/>
        </p:nvSpPr>
        <p:spPr>
          <a:xfrm>
            <a:off x="1158689" y="1524523"/>
            <a:ext cx="9350188" cy="3970318"/>
          </a:xfrm>
          <a:prstGeom prst="rect">
            <a:avLst/>
          </a:prstGeom>
          <a:noFill/>
        </p:spPr>
        <p:txBody>
          <a:bodyPr wrap="square" rtlCol="0">
            <a:spAutoFit/>
          </a:bodyPr>
          <a:lstStyle/>
          <a:p>
            <a:pPr marL="285750" indent="-285750">
              <a:buFont typeface="Wingdings" panose="05000000000000000000" pitchFamily="2" charset="2"/>
              <a:buChar char="v"/>
            </a:pPr>
            <a:r>
              <a:rPr lang="en-IN" dirty="0">
                <a:hlinkClick r:id="rId2">
                  <a:extLst>
                    <a:ext uri="{A12FA001-AC4F-418D-AE19-62706E023703}">
                      <ahyp:hlinkClr xmlns:ahyp="http://schemas.microsoft.com/office/drawing/2018/hyperlinkcolor" val="tx"/>
                    </a:ext>
                  </a:extLst>
                </a:hlinkClick>
              </a:rPr>
              <a:t>https://www.researchgate.net/publication/326804278_Food_waste_management_innovations_in_the_foodservice_industry</a:t>
            </a:r>
            <a:r>
              <a:rPr lang="en-IN" dirty="0"/>
              <a:t>.</a:t>
            </a:r>
          </a:p>
          <a:p>
            <a:pPr marL="285750" indent="-285750">
              <a:buFont typeface="Wingdings" panose="05000000000000000000" pitchFamily="2" charset="2"/>
              <a:buChar char="v"/>
            </a:pPr>
            <a:endParaRPr lang="en-IN" dirty="0"/>
          </a:p>
          <a:p>
            <a:pPr marL="285750" indent="-285750" algn="l">
              <a:buFont typeface="Wingdings" panose="05000000000000000000" pitchFamily="2" charset="2"/>
              <a:buChar char="v"/>
            </a:pPr>
            <a:r>
              <a:rPr lang="en-US" b="0" i="0" dirty="0">
                <a:effectLst/>
                <a:latin typeface="ff3"/>
              </a:rPr>
              <a:t>Schneider, F. (2013). The evolution of food donation with respect to waste prevention. </a:t>
            </a:r>
            <a:r>
              <a:rPr lang="en-US" b="0" i="0" dirty="0">
                <a:effectLst/>
                <a:latin typeface="ff4"/>
              </a:rPr>
              <a:t>Waste </a:t>
            </a:r>
            <a:endParaRPr lang="en-US" b="0" i="0" dirty="0">
              <a:effectLst/>
              <a:latin typeface="ff3"/>
            </a:endParaRPr>
          </a:p>
          <a:p>
            <a:pPr algn="l"/>
            <a:r>
              <a:rPr lang="en-US" b="0" i="0" dirty="0">
                <a:effectLst/>
                <a:latin typeface="ff4"/>
              </a:rPr>
              <a:t>     Management</a:t>
            </a:r>
            <a:r>
              <a:rPr lang="en-US" b="0" i="0" dirty="0">
                <a:effectLst/>
                <a:latin typeface="ff3"/>
              </a:rPr>
              <a:t>, 33(3), 755-763.</a:t>
            </a:r>
            <a:endParaRPr lang="en-US"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latin typeface="Roboto" panose="020B0604020202020204" pitchFamily="2" charset="0"/>
                <a:hlinkClick r:id="rId3">
                  <a:extLst>
                    <a:ext uri="{A12FA001-AC4F-418D-AE19-62706E023703}">
                      <ahyp:hlinkClr xmlns:ahyp="http://schemas.microsoft.com/office/drawing/2018/hyperlinkcolor" val="tx"/>
                    </a:ext>
                  </a:extLst>
                </a:hlinkClick>
              </a:rPr>
              <a:t>https://www.healthline.com/nutrition/reduce-food-waste/</a:t>
            </a:r>
            <a:r>
              <a:rPr lang="en-IN" dirty="0">
                <a:latin typeface="Roboto" panose="020B0604020202020204" pitchFamily="2" charset="0"/>
              </a:rPr>
              <a:t> tips for reduce food waste.</a:t>
            </a:r>
          </a:p>
          <a:p>
            <a:pPr marL="285750" indent="-285750">
              <a:buFont typeface="Wingdings" panose="05000000000000000000" pitchFamily="2" charset="2"/>
              <a:buChar char="v"/>
            </a:pPr>
            <a:endParaRPr lang="en-IN" b="0" i="0" u="none" strike="noStrike" dirty="0">
              <a:effectLst/>
              <a:latin typeface="Roboto" panose="020B0604020202020204" pitchFamily="2" charset="0"/>
              <a:hlinkClick r:id="rId4">
                <a:extLst>
                  <a:ext uri="{A12FA001-AC4F-418D-AE19-62706E023703}">
                    <ahyp:hlinkClr xmlns:ahyp="http://schemas.microsoft.com/office/drawing/2018/hyperlinkcolor" val="tx"/>
                  </a:ext>
                </a:extLst>
              </a:hlinkClick>
            </a:endParaRPr>
          </a:p>
          <a:p>
            <a:pPr marL="285750" indent="-285750">
              <a:buFont typeface="Wingdings" panose="05000000000000000000" pitchFamily="2" charset="2"/>
              <a:buChar char="v"/>
            </a:pPr>
            <a:r>
              <a:rPr lang="en-US" dirty="0"/>
              <a:t>"</a:t>
            </a:r>
            <a:r>
              <a:rPr lang="en-US" dirty="0" err="1"/>
              <a:t>Westendorf</a:t>
            </a:r>
            <a:r>
              <a:rPr lang="en-US" dirty="0"/>
              <a:t>, M. (2000) Food waste to animal feed. Iowa State University Press." </a:t>
            </a:r>
            <a:r>
              <a:rPr lang="en-US" dirty="0">
                <a:hlinkClick r:id="rId5">
                  <a:extLst>
                    <a:ext uri="{A12FA001-AC4F-418D-AE19-62706E023703}">
                      <ahyp:hlinkClr xmlns:ahyp="http://schemas.microsoft.com/office/drawing/2018/hyperlinkcolor" val="tx"/>
                    </a:ext>
                  </a:extLst>
                </a:hlinkClick>
              </a:rPr>
              <a:t>https://blogs.umass.edu/natsci397a-eross/animal-feed-as-a-solution-to-food-waste/#:~:text=Westendorf%2C%20M.%20(2000)%20Food%20waste%20to%20animal%20feed.%20Iowa%20State%20University%20Press</a:t>
            </a:r>
            <a:r>
              <a:rPr lang="en-US" dirty="0"/>
              <a:t>.</a:t>
            </a:r>
            <a:br>
              <a:rPr lang="en-IN" b="0" i="0" u="none" strike="noStrike" dirty="0">
                <a:effectLst/>
                <a:latin typeface="Roboto" panose="020B0604020202020204" pitchFamily="2" charset="0"/>
                <a:hlinkClick r:id="rId4">
                  <a:extLst>
                    <a:ext uri="{A12FA001-AC4F-418D-AE19-62706E023703}">
                      <ahyp:hlinkClr xmlns:ahyp="http://schemas.microsoft.com/office/drawing/2018/hyperlinkcolor" val="tx"/>
                    </a:ext>
                  </a:extLst>
                </a:hlinkClick>
              </a:rPr>
            </a:br>
            <a:endParaRPr lang="en-IN" dirty="0"/>
          </a:p>
          <a:p>
            <a:endParaRPr lang="en-IN" dirty="0"/>
          </a:p>
        </p:txBody>
      </p:sp>
    </p:spTree>
    <p:extLst>
      <p:ext uri="{BB962C8B-B14F-4D97-AF65-F5344CB8AC3E}">
        <p14:creationId xmlns:p14="http://schemas.microsoft.com/office/powerpoint/2010/main" val="3130466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595</TotalTime>
  <Words>337</Words>
  <Application>Microsoft Office PowerPoint</Application>
  <PresentationFormat>Widescreen</PresentationFormat>
  <Paragraphs>65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PowerPoint Presentation</vt:lpstr>
      <vt:lpstr>PowerPoint Presentation</vt:lpstr>
      <vt:lpstr>MODULES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WASTE MANAGEMENT</dc:title>
  <dc:creator>nandha kumar</dc:creator>
  <cp:lastModifiedBy>Sundar S</cp:lastModifiedBy>
  <cp:revision>16</cp:revision>
  <dcterms:created xsi:type="dcterms:W3CDTF">2023-02-27T09:16:45Z</dcterms:created>
  <dcterms:modified xsi:type="dcterms:W3CDTF">2023-05-23T11:09:51Z</dcterms:modified>
</cp:coreProperties>
</file>