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FAF8D-87B4-5172-F76C-ACCB132CF4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8A030A3-BE6E-2621-E462-0001747757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4127920-33CB-C93E-2410-D8DEBAEF3AFF}"/>
              </a:ext>
            </a:extLst>
          </p:cNvPr>
          <p:cNvSpPr>
            <a:spLocks noGrp="1"/>
          </p:cNvSpPr>
          <p:nvPr>
            <p:ph type="dt" sz="half" idx="10"/>
          </p:nvPr>
        </p:nvSpPr>
        <p:spPr/>
        <p:txBody>
          <a:bodyPr/>
          <a:lstStyle/>
          <a:p>
            <a:fld id="{0A6C624A-2615-4C59-BCC3-5670BAFCF1BA}" type="datetimeFigureOut">
              <a:rPr lang="en-IN" smtClean="0"/>
              <a:t>16-07-2024</a:t>
            </a:fld>
            <a:endParaRPr lang="en-IN"/>
          </a:p>
        </p:txBody>
      </p:sp>
      <p:sp>
        <p:nvSpPr>
          <p:cNvPr id="5" name="Footer Placeholder 4">
            <a:extLst>
              <a:ext uri="{FF2B5EF4-FFF2-40B4-BE49-F238E27FC236}">
                <a16:creationId xmlns:a16="http://schemas.microsoft.com/office/drawing/2014/main" id="{40B7A9E9-30FC-FC40-C9B1-37D7B9DC69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2E2CBA-6B43-3821-6476-49D8AD734042}"/>
              </a:ext>
            </a:extLst>
          </p:cNvPr>
          <p:cNvSpPr>
            <a:spLocks noGrp="1"/>
          </p:cNvSpPr>
          <p:nvPr>
            <p:ph type="sldNum" sz="quarter" idx="12"/>
          </p:nvPr>
        </p:nvSpPr>
        <p:spPr/>
        <p:txBody>
          <a:bodyPr/>
          <a:lstStyle/>
          <a:p>
            <a:fld id="{EB07A8E2-B8EF-46FB-A381-786DD690FED8}" type="slidenum">
              <a:rPr lang="en-IN" smtClean="0"/>
              <a:t>‹#›</a:t>
            </a:fld>
            <a:endParaRPr lang="en-IN"/>
          </a:p>
        </p:txBody>
      </p:sp>
    </p:spTree>
    <p:extLst>
      <p:ext uri="{BB962C8B-B14F-4D97-AF65-F5344CB8AC3E}">
        <p14:creationId xmlns:p14="http://schemas.microsoft.com/office/powerpoint/2010/main" val="119998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D0223-2970-3EF1-C84B-DEAF628514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3E8014-11BB-039B-4A54-2CF4E84926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4A30A6-904C-4129-DFDF-CF2DB45091B6}"/>
              </a:ext>
            </a:extLst>
          </p:cNvPr>
          <p:cNvSpPr>
            <a:spLocks noGrp="1"/>
          </p:cNvSpPr>
          <p:nvPr>
            <p:ph type="dt" sz="half" idx="10"/>
          </p:nvPr>
        </p:nvSpPr>
        <p:spPr/>
        <p:txBody>
          <a:bodyPr/>
          <a:lstStyle/>
          <a:p>
            <a:fld id="{0A6C624A-2615-4C59-BCC3-5670BAFCF1BA}" type="datetimeFigureOut">
              <a:rPr lang="en-IN" smtClean="0"/>
              <a:t>16-07-2024</a:t>
            </a:fld>
            <a:endParaRPr lang="en-IN"/>
          </a:p>
        </p:txBody>
      </p:sp>
      <p:sp>
        <p:nvSpPr>
          <p:cNvPr id="5" name="Footer Placeholder 4">
            <a:extLst>
              <a:ext uri="{FF2B5EF4-FFF2-40B4-BE49-F238E27FC236}">
                <a16:creationId xmlns:a16="http://schemas.microsoft.com/office/drawing/2014/main" id="{0C48903E-106B-488A-094D-F0F4418576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5B2777-5D05-4F3D-9887-21A5C86926F8}"/>
              </a:ext>
            </a:extLst>
          </p:cNvPr>
          <p:cNvSpPr>
            <a:spLocks noGrp="1"/>
          </p:cNvSpPr>
          <p:nvPr>
            <p:ph type="sldNum" sz="quarter" idx="12"/>
          </p:nvPr>
        </p:nvSpPr>
        <p:spPr/>
        <p:txBody>
          <a:bodyPr/>
          <a:lstStyle/>
          <a:p>
            <a:fld id="{EB07A8E2-B8EF-46FB-A381-786DD690FED8}" type="slidenum">
              <a:rPr lang="en-IN" smtClean="0"/>
              <a:t>‹#›</a:t>
            </a:fld>
            <a:endParaRPr lang="en-IN"/>
          </a:p>
        </p:txBody>
      </p:sp>
    </p:spTree>
    <p:extLst>
      <p:ext uri="{BB962C8B-B14F-4D97-AF65-F5344CB8AC3E}">
        <p14:creationId xmlns:p14="http://schemas.microsoft.com/office/powerpoint/2010/main" val="577472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8A55A-40FE-0523-03AA-27BE8CD3C3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12D56E-F60E-53D3-E226-2ED727E53A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196AB8-86D6-300F-FB01-DE52F77A21AB}"/>
              </a:ext>
            </a:extLst>
          </p:cNvPr>
          <p:cNvSpPr>
            <a:spLocks noGrp="1"/>
          </p:cNvSpPr>
          <p:nvPr>
            <p:ph type="dt" sz="half" idx="10"/>
          </p:nvPr>
        </p:nvSpPr>
        <p:spPr/>
        <p:txBody>
          <a:bodyPr/>
          <a:lstStyle/>
          <a:p>
            <a:fld id="{0A6C624A-2615-4C59-BCC3-5670BAFCF1BA}" type="datetimeFigureOut">
              <a:rPr lang="en-IN" smtClean="0"/>
              <a:t>16-07-2024</a:t>
            </a:fld>
            <a:endParaRPr lang="en-IN"/>
          </a:p>
        </p:txBody>
      </p:sp>
      <p:sp>
        <p:nvSpPr>
          <p:cNvPr id="5" name="Footer Placeholder 4">
            <a:extLst>
              <a:ext uri="{FF2B5EF4-FFF2-40B4-BE49-F238E27FC236}">
                <a16:creationId xmlns:a16="http://schemas.microsoft.com/office/drawing/2014/main" id="{9C6B85AF-CD91-4427-F3F6-F3E4E612F2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8E1801-24FE-CBEE-D786-D53CA1917472}"/>
              </a:ext>
            </a:extLst>
          </p:cNvPr>
          <p:cNvSpPr>
            <a:spLocks noGrp="1"/>
          </p:cNvSpPr>
          <p:nvPr>
            <p:ph type="sldNum" sz="quarter" idx="12"/>
          </p:nvPr>
        </p:nvSpPr>
        <p:spPr/>
        <p:txBody>
          <a:bodyPr/>
          <a:lstStyle/>
          <a:p>
            <a:fld id="{EB07A8E2-B8EF-46FB-A381-786DD690FED8}" type="slidenum">
              <a:rPr lang="en-IN" smtClean="0"/>
              <a:t>‹#›</a:t>
            </a:fld>
            <a:endParaRPr lang="en-IN"/>
          </a:p>
        </p:txBody>
      </p:sp>
    </p:spTree>
    <p:extLst>
      <p:ext uri="{BB962C8B-B14F-4D97-AF65-F5344CB8AC3E}">
        <p14:creationId xmlns:p14="http://schemas.microsoft.com/office/powerpoint/2010/main" val="2815370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6BFE9-F495-C040-0BE2-21B13341D2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DE1FE4-4209-F0AD-78BA-E20869B519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D5C448-C0C7-38FB-32DF-0ED8809F36EC}"/>
              </a:ext>
            </a:extLst>
          </p:cNvPr>
          <p:cNvSpPr>
            <a:spLocks noGrp="1"/>
          </p:cNvSpPr>
          <p:nvPr>
            <p:ph type="dt" sz="half" idx="10"/>
          </p:nvPr>
        </p:nvSpPr>
        <p:spPr/>
        <p:txBody>
          <a:bodyPr/>
          <a:lstStyle/>
          <a:p>
            <a:fld id="{0A6C624A-2615-4C59-BCC3-5670BAFCF1BA}" type="datetimeFigureOut">
              <a:rPr lang="en-IN" smtClean="0"/>
              <a:t>16-07-2024</a:t>
            </a:fld>
            <a:endParaRPr lang="en-IN"/>
          </a:p>
        </p:txBody>
      </p:sp>
      <p:sp>
        <p:nvSpPr>
          <p:cNvPr id="5" name="Footer Placeholder 4">
            <a:extLst>
              <a:ext uri="{FF2B5EF4-FFF2-40B4-BE49-F238E27FC236}">
                <a16:creationId xmlns:a16="http://schemas.microsoft.com/office/drawing/2014/main" id="{0F8DFAD3-6A9D-86D6-A539-E03849F559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1A6CD7-B07D-F3D0-3E6D-F908E0A682B4}"/>
              </a:ext>
            </a:extLst>
          </p:cNvPr>
          <p:cNvSpPr>
            <a:spLocks noGrp="1"/>
          </p:cNvSpPr>
          <p:nvPr>
            <p:ph type="sldNum" sz="quarter" idx="12"/>
          </p:nvPr>
        </p:nvSpPr>
        <p:spPr/>
        <p:txBody>
          <a:bodyPr/>
          <a:lstStyle/>
          <a:p>
            <a:fld id="{EB07A8E2-B8EF-46FB-A381-786DD690FED8}" type="slidenum">
              <a:rPr lang="en-IN" smtClean="0"/>
              <a:t>‹#›</a:t>
            </a:fld>
            <a:endParaRPr lang="en-IN"/>
          </a:p>
        </p:txBody>
      </p:sp>
    </p:spTree>
    <p:extLst>
      <p:ext uri="{BB962C8B-B14F-4D97-AF65-F5344CB8AC3E}">
        <p14:creationId xmlns:p14="http://schemas.microsoft.com/office/powerpoint/2010/main" val="3307640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B35F7-DB92-6E23-7257-A1967803EF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DA29F7-D1D5-551B-8871-4BF026AA80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512C47-FEB4-8516-67C9-45DB9B5933C5}"/>
              </a:ext>
            </a:extLst>
          </p:cNvPr>
          <p:cNvSpPr>
            <a:spLocks noGrp="1"/>
          </p:cNvSpPr>
          <p:nvPr>
            <p:ph type="dt" sz="half" idx="10"/>
          </p:nvPr>
        </p:nvSpPr>
        <p:spPr/>
        <p:txBody>
          <a:bodyPr/>
          <a:lstStyle/>
          <a:p>
            <a:fld id="{0A6C624A-2615-4C59-BCC3-5670BAFCF1BA}" type="datetimeFigureOut">
              <a:rPr lang="en-IN" smtClean="0"/>
              <a:t>16-07-2024</a:t>
            </a:fld>
            <a:endParaRPr lang="en-IN"/>
          </a:p>
        </p:txBody>
      </p:sp>
      <p:sp>
        <p:nvSpPr>
          <p:cNvPr id="5" name="Footer Placeholder 4">
            <a:extLst>
              <a:ext uri="{FF2B5EF4-FFF2-40B4-BE49-F238E27FC236}">
                <a16:creationId xmlns:a16="http://schemas.microsoft.com/office/drawing/2014/main" id="{E25CB75E-0069-BAEC-B670-1C5549360F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09A99E-CA10-2077-3A31-C916D4AA7CD4}"/>
              </a:ext>
            </a:extLst>
          </p:cNvPr>
          <p:cNvSpPr>
            <a:spLocks noGrp="1"/>
          </p:cNvSpPr>
          <p:nvPr>
            <p:ph type="sldNum" sz="quarter" idx="12"/>
          </p:nvPr>
        </p:nvSpPr>
        <p:spPr/>
        <p:txBody>
          <a:bodyPr/>
          <a:lstStyle/>
          <a:p>
            <a:fld id="{EB07A8E2-B8EF-46FB-A381-786DD690FED8}" type="slidenum">
              <a:rPr lang="en-IN" smtClean="0"/>
              <a:t>‹#›</a:t>
            </a:fld>
            <a:endParaRPr lang="en-IN"/>
          </a:p>
        </p:txBody>
      </p:sp>
    </p:spTree>
    <p:extLst>
      <p:ext uri="{BB962C8B-B14F-4D97-AF65-F5344CB8AC3E}">
        <p14:creationId xmlns:p14="http://schemas.microsoft.com/office/powerpoint/2010/main" val="4056934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1BFE5-983B-0C6D-CEE9-248F9CEA7F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365910-87E4-52B2-5E7C-61BBC53060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61FE69-3B34-67A4-D054-E77F538143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FBB2FA0-418F-4085-4110-8931CB983A90}"/>
              </a:ext>
            </a:extLst>
          </p:cNvPr>
          <p:cNvSpPr>
            <a:spLocks noGrp="1"/>
          </p:cNvSpPr>
          <p:nvPr>
            <p:ph type="dt" sz="half" idx="10"/>
          </p:nvPr>
        </p:nvSpPr>
        <p:spPr/>
        <p:txBody>
          <a:bodyPr/>
          <a:lstStyle/>
          <a:p>
            <a:fld id="{0A6C624A-2615-4C59-BCC3-5670BAFCF1BA}" type="datetimeFigureOut">
              <a:rPr lang="en-IN" smtClean="0"/>
              <a:t>16-07-2024</a:t>
            </a:fld>
            <a:endParaRPr lang="en-IN"/>
          </a:p>
        </p:txBody>
      </p:sp>
      <p:sp>
        <p:nvSpPr>
          <p:cNvPr id="6" name="Footer Placeholder 5">
            <a:extLst>
              <a:ext uri="{FF2B5EF4-FFF2-40B4-BE49-F238E27FC236}">
                <a16:creationId xmlns:a16="http://schemas.microsoft.com/office/drawing/2014/main" id="{D8BA3E3E-4970-65A8-CCF2-389A8363B1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8CE6E6-56DB-BABB-3AEC-C315476820EB}"/>
              </a:ext>
            </a:extLst>
          </p:cNvPr>
          <p:cNvSpPr>
            <a:spLocks noGrp="1"/>
          </p:cNvSpPr>
          <p:nvPr>
            <p:ph type="sldNum" sz="quarter" idx="12"/>
          </p:nvPr>
        </p:nvSpPr>
        <p:spPr/>
        <p:txBody>
          <a:bodyPr/>
          <a:lstStyle/>
          <a:p>
            <a:fld id="{EB07A8E2-B8EF-46FB-A381-786DD690FED8}" type="slidenum">
              <a:rPr lang="en-IN" smtClean="0"/>
              <a:t>‹#›</a:t>
            </a:fld>
            <a:endParaRPr lang="en-IN"/>
          </a:p>
        </p:txBody>
      </p:sp>
    </p:spTree>
    <p:extLst>
      <p:ext uri="{BB962C8B-B14F-4D97-AF65-F5344CB8AC3E}">
        <p14:creationId xmlns:p14="http://schemas.microsoft.com/office/powerpoint/2010/main" val="2091334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5AC53-A245-D33F-2980-5539611DAFB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523195-3487-E3FE-C36F-40F449A922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F6893E-0E68-A878-5681-89F8E78503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1958E80-8725-DAD5-8B3F-2511A67265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0A0403-AAEE-274E-885A-184F0E6918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4B126BB-4116-0045-D8B3-AFD37BF55D0A}"/>
              </a:ext>
            </a:extLst>
          </p:cNvPr>
          <p:cNvSpPr>
            <a:spLocks noGrp="1"/>
          </p:cNvSpPr>
          <p:nvPr>
            <p:ph type="dt" sz="half" idx="10"/>
          </p:nvPr>
        </p:nvSpPr>
        <p:spPr/>
        <p:txBody>
          <a:bodyPr/>
          <a:lstStyle/>
          <a:p>
            <a:fld id="{0A6C624A-2615-4C59-BCC3-5670BAFCF1BA}" type="datetimeFigureOut">
              <a:rPr lang="en-IN" smtClean="0"/>
              <a:t>16-07-2024</a:t>
            </a:fld>
            <a:endParaRPr lang="en-IN"/>
          </a:p>
        </p:txBody>
      </p:sp>
      <p:sp>
        <p:nvSpPr>
          <p:cNvPr id="8" name="Footer Placeholder 7">
            <a:extLst>
              <a:ext uri="{FF2B5EF4-FFF2-40B4-BE49-F238E27FC236}">
                <a16:creationId xmlns:a16="http://schemas.microsoft.com/office/drawing/2014/main" id="{8AE8626A-7CDF-C7B1-DE0B-AF14E13B1A7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2F7E95D-A7AE-7402-7E0E-53284F549316}"/>
              </a:ext>
            </a:extLst>
          </p:cNvPr>
          <p:cNvSpPr>
            <a:spLocks noGrp="1"/>
          </p:cNvSpPr>
          <p:nvPr>
            <p:ph type="sldNum" sz="quarter" idx="12"/>
          </p:nvPr>
        </p:nvSpPr>
        <p:spPr/>
        <p:txBody>
          <a:bodyPr/>
          <a:lstStyle/>
          <a:p>
            <a:fld id="{EB07A8E2-B8EF-46FB-A381-786DD690FED8}" type="slidenum">
              <a:rPr lang="en-IN" smtClean="0"/>
              <a:t>‹#›</a:t>
            </a:fld>
            <a:endParaRPr lang="en-IN"/>
          </a:p>
        </p:txBody>
      </p:sp>
    </p:spTree>
    <p:extLst>
      <p:ext uri="{BB962C8B-B14F-4D97-AF65-F5344CB8AC3E}">
        <p14:creationId xmlns:p14="http://schemas.microsoft.com/office/powerpoint/2010/main" val="1912780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DEE2A-01B6-4FDD-A26D-9DE3B092102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7B0A14A-7B76-07B9-DDCC-D220245832C0}"/>
              </a:ext>
            </a:extLst>
          </p:cNvPr>
          <p:cNvSpPr>
            <a:spLocks noGrp="1"/>
          </p:cNvSpPr>
          <p:nvPr>
            <p:ph type="dt" sz="half" idx="10"/>
          </p:nvPr>
        </p:nvSpPr>
        <p:spPr/>
        <p:txBody>
          <a:bodyPr/>
          <a:lstStyle/>
          <a:p>
            <a:fld id="{0A6C624A-2615-4C59-BCC3-5670BAFCF1BA}" type="datetimeFigureOut">
              <a:rPr lang="en-IN" smtClean="0"/>
              <a:t>16-07-2024</a:t>
            </a:fld>
            <a:endParaRPr lang="en-IN"/>
          </a:p>
        </p:txBody>
      </p:sp>
      <p:sp>
        <p:nvSpPr>
          <p:cNvPr id="4" name="Footer Placeholder 3">
            <a:extLst>
              <a:ext uri="{FF2B5EF4-FFF2-40B4-BE49-F238E27FC236}">
                <a16:creationId xmlns:a16="http://schemas.microsoft.com/office/drawing/2014/main" id="{AE0709C6-9B1D-EFE3-B5E0-46FACEFC8AA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1323A72-EA18-44AF-F172-379D7F940496}"/>
              </a:ext>
            </a:extLst>
          </p:cNvPr>
          <p:cNvSpPr>
            <a:spLocks noGrp="1"/>
          </p:cNvSpPr>
          <p:nvPr>
            <p:ph type="sldNum" sz="quarter" idx="12"/>
          </p:nvPr>
        </p:nvSpPr>
        <p:spPr/>
        <p:txBody>
          <a:bodyPr/>
          <a:lstStyle/>
          <a:p>
            <a:fld id="{EB07A8E2-B8EF-46FB-A381-786DD690FED8}" type="slidenum">
              <a:rPr lang="en-IN" smtClean="0"/>
              <a:t>‹#›</a:t>
            </a:fld>
            <a:endParaRPr lang="en-IN"/>
          </a:p>
        </p:txBody>
      </p:sp>
    </p:spTree>
    <p:extLst>
      <p:ext uri="{BB962C8B-B14F-4D97-AF65-F5344CB8AC3E}">
        <p14:creationId xmlns:p14="http://schemas.microsoft.com/office/powerpoint/2010/main" val="250951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C15D09-E42C-16AA-3843-AEE7DEF9C5E4}"/>
              </a:ext>
            </a:extLst>
          </p:cNvPr>
          <p:cNvSpPr>
            <a:spLocks noGrp="1"/>
          </p:cNvSpPr>
          <p:nvPr>
            <p:ph type="dt" sz="half" idx="10"/>
          </p:nvPr>
        </p:nvSpPr>
        <p:spPr/>
        <p:txBody>
          <a:bodyPr/>
          <a:lstStyle/>
          <a:p>
            <a:fld id="{0A6C624A-2615-4C59-BCC3-5670BAFCF1BA}" type="datetimeFigureOut">
              <a:rPr lang="en-IN" smtClean="0"/>
              <a:t>16-07-2024</a:t>
            </a:fld>
            <a:endParaRPr lang="en-IN"/>
          </a:p>
        </p:txBody>
      </p:sp>
      <p:sp>
        <p:nvSpPr>
          <p:cNvPr id="3" name="Footer Placeholder 2">
            <a:extLst>
              <a:ext uri="{FF2B5EF4-FFF2-40B4-BE49-F238E27FC236}">
                <a16:creationId xmlns:a16="http://schemas.microsoft.com/office/drawing/2014/main" id="{A5BA1672-E5CE-939A-B7D3-41610C3CC8B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ABB12F-FDF9-6279-8404-ABE15F9E00A0}"/>
              </a:ext>
            </a:extLst>
          </p:cNvPr>
          <p:cNvSpPr>
            <a:spLocks noGrp="1"/>
          </p:cNvSpPr>
          <p:nvPr>
            <p:ph type="sldNum" sz="quarter" idx="12"/>
          </p:nvPr>
        </p:nvSpPr>
        <p:spPr/>
        <p:txBody>
          <a:bodyPr/>
          <a:lstStyle/>
          <a:p>
            <a:fld id="{EB07A8E2-B8EF-46FB-A381-786DD690FED8}" type="slidenum">
              <a:rPr lang="en-IN" smtClean="0"/>
              <a:t>‹#›</a:t>
            </a:fld>
            <a:endParaRPr lang="en-IN"/>
          </a:p>
        </p:txBody>
      </p:sp>
    </p:spTree>
    <p:extLst>
      <p:ext uri="{BB962C8B-B14F-4D97-AF65-F5344CB8AC3E}">
        <p14:creationId xmlns:p14="http://schemas.microsoft.com/office/powerpoint/2010/main" val="1567989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46C26-99BC-4B24-8C54-94235AEE5C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BD95A83-1967-D355-8E5A-746FA714CB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933FEE2-0A26-8609-5414-760645DB52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A86359-9387-69FF-067B-4505EC6D5714}"/>
              </a:ext>
            </a:extLst>
          </p:cNvPr>
          <p:cNvSpPr>
            <a:spLocks noGrp="1"/>
          </p:cNvSpPr>
          <p:nvPr>
            <p:ph type="dt" sz="half" idx="10"/>
          </p:nvPr>
        </p:nvSpPr>
        <p:spPr/>
        <p:txBody>
          <a:bodyPr/>
          <a:lstStyle/>
          <a:p>
            <a:fld id="{0A6C624A-2615-4C59-BCC3-5670BAFCF1BA}" type="datetimeFigureOut">
              <a:rPr lang="en-IN" smtClean="0"/>
              <a:t>16-07-2024</a:t>
            </a:fld>
            <a:endParaRPr lang="en-IN"/>
          </a:p>
        </p:txBody>
      </p:sp>
      <p:sp>
        <p:nvSpPr>
          <p:cNvPr id="6" name="Footer Placeholder 5">
            <a:extLst>
              <a:ext uri="{FF2B5EF4-FFF2-40B4-BE49-F238E27FC236}">
                <a16:creationId xmlns:a16="http://schemas.microsoft.com/office/drawing/2014/main" id="{833706E9-F9B2-CB4B-553A-906956579D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0C78CD-F04F-2C19-4A2B-A7F37F12DB8E}"/>
              </a:ext>
            </a:extLst>
          </p:cNvPr>
          <p:cNvSpPr>
            <a:spLocks noGrp="1"/>
          </p:cNvSpPr>
          <p:nvPr>
            <p:ph type="sldNum" sz="quarter" idx="12"/>
          </p:nvPr>
        </p:nvSpPr>
        <p:spPr/>
        <p:txBody>
          <a:bodyPr/>
          <a:lstStyle/>
          <a:p>
            <a:fld id="{EB07A8E2-B8EF-46FB-A381-786DD690FED8}" type="slidenum">
              <a:rPr lang="en-IN" smtClean="0"/>
              <a:t>‹#›</a:t>
            </a:fld>
            <a:endParaRPr lang="en-IN"/>
          </a:p>
        </p:txBody>
      </p:sp>
    </p:spTree>
    <p:extLst>
      <p:ext uri="{BB962C8B-B14F-4D97-AF65-F5344CB8AC3E}">
        <p14:creationId xmlns:p14="http://schemas.microsoft.com/office/powerpoint/2010/main" val="219121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B1328-1019-89E3-0FE1-6AFE7E624F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0EEAAAB-E05B-5FCC-6754-D441F55F75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6EDCDB2-BABA-BABF-1674-7CDE856DF7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5ECCA0-8777-555D-D007-ED03541E532F}"/>
              </a:ext>
            </a:extLst>
          </p:cNvPr>
          <p:cNvSpPr>
            <a:spLocks noGrp="1"/>
          </p:cNvSpPr>
          <p:nvPr>
            <p:ph type="dt" sz="half" idx="10"/>
          </p:nvPr>
        </p:nvSpPr>
        <p:spPr/>
        <p:txBody>
          <a:bodyPr/>
          <a:lstStyle/>
          <a:p>
            <a:fld id="{0A6C624A-2615-4C59-BCC3-5670BAFCF1BA}" type="datetimeFigureOut">
              <a:rPr lang="en-IN" smtClean="0"/>
              <a:t>16-07-2024</a:t>
            </a:fld>
            <a:endParaRPr lang="en-IN"/>
          </a:p>
        </p:txBody>
      </p:sp>
      <p:sp>
        <p:nvSpPr>
          <p:cNvPr id="6" name="Footer Placeholder 5">
            <a:extLst>
              <a:ext uri="{FF2B5EF4-FFF2-40B4-BE49-F238E27FC236}">
                <a16:creationId xmlns:a16="http://schemas.microsoft.com/office/drawing/2014/main" id="{E91C5DF2-D71D-5956-F555-176D9AB1A8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A6539E-96E8-C720-1CBD-BD1142886AD8}"/>
              </a:ext>
            </a:extLst>
          </p:cNvPr>
          <p:cNvSpPr>
            <a:spLocks noGrp="1"/>
          </p:cNvSpPr>
          <p:nvPr>
            <p:ph type="sldNum" sz="quarter" idx="12"/>
          </p:nvPr>
        </p:nvSpPr>
        <p:spPr/>
        <p:txBody>
          <a:bodyPr/>
          <a:lstStyle/>
          <a:p>
            <a:fld id="{EB07A8E2-B8EF-46FB-A381-786DD690FED8}" type="slidenum">
              <a:rPr lang="en-IN" smtClean="0"/>
              <a:t>‹#›</a:t>
            </a:fld>
            <a:endParaRPr lang="en-IN"/>
          </a:p>
        </p:txBody>
      </p:sp>
    </p:spTree>
    <p:extLst>
      <p:ext uri="{BB962C8B-B14F-4D97-AF65-F5344CB8AC3E}">
        <p14:creationId xmlns:p14="http://schemas.microsoft.com/office/powerpoint/2010/main" val="1606129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D41B1F-1FAF-F980-8B39-A9EC532359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0D1401-C414-E45E-95C3-568A5B16F4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4907CE-53FA-0C46-9D66-5EF5DD461C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6C624A-2615-4C59-BCC3-5670BAFCF1BA}" type="datetimeFigureOut">
              <a:rPr lang="en-IN" smtClean="0"/>
              <a:t>16-07-2024</a:t>
            </a:fld>
            <a:endParaRPr lang="en-IN"/>
          </a:p>
        </p:txBody>
      </p:sp>
      <p:sp>
        <p:nvSpPr>
          <p:cNvPr id="5" name="Footer Placeholder 4">
            <a:extLst>
              <a:ext uri="{FF2B5EF4-FFF2-40B4-BE49-F238E27FC236}">
                <a16:creationId xmlns:a16="http://schemas.microsoft.com/office/drawing/2014/main" id="{79A4EDF2-834F-A1CC-AC27-05475F5443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65FA2CC-6319-24C8-8A52-5022D2DEB9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07A8E2-B8EF-46FB-A381-786DD690FED8}" type="slidenum">
              <a:rPr lang="en-IN" smtClean="0"/>
              <a:t>‹#›</a:t>
            </a:fld>
            <a:endParaRPr lang="en-IN"/>
          </a:p>
        </p:txBody>
      </p:sp>
    </p:spTree>
    <p:extLst>
      <p:ext uri="{BB962C8B-B14F-4D97-AF65-F5344CB8AC3E}">
        <p14:creationId xmlns:p14="http://schemas.microsoft.com/office/powerpoint/2010/main" val="395168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940ED-FEDA-015C-8C81-3C7EC4DE03F8}"/>
              </a:ext>
            </a:extLst>
          </p:cNvPr>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Bus Reservation App</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26F9A7D-750B-C63A-8AB6-645A69C273BB}"/>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Using Spring Boot and React JS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7272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FB1CA-587F-71F2-CB5C-672E4FDD1AAA}"/>
              </a:ext>
            </a:extLst>
          </p:cNvPr>
          <p:cNvSpPr>
            <a:spLocks noGrp="1"/>
          </p:cNvSpPr>
          <p:nvPr>
            <p:ph type="title"/>
          </p:nvPr>
        </p:nvSpPr>
        <p:spPr>
          <a:xfrm>
            <a:off x="838200" y="365125"/>
            <a:ext cx="10515600" cy="863949"/>
          </a:xfrm>
        </p:spPr>
        <p:txBody>
          <a:bodyPr/>
          <a:lstStyle/>
          <a:p>
            <a:r>
              <a:rPr lang="en-IN" dirty="0">
                <a:latin typeface="Times New Roman" panose="02020603050405020304" pitchFamily="18" charset="0"/>
                <a:cs typeface="Times New Roman" panose="02020603050405020304" pitchFamily="18" charset="0"/>
              </a:rPr>
              <a:t>Future Enhancements</a:t>
            </a:r>
          </a:p>
        </p:txBody>
      </p:sp>
      <p:sp>
        <p:nvSpPr>
          <p:cNvPr id="4" name="Rectangle 1">
            <a:extLst>
              <a:ext uri="{FF2B5EF4-FFF2-40B4-BE49-F238E27FC236}">
                <a16:creationId xmlns:a16="http://schemas.microsoft.com/office/drawing/2014/main" id="{B356EC6C-8447-8695-A0EC-199721AF4E9F}"/>
              </a:ext>
            </a:extLst>
          </p:cNvPr>
          <p:cNvSpPr>
            <a:spLocks noGrp="1" noChangeArrowheads="1"/>
          </p:cNvSpPr>
          <p:nvPr>
            <p:ph idx="1"/>
          </p:nvPr>
        </p:nvSpPr>
        <p:spPr bwMode="auto">
          <a:xfrm>
            <a:off x="765048" y="976954"/>
            <a:ext cx="9393936" cy="1704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Integration of additional payment methods.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Implementation of a recommendation system for frequent travelers.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Development of a mobile app to complement the web application. </a:t>
            </a:r>
          </a:p>
        </p:txBody>
      </p:sp>
      <p:sp>
        <p:nvSpPr>
          <p:cNvPr id="5" name="Title 1">
            <a:extLst>
              <a:ext uri="{FF2B5EF4-FFF2-40B4-BE49-F238E27FC236}">
                <a16:creationId xmlns:a16="http://schemas.microsoft.com/office/drawing/2014/main" id="{D760BDD3-F45D-DDDE-E5E1-47BCD0F1F2F8}"/>
              </a:ext>
            </a:extLst>
          </p:cNvPr>
          <p:cNvSpPr txBox="1">
            <a:spLocks/>
          </p:cNvSpPr>
          <p:nvPr/>
        </p:nvSpPr>
        <p:spPr>
          <a:xfrm>
            <a:off x="926592" y="2997025"/>
            <a:ext cx="10515600" cy="8639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latin typeface="Times New Roman" panose="02020603050405020304" pitchFamily="18" charset="0"/>
                <a:cs typeface="Times New Roman" panose="02020603050405020304" pitchFamily="18" charset="0"/>
              </a:rPr>
              <a:t>Conclusion</a:t>
            </a:r>
          </a:p>
        </p:txBody>
      </p:sp>
      <p:sp>
        <p:nvSpPr>
          <p:cNvPr id="6" name="Rectangle 1">
            <a:extLst>
              <a:ext uri="{FF2B5EF4-FFF2-40B4-BE49-F238E27FC236}">
                <a16:creationId xmlns:a16="http://schemas.microsoft.com/office/drawing/2014/main" id="{4FA01D12-BB30-7EE5-D2D3-F12FD45FBC3E}"/>
              </a:ext>
            </a:extLst>
          </p:cNvPr>
          <p:cNvSpPr txBox="1">
            <a:spLocks noChangeArrowheads="1"/>
          </p:cNvSpPr>
          <p:nvPr/>
        </p:nvSpPr>
        <p:spPr bwMode="auto">
          <a:xfrm>
            <a:off x="838200" y="3597189"/>
            <a:ext cx="9393936" cy="1704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50000"/>
              </a:lnSpc>
              <a:spcBef>
                <a:spcPct val="0"/>
              </a:spcBef>
              <a:spcAft>
                <a:spcPct val="0"/>
              </a:spcAft>
              <a:buFontTx/>
              <a:buNone/>
            </a:pPr>
            <a:endParaRPr lang="en-US" altLang="en-US" sz="1800" dirty="0">
              <a:latin typeface="Times New Roman" panose="02020603050405020304" pitchFamily="18" charset="0"/>
              <a:cs typeface="Times New Roman" panose="02020603050405020304" pitchFamily="18" charset="0"/>
            </a:endParaRPr>
          </a:p>
          <a:p>
            <a:pPr marL="0" indent="0" eaLnBrk="0" fontAlgn="base" hangingPunct="0">
              <a:lnSpc>
                <a:spcPct val="150000"/>
              </a:lnSpc>
              <a:spcBef>
                <a:spcPct val="0"/>
              </a:spcBef>
              <a:spcAft>
                <a:spcPct val="0"/>
              </a:spcAft>
              <a:buFontTx/>
              <a:buChar char="•"/>
            </a:pPr>
            <a:r>
              <a:rPr lang="en-US" alt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This Bus Reservation App successfully combines Spring Boot and React.js to deliver a robust, efficient, and user-friendly solution for bus ticket booking and management. It addresses the needs of both users and administrators, enhancing the overall travel booking experience.</a:t>
            </a:r>
            <a:endParaRPr lang="en-US"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6637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61D51-8606-44EF-47C4-27F3060291A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1B59E6-C264-D925-7BA3-4863DB4D734D}"/>
              </a:ext>
            </a:extLst>
          </p:cNvPr>
          <p:cNvSpPr>
            <a:spLocks noGrp="1"/>
          </p:cNvSpPr>
          <p:nvPr>
            <p:ph idx="1"/>
          </p:nvPr>
        </p:nvSpPr>
        <p:spPr>
          <a:xfrm>
            <a:off x="838200" y="1690688"/>
            <a:ext cx="10515600" cy="4351338"/>
          </a:xfrm>
        </p:spPr>
        <p:txBody>
          <a:bodyPr>
            <a:normAutofit/>
          </a:bodyPr>
          <a:lstStyle/>
          <a:p>
            <a:pPr marL="0" indent="0">
              <a:lnSpc>
                <a:spcPct val="150000"/>
              </a:lnSpc>
              <a:buNone/>
            </a:pPr>
            <a:r>
              <a:rPr lang="en-US" sz="1800" dirty="0">
                <a:latin typeface="Times New Roman" panose="02020603050405020304" pitchFamily="18" charset="0"/>
                <a:cs typeface="Times New Roman" panose="02020603050405020304" pitchFamily="18" charset="0"/>
              </a:rPr>
              <a:t>This project focuses on developing a comprehensive Bus Reservation App utilizing Spring Boot for backend API development and React.js for the frontend interface. The primary objective is to create a seamless, user-friendly platform that allows users to search, book, and manage bus reservations with ease. The backend, built with Spring Boot, ensures robust performance, secure transactions, and efficient data management. It includes features such as user authentication, real-time bus schedule updates, and booking management. The frontend, developed using React.js, offers an intuitive and responsive user experience, providing users with an interactive interface to browse bus schedules, select seats, and make payments. This integration of Spring Boot and React.js ensures a scalable, maintainable, and high-performance application suitable for a wide range of users, from individual travelers to large groups. The project aims to enhance the efficiency of the booking process, reduce manual errors, and provide a reliable solution for bus reservations.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373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84D8-0FA2-2444-E179-5B1528A0A90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4C47040E-EFC1-F484-CA15-7083C511B80D}"/>
              </a:ext>
            </a:extLst>
          </p:cNvPr>
          <p:cNvSpPr>
            <a:spLocks noGrp="1"/>
          </p:cNvSpPr>
          <p:nvPr>
            <p:ph idx="1"/>
          </p:nvPr>
        </p:nvSpPr>
        <p:spPr/>
        <p:txBody>
          <a:bodyPr>
            <a:normAutofit/>
          </a:bodyPr>
          <a:lstStyle/>
          <a:p>
            <a:pPr>
              <a:lnSpc>
                <a:spcPct val="150000"/>
              </a:lnSpc>
            </a:pPr>
            <a:r>
              <a:rPr lang="en-US" sz="1800" b="1" dirty="0">
                <a:latin typeface="Times New Roman" panose="02020603050405020304" pitchFamily="18" charset="0"/>
                <a:cs typeface="Times New Roman" panose="02020603050405020304" pitchFamily="18" charset="0"/>
              </a:rPr>
              <a:t>Objective:</a:t>
            </a:r>
            <a:r>
              <a:rPr lang="en-US" sz="1800" dirty="0">
                <a:latin typeface="Times New Roman" panose="02020603050405020304" pitchFamily="18" charset="0"/>
                <a:cs typeface="Times New Roman" panose="02020603050405020304" pitchFamily="18" charset="0"/>
              </a:rPr>
              <a:t> The goal of this project is to develop a Bus Reservation App that simplifies the process of booking bus tickets. It leverages Spring Boot for the backend API and React.js for the frontend design.</a:t>
            </a:r>
          </a:p>
          <a:p>
            <a:pPr>
              <a:lnSpc>
                <a:spcPct val="150000"/>
              </a:lnSpc>
            </a:pPr>
            <a:r>
              <a:rPr lang="en-US" sz="1800" b="1" dirty="0">
                <a:latin typeface="Times New Roman" panose="02020603050405020304" pitchFamily="18" charset="0"/>
                <a:cs typeface="Times New Roman" panose="02020603050405020304" pitchFamily="18" charset="0"/>
              </a:rPr>
              <a:t>Purpose:</a:t>
            </a:r>
            <a:r>
              <a:rPr lang="en-US" sz="1800" dirty="0">
                <a:latin typeface="Times New Roman" panose="02020603050405020304" pitchFamily="18" charset="0"/>
                <a:cs typeface="Times New Roman" panose="02020603050405020304" pitchFamily="18" charset="0"/>
              </a:rPr>
              <a:t> To provide users with a seamless and efficient way to search for bus schedules, book tickets, and manage their reservations.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194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21854-00BF-E6CB-014D-51FB51714AB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Technology Stack</a:t>
            </a:r>
          </a:p>
        </p:txBody>
      </p:sp>
      <p:sp>
        <p:nvSpPr>
          <p:cNvPr id="4" name="Rectangle 1">
            <a:extLst>
              <a:ext uri="{FF2B5EF4-FFF2-40B4-BE49-F238E27FC236}">
                <a16:creationId xmlns:a16="http://schemas.microsoft.com/office/drawing/2014/main" id="{A2A0AA7A-8CA0-3C05-E6DF-93EF64782177}"/>
              </a:ext>
            </a:extLst>
          </p:cNvPr>
          <p:cNvSpPr>
            <a:spLocks noGrp="1" noChangeArrowheads="1"/>
          </p:cNvSpPr>
          <p:nvPr>
            <p:ph idx="1"/>
          </p:nvPr>
        </p:nvSpPr>
        <p:spPr bwMode="auto">
          <a:xfrm>
            <a:off x="838200" y="1694765"/>
            <a:ext cx="9245864" cy="4613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Backend: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Spring Boot</a:t>
            </a:r>
          </a:p>
          <a:p>
            <a:pPr marL="457200" lvl="1" indent="0" eaLnBrk="0" fontAlgn="base" hangingPunct="0">
              <a:lnSpc>
                <a:spcPct val="150000"/>
              </a:lnSpc>
              <a:spcBef>
                <a:spcPct val="0"/>
              </a:spcBef>
              <a:spcAft>
                <a:spcPct val="0"/>
              </a:spcAft>
              <a:buFontTx/>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Features: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914400" lvl="2" indent="0" eaLnBrk="0" fontAlgn="base" hangingPunct="0">
              <a:lnSpc>
                <a:spcPct val="15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Handles user authentication and authorization.</a:t>
            </a:r>
          </a:p>
          <a:p>
            <a:pPr marL="914400" lvl="2" indent="0" eaLnBrk="0" fontAlgn="base" hangingPunct="0">
              <a:lnSpc>
                <a:spcPct val="15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Manages bus schedules and reservation data.</a:t>
            </a:r>
          </a:p>
          <a:p>
            <a:pPr marL="914400" lvl="2" indent="0" eaLnBrk="0" fontAlgn="base" hangingPunct="0">
              <a:lnSpc>
                <a:spcPct val="15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secure and efficient API endpoints for frontend interactions.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Frontend: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React.js</a:t>
            </a:r>
          </a:p>
          <a:p>
            <a:pPr marL="457200" lvl="1" indent="0" eaLnBrk="0" fontAlgn="base" hangingPunct="0">
              <a:lnSpc>
                <a:spcPct val="150000"/>
              </a:lnSpc>
              <a:spcBef>
                <a:spcPct val="0"/>
              </a:spcBef>
              <a:spcAft>
                <a:spcPct val="0"/>
              </a:spcAft>
              <a:buFontTx/>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Features: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914400" lvl="2" indent="0" eaLnBrk="0" fontAlgn="base" hangingPunct="0">
              <a:lnSpc>
                <a:spcPct val="15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Offers a responsive and intuitive user interface.</a:t>
            </a:r>
          </a:p>
          <a:p>
            <a:pPr marL="914400" lvl="2" indent="0" eaLnBrk="0" fontAlgn="base" hangingPunct="0">
              <a:lnSpc>
                <a:spcPct val="15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Allows users to search for bus schedules, view available seats, and book tickets.</a:t>
            </a:r>
          </a:p>
          <a:p>
            <a:pPr marL="914400" lvl="2" indent="0" eaLnBrk="0" fontAlgn="base" hangingPunct="0">
              <a:lnSpc>
                <a:spcPct val="15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a dashboard for users to manage their bookings and view transaction history.</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1737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DB809-882A-DA77-38A2-FB5111EB9295}"/>
              </a:ext>
            </a:extLst>
          </p:cNvPr>
          <p:cNvSpPr>
            <a:spLocks noGrp="1"/>
          </p:cNvSpPr>
          <p:nvPr>
            <p:ph type="title"/>
          </p:nvPr>
        </p:nvSpPr>
        <p:spPr>
          <a:xfrm>
            <a:off x="838200" y="0"/>
            <a:ext cx="10515600" cy="1325563"/>
          </a:xfrm>
        </p:spPr>
        <p:txBody>
          <a:bodyPr/>
          <a:lstStyle/>
          <a:p>
            <a:r>
              <a:rPr lang="en-IN" dirty="0">
                <a:latin typeface="Times New Roman" panose="02020603050405020304" pitchFamily="18" charset="0"/>
                <a:cs typeface="Times New Roman" panose="02020603050405020304" pitchFamily="18" charset="0"/>
              </a:rPr>
              <a:t>Key Features and Functionality</a:t>
            </a:r>
          </a:p>
        </p:txBody>
      </p:sp>
      <p:sp>
        <p:nvSpPr>
          <p:cNvPr id="4" name="Rectangle 1">
            <a:extLst>
              <a:ext uri="{FF2B5EF4-FFF2-40B4-BE49-F238E27FC236}">
                <a16:creationId xmlns:a16="http://schemas.microsoft.com/office/drawing/2014/main" id="{F5D7FA19-C839-BB92-2A73-FA8BFC810BFC}"/>
              </a:ext>
            </a:extLst>
          </p:cNvPr>
          <p:cNvSpPr>
            <a:spLocks noGrp="1" noChangeArrowheads="1"/>
          </p:cNvSpPr>
          <p:nvPr>
            <p:ph idx="1"/>
          </p:nvPr>
        </p:nvSpPr>
        <p:spPr bwMode="auto">
          <a:xfrm>
            <a:off x="838200" y="1071516"/>
            <a:ext cx="7846059" cy="5859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User Authentication: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5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Secure login and registration processes.</a:t>
            </a:r>
          </a:p>
          <a:p>
            <a:pPr marL="457200" lvl="1" indent="0" eaLnBrk="0" fontAlgn="base" hangingPunct="0">
              <a:lnSpc>
                <a:spcPct val="15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Role-based access control to differentiate between users and administrators.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Bus Schedule Management: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5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Real-time updates of bus schedules.</a:t>
            </a:r>
          </a:p>
          <a:p>
            <a:pPr marL="457200" lvl="1" indent="0" eaLnBrk="0" fontAlgn="base" hangingPunct="0">
              <a:lnSpc>
                <a:spcPct val="15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Ability for administrators to add, update, or remove bus schedules.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Booking System:</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5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Users can search for available buses based on route and date.</a:t>
            </a:r>
          </a:p>
          <a:p>
            <a:pPr marL="457200" lvl="1" indent="0" eaLnBrk="0" fontAlgn="base" hangingPunct="0">
              <a:lnSpc>
                <a:spcPct val="15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Interactive seat selection interface.</a:t>
            </a:r>
          </a:p>
          <a:p>
            <a:pPr marL="457200" lvl="1" indent="0" eaLnBrk="0" fontAlgn="base" hangingPunct="0">
              <a:lnSpc>
                <a:spcPct val="15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Secure payment gateway integration.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User Dashboard:</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5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View current and past bookings.</a:t>
            </a:r>
          </a:p>
          <a:p>
            <a:pPr marL="457200" lvl="1" indent="0" eaLnBrk="0" fontAlgn="base" hangingPunct="0">
              <a:lnSpc>
                <a:spcPct val="15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Option to cancel or modify reservations.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2461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3C152-8DB7-5E1A-121E-6D4F324AAD6B}"/>
              </a:ext>
            </a:extLst>
          </p:cNvPr>
          <p:cNvSpPr>
            <a:spLocks noGrp="1"/>
          </p:cNvSpPr>
          <p:nvPr>
            <p:ph type="title"/>
          </p:nvPr>
        </p:nvSpPr>
        <p:spPr>
          <a:xfrm>
            <a:off x="838200" y="529717"/>
            <a:ext cx="10515600" cy="1325563"/>
          </a:xfrm>
        </p:spPr>
        <p:txBody>
          <a:bodyPr/>
          <a:lstStyle/>
          <a:p>
            <a:r>
              <a:rPr lang="en-IN" dirty="0">
                <a:latin typeface="Times New Roman" panose="02020603050405020304" pitchFamily="18" charset="0"/>
                <a:cs typeface="Times New Roman" panose="02020603050405020304" pitchFamily="18" charset="0"/>
              </a:rPr>
              <a:t>System Architecture</a:t>
            </a:r>
          </a:p>
        </p:txBody>
      </p:sp>
      <p:sp>
        <p:nvSpPr>
          <p:cNvPr id="4" name="Rectangle 1">
            <a:extLst>
              <a:ext uri="{FF2B5EF4-FFF2-40B4-BE49-F238E27FC236}">
                <a16:creationId xmlns:a16="http://schemas.microsoft.com/office/drawing/2014/main" id="{2B7FB484-674F-EE8B-5A7F-DE87984F528A}"/>
              </a:ext>
            </a:extLst>
          </p:cNvPr>
          <p:cNvSpPr>
            <a:spLocks noGrp="1" noChangeArrowheads="1"/>
          </p:cNvSpPr>
          <p:nvPr>
            <p:ph idx="1"/>
          </p:nvPr>
        </p:nvSpPr>
        <p:spPr bwMode="auto">
          <a:xfrm>
            <a:off x="838200" y="1953466"/>
            <a:ext cx="8202951" cy="2951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Backend:</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5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Developed with Spring Boot, ensuring modularity and scalability.</a:t>
            </a:r>
          </a:p>
          <a:p>
            <a:pPr marL="457200" lvl="1" indent="0" eaLnBrk="0" fontAlgn="base" hangingPunct="0">
              <a:lnSpc>
                <a:spcPct val="15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RESTful APIs handle requests from the frontend and interact with the database.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Frontend:</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5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Built with React.js, providing a dynamic and responsive user experience.</a:t>
            </a:r>
          </a:p>
          <a:p>
            <a:pPr marL="457200" lvl="1" indent="0" eaLnBrk="0" fontAlgn="base" hangingPunct="0">
              <a:lnSpc>
                <a:spcPct val="15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Uses Redux for state management to ensure efficient data handling.</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8454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B3861-950B-BF6D-13F5-756230907665}"/>
              </a:ext>
            </a:extLst>
          </p:cNvPr>
          <p:cNvSpPr>
            <a:spLocks noGrp="1"/>
          </p:cNvSpPr>
          <p:nvPr>
            <p:ph type="title" idx="4294967295"/>
          </p:nvPr>
        </p:nvSpPr>
        <p:spPr>
          <a:xfrm>
            <a:off x="548640" y="384911"/>
            <a:ext cx="10515600" cy="741299"/>
          </a:xfrm>
        </p:spPr>
        <p:txBody>
          <a:bodyPr/>
          <a:lstStyle/>
          <a:p>
            <a:r>
              <a:rPr lang="en-IN" dirty="0">
                <a:latin typeface="Times New Roman" panose="02020603050405020304" pitchFamily="18" charset="0"/>
                <a:cs typeface="Times New Roman" panose="02020603050405020304" pitchFamily="18" charset="0"/>
              </a:rPr>
              <a:t>Database</a:t>
            </a:r>
          </a:p>
        </p:txBody>
      </p:sp>
      <p:sp>
        <p:nvSpPr>
          <p:cNvPr id="4" name="Rectangle 1">
            <a:extLst>
              <a:ext uri="{FF2B5EF4-FFF2-40B4-BE49-F238E27FC236}">
                <a16:creationId xmlns:a16="http://schemas.microsoft.com/office/drawing/2014/main" id="{13E2F8D5-B4B2-EEE4-D5BA-570D7882BBED}"/>
              </a:ext>
            </a:extLst>
          </p:cNvPr>
          <p:cNvSpPr>
            <a:spLocks noGrp="1" noChangeArrowheads="1"/>
          </p:cNvSpPr>
          <p:nvPr>
            <p:ph idx="4294967295"/>
          </p:nvPr>
        </p:nvSpPr>
        <p:spPr bwMode="auto">
          <a:xfrm>
            <a:off x="664464" y="1100425"/>
            <a:ext cx="1069007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Utilizes a relational database (e.g., MySQL or PostgreSQL) to store user and admin data, bus schedules, and booking information.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Ensures data integrity and efficient querying through ORM (Object-Relational Mapping) using Hibernate. </a:t>
            </a:r>
          </a:p>
        </p:txBody>
      </p:sp>
      <p:sp>
        <p:nvSpPr>
          <p:cNvPr id="9" name="Title 1">
            <a:extLst>
              <a:ext uri="{FF2B5EF4-FFF2-40B4-BE49-F238E27FC236}">
                <a16:creationId xmlns:a16="http://schemas.microsoft.com/office/drawing/2014/main" id="{FB155CD3-8C92-4886-32B5-D06FD19F261C}"/>
              </a:ext>
            </a:extLst>
          </p:cNvPr>
          <p:cNvSpPr txBox="1">
            <a:spLocks/>
          </p:cNvSpPr>
          <p:nvPr/>
        </p:nvSpPr>
        <p:spPr>
          <a:xfrm>
            <a:off x="548640" y="3222765"/>
            <a:ext cx="10515600" cy="741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latin typeface="Times New Roman" panose="02020603050405020304" pitchFamily="18" charset="0"/>
                <a:cs typeface="Times New Roman" panose="02020603050405020304" pitchFamily="18" charset="0"/>
              </a:rPr>
              <a:t>Security Measures</a:t>
            </a:r>
          </a:p>
        </p:txBody>
      </p:sp>
      <p:sp>
        <p:nvSpPr>
          <p:cNvPr id="10" name="Rectangle 1">
            <a:extLst>
              <a:ext uri="{FF2B5EF4-FFF2-40B4-BE49-F238E27FC236}">
                <a16:creationId xmlns:a16="http://schemas.microsoft.com/office/drawing/2014/main" id="{22D5DE44-E3AC-05B2-13BC-8158C8C9BC19}"/>
              </a:ext>
            </a:extLst>
          </p:cNvPr>
          <p:cNvSpPr txBox="1">
            <a:spLocks noChangeArrowheads="1"/>
          </p:cNvSpPr>
          <p:nvPr/>
        </p:nvSpPr>
        <p:spPr bwMode="auto">
          <a:xfrm>
            <a:off x="780288" y="3836049"/>
            <a:ext cx="8756904" cy="1704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50000"/>
              </a:lnSpc>
              <a:spcBef>
                <a:spcPct val="0"/>
              </a:spcBef>
              <a:spcAft>
                <a:spcPct val="0"/>
              </a:spcAft>
              <a:buFontTx/>
              <a:buNone/>
            </a:pPr>
            <a:endParaRPr lang="en-US" altLang="en-US" sz="1800" dirty="0">
              <a:latin typeface="Times New Roman" panose="02020603050405020304" pitchFamily="18" charset="0"/>
              <a:cs typeface="Times New Roman" panose="02020603050405020304" pitchFamily="18" charset="0"/>
            </a:endParaRPr>
          </a:p>
          <a:p>
            <a:pPr marL="0" indent="0" eaLnBrk="0" fontAlgn="base" hangingPunct="0">
              <a:lnSpc>
                <a:spcPct val="150000"/>
              </a:lnSpc>
              <a:spcBef>
                <a:spcPct val="0"/>
              </a:spcBef>
              <a:spcAft>
                <a:spcPct val="0"/>
              </a:spcAft>
              <a:buFontTx/>
              <a:buChar char="•"/>
            </a:pPr>
            <a:r>
              <a:rPr lang="en-US" alt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Implements JWT (JSON Web Tokens) for secure user authentication.</a:t>
            </a:r>
          </a:p>
          <a:p>
            <a:pPr marL="0" indent="0" eaLnBrk="0" fontAlgn="base" hangingPunct="0">
              <a:lnSpc>
                <a:spcPct val="150000"/>
              </a:lnSpc>
              <a:spcBef>
                <a:spcPct val="0"/>
              </a:spcBef>
              <a:spcAft>
                <a:spcPct val="0"/>
              </a:spcAft>
              <a:buFontTx/>
              <a:buChar char="•"/>
            </a:pPr>
            <a:r>
              <a:rPr lang="en-US" sz="1800" dirty="0">
                <a:latin typeface="Times New Roman" panose="02020603050405020304" pitchFamily="18" charset="0"/>
                <a:cs typeface="Times New Roman" panose="02020603050405020304" pitchFamily="18" charset="0"/>
              </a:rPr>
              <a:t>  Ensures secure data transmission with HTTPS.</a:t>
            </a:r>
          </a:p>
          <a:p>
            <a:pPr marL="0" indent="0" eaLnBrk="0" fontAlgn="base" hangingPunct="0">
              <a:lnSpc>
                <a:spcPct val="150000"/>
              </a:lnSpc>
              <a:spcBef>
                <a:spcPct val="0"/>
              </a:spcBef>
              <a:spcAft>
                <a:spcPct val="0"/>
              </a:spcAft>
              <a:buFontTx/>
              <a:buChar char="•"/>
            </a:pPr>
            <a:r>
              <a:rPr lang="en-US" alt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Protects against common security threats like SQL injection and cross-site scripting (XSS).</a:t>
            </a:r>
            <a:endParaRPr lang="en-US"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1972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C33F1-315B-0F08-F9D5-4066BD9B1847}"/>
              </a:ext>
            </a:extLst>
          </p:cNvPr>
          <p:cNvSpPr>
            <a:spLocks noGrp="1"/>
          </p:cNvSpPr>
          <p:nvPr>
            <p:ph type="ctrTitle"/>
          </p:nvPr>
        </p:nvSpPr>
        <p:spPr>
          <a:xfrm>
            <a:off x="344424" y="606901"/>
            <a:ext cx="6166104" cy="852741"/>
          </a:xfrm>
        </p:spPr>
        <p:txBody>
          <a:bodyPr>
            <a:normAutofit/>
          </a:bodyPr>
          <a:lstStyle/>
          <a:p>
            <a:r>
              <a:rPr lang="en-IN" sz="4400" dirty="0">
                <a:latin typeface="Times New Roman" panose="02020603050405020304" pitchFamily="18" charset="0"/>
                <a:cs typeface="Times New Roman" panose="02020603050405020304" pitchFamily="18" charset="0"/>
              </a:rPr>
              <a:t>Development Process</a:t>
            </a:r>
          </a:p>
        </p:txBody>
      </p:sp>
      <p:sp>
        <p:nvSpPr>
          <p:cNvPr id="3" name="Subtitle 2">
            <a:extLst>
              <a:ext uri="{FF2B5EF4-FFF2-40B4-BE49-F238E27FC236}">
                <a16:creationId xmlns:a16="http://schemas.microsoft.com/office/drawing/2014/main" id="{1F6B123C-71DA-F925-BB0D-41F25B6F9678}"/>
              </a:ext>
            </a:extLst>
          </p:cNvPr>
          <p:cNvSpPr>
            <a:spLocks noGrp="1"/>
          </p:cNvSpPr>
          <p:nvPr>
            <p:ph type="subTitle" idx="1"/>
          </p:nvPr>
        </p:nvSpPr>
        <p:spPr>
          <a:xfrm>
            <a:off x="966216" y="1865376"/>
            <a:ext cx="9144000" cy="3977640"/>
          </a:xfrm>
        </p:spPr>
        <p:txBody>
          <a:bodyPr>
            <a:noAutofit/>
          </a:bodyPr>
          <a:lstStyle/>
          <a:p>
            <a:pPr algn="l">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Followed Agile methodology with iterative development and regular feedback loops.</a:t>
            </a:r>
          </a:p>
          <a:p>
            <a:pPr algn="l">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Continuous integration and deployment (CI/CD) practices to ensure smooth development and deployment cycles.</a:t>
            </a:r>
          </a:p>
          <a:p>
            <a:pPr algn="l">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Comprehensive testing, including unit tests, integration tests, and user acceptance testing (UAT) to ensure application reliability and performance.</a:t>
            </a:r>
          </a:p>
          <a:p>
            <a:pPr algn="l">
              <a:lnSpc>
                <a:spcPct val="150000"/>
              </a:lnSpc>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0688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312C1-A8E2-6532-54DE-58F127F32119}"/>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Benefits and Impact</a:t>
            </a:r>
            <a:endParaRPr lang="en-IN" dirty="0"/>
          </a:p>
        </p:txBody>
      </p:sp>
      <p:sp>
        <p:nvSpPr>
          <p:cNvPr id="3" name="Content Placeholder 2">
            <a:extLst>
              <a:ext uri="{FF2B5EF4-FFF2-40B4-BE49-F238E27FC236}">
                <a16:creationId xmlns:a16="http://schemas.microsoft.com/office/drawing/2014/main" id="{DB2907E2-DCC7-5E4A-6D0F-B9F77ADF02A5}"/>
              </a:ext>
            </a:extLst>
          </p:cNvPr>
          <p:cNvSpPr>
            <a:spLocks noGrp="1"/>
          </p:cNvSpPr>
          <p:nvPr>
            <p:ph idx="1"/>
          </p:nvPr>
        </p:nvSpPr>
        <p:spPr/>
        <p:txBody>
          <a:bodyPr>
            <a:normAutofit/>
          </a:bodyPr>
          <a:lstStyle/>
          <a:p>
            <a:pPr algn="l">
              <a:lnSpc>
                <a:spcPct val="150000"/>
              </a:lnSpc>
            </a:pPr>
            <a:r>
              <a:rPr lang="en-US" sz="1800" b="1" dirty="0">
                <a:latin typeface="Times New Roman" panose="02020603050405020304" pitchFamily="18" charset="0"/>
                <a:cs typeface="Times New Roman" panose="02020603050405020304" pitchFamily="18" charset="0"/>
              </a:rPr>
              <a:t>For Users:</a:t>
            </a:r>
            <a:endParaRPr lang="en-US" sz="1800" dirty="0">
              <a:latin typeface="Times New Roman" panose="02020603050405020304" pitchFamily="18" charset="0"/>
              <a:cs typeface="Times New Roman" panose="02020603050405020304" pitchFamily="18" charset="0"/>
            </a:endParaRPr>
          </a:p>
          <a:p>
            <a:pPr marL="742950" lvl="1" indent="-285750" algn="l">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Simplifies the booking process, reducing the time and effort required to reserve bus tickets.</a:t>
            </a:r>
          </a:p>
          <a:p>
            <a:pPr marL="742950" lvl="1" indent="-285750" algn="l">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Provides a reliable platform for managing travel plans.</a:t>
            </a:r>
            <a:endParaRPr lang="en-US" sz="1800" b="1" dirty="0">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For Administrators:</a:t>
            </a:r>
            <a:endParaRPr lang="en-US" sz="1800" dirty="0">
              <a:latin typeface="Times New Roman" panose="02020603050405020304" pitchFamily="18" charset="0"/>
              <a:cs typeface="Times New Roman" panose="02020603050405020304" pitchFamily="18" charset="0"/>
            </a:endParaRPr>
          </a:p>
          <a:p>
            <a:pPr marL="742950" lvl="1" indent="-285750" algn="l">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Streamlines the management of bus schedules and reservations.</a:t>
            </a:r>
          </a:p>
          <a:p>
            <a:pPr marL="742950" lvl="1" indent="-285750" algn="l">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Reduces the risk of manual errors and improves overall operational efficiency.</a:t>
            </a:r>
          </a:p>
          <a:p>
            <a:endParaRPr lang="en-IN" dirty="0"/>
          </a:p>
        </p:txBody>
      </p:sp>
    </p:spTree>
    <p:extLst>
      <p:ext uri="{BB962C8B-B14F-4D97-AF65-F5344CB8AC3E}">
        <p14:creationId xmlns:p14="http://schemas.microsoft.com/office/powerpoint/2010/main" val="1725483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779</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Bus Reservation App</vt:lpstr>
      <vt:lpstr>Abstract</vt:lpstr>
      <vt:lpstr>Introduction</vt:lpstr>
      <vt:lpstr>Technology Stack</vt:lpstr>
      <vt:lpstr>Key Features and Functionality</vt:lpstr>
      <vt:lpstr>System Architecture</vt:lpstr>
      <vt:lpstr>Database</vt:lpstr>
      <vt:lpstr>Development Process</vt:lpstr>
      <vt:lpstr>Benefits and Impact</vt:lpstr>
      <vt:lpstr>Future Enhancements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Sanjeev C</dc:creator>
  <cp:lastModifiedBy>Sanjeev C</cp:lastModifiedBy>
  <cp:revision>4</cp:revision>
  <dcterms:created xsi:type="dcterms:W3CDTF">2024-07-15T09:27:36Z</dcterms:created>
  <dcterms:modified xsi:type="dcterms:W3CDTF">2024-07-16T07:04:48Z</dcterms:modified>
</cp:coreProperties>
</file>