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ed007d32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ed007d32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05e31441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05e31441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05e314413_1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05e314413_1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dde1dfe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dde1dfe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df6c8ba5f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df6c8ba5f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df6c8ba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df6c8ba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df6c8ba5f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df6c8ba5f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df6c8ba5f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df6c8ba5f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f92fa0d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f92fa0d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082d50d1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082d50d1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fbd52d0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fbd52d0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ddiemac.com/research/datasets/sf-loanlevel-dataset" TargetMode="External"/><Relationship Id="rId4" Type="http://schemas.openxmlformats.org/officeDocument/2006/relationships/hyperlink" Target="https://fred.stlouisfed.org/series/UNRATE#" TargetMode="External"/><Relationship Id="rId5" Type="http://schemas.openxmlformats.org/officeDocument/2006/relationships/hyperlink" Target="https://fred.stlouisfed.org/series/CSUSHPINS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2875"/>
            <a:ext cx="8520600" cy="1866900"/>
          </a:xfrm>
          <a:prstGeom prst="rect">
            <a:avLst/>
          </a:prstGeom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Roboto"/>
                <a:ea typeface="Roboto"/>
                <a:cs typeface="Roboto"/>
                <a:sym typeface="Roboto"/>
              </a:rPr>
              <a:t>TCS INTERNSHIP PROJECT </a:t>
            </a:r>
            <a:r>
              <a:rPr b="1" lang="en" sz="4100">
                <a:latin typeface="Roboto"/>
                <a:ea typeface="Roboto"/>
                <a:cs typeface="Roboto"/>
                <a:sym typeface="Roboto"/>
              </a:rPr>
              <a:t>-</a:t>
            </a:r>
            <a:endParaRPr b="1" sz="4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4900">
                <a:latin typeface="Roboto"/>
                <a:ea typeface="Roboto"/>
                <a:cs typeface="Roboto"/>
                <a:sym typeface="Roboto"/>
              </a:rPr>
              <a:t>CREDIT RISK MODELLING</a:t>
            </a:r>
            <a:endParaRPr b="1" sz="4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21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TEAM MEMBERS                              TEAM MENTOR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3184550"/>
            <a:ext cx="414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PAVAN KUMAR REDDY K - 2309356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DHARANITHARAN  I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- 2306999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SANJEEV KUMAAR M - 2307112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486400" y="3162300"/>
            <a:ext cx="33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DEBASHISH JANA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311700" y="21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latin typeface="Roboto"/>
                <a:ea typeface="Roboto"/>
                <a:cs typeface="Roboto"/>
                <a:sym typeface="Roboto"/>
              </a:rPr>
              <a:t>PD Model Building and Results</a:t>
            </a:r>
            <a:endParaRPr b="1" sz="23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4632525" y="1123700"/>
            <a:ext cx="4092900" cy="3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splitting our dataset with respect to loan sequence number, we used group  shuffle split in the ratio of 80:20 where 80% of our data has been used for training and 20% has been used for testing.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Statistical Method -  Logistic Regression  technique has been used to 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forecast the probability of default.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534050" y="3944800"/>
            <a:ext cx="80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75" y="1209675"/>
            <a:ext cx="3768921" cy="17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432375" y="802500"/>
            <a:ext cx="21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Summary</a:t>
            </a:r>
            <a:endParaRPr b="1" u="sng"/>
          </a:p>
        </p:txBody>
      </p:sp>
      <p:sp>
        <p:nvSpPr>
          <p:cNvPr id="194" name="Google Shape;194;p22"/>
          <p:cNvSpPr txBox="1"/>
          <p:nvPr/>
        </p:nvSpPr>
        <p:spPr>
          <a:xfrm>
            <a:off x="4495075" y="3189300"/>
            <a:ext cx="4344000" cy="2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the p-values are less than 0.05, hence all the variables are significant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the sign of beta  coefficient are aligned with business expectation.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training and testing dataset has achieved an accuracy score of 81.48% and 81.61% respectively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75" y="3186100"/>
            <a:ext cx="3625000" cy="17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/>
        </p:nvSpPr>
        <p:spPr>
          <a:xfrm>
            <a:off x="356175" y="2859900"/>
            <a:ext cx="21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Model Score</a:t>
            </a:r>
            <a:endParaRPr b="1" u="sng"/>
          </a:p>
        </p:txBody>
      </p:sp>
      <p:sp>
        <p:nvSpPr>
          <p:cNvPr id="197" name="Google Shape;197;p22"/>
          <p:cNvSpPr/>
          <p:nvPr/>
        </p:nvSpPr>
        <p:spPr>
          <a:xfrm>
            <a:off x="4611075" y="1063425"/>
            <a:ext cx="4210200" cy="2029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4611800" y="3220650"/>
            <a:ext cx="4210200" cy="1702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Validation - AUC</a:t>
            </a:r>
            <a:r>
              <a:rPr b="1" lang="en"/>
              <a:t> &amp; KS Test</a:t>
            </a:r>
            <a:endParaRPr b="1"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261950" y="3141850"/>
            <a:ext cx="3440100" cy="15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Area under the ROC Curve (AUC) is an evaluation metric that considers two param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eters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TPR vs. FPR and measures the quality of our model's predictions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model has AUROC of 0.82, hence it has good predictive power.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46" y="822396"/>
            <a:ext cx="3601101" cy="2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625" y="890600"/>
            <a:ext cx="3601100" cy="218104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/>
        </p:nvSpPr>
        <p:spPr>
          <a:xfrm>
            <a:off x="4687275" y="3141850"/>
            <a:ext cx="4145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2929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Kolmogorov–Smirnov (KS) compares the cumulative distribution of events and non-events. It tells how well our predictive model is able to discriminate between events and non-events.</a:t>
            </a:r>
            <a:endParaRPr>
              <a:solidFill>
                <a:srgbClr val="2929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2929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Since here KS is 0.5 , so there is a good separation between events and non-events.</a:t>
            </a:r>
            <a:endParaRPr>
              <a:solidFill>
                <a:srgbClr val="2929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162775" y="814075"/>
            <a:ext cx="4025700" cy="411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4687275" y="789175"/>
            <a:ext cx="4242900" cy="412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Q&amp;A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31075" y="3134325"/>
            <a:ext cx="79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03375" y="1072125"/>
            <a:ext cx="72228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develop a model which would forecast the loss based on the behaviour of customers’ historical transactions and Macro Economic Variables.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64075" y="2419200"/>
            <a:ext cx="8520600" cy="24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&gt; FREDDIE MAC ORIGINATION AND MONTHLY PERFORMANCE FILE DATASET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4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https://www.freddiemac.com/research/datasets/sf-loanlevel-dataset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&gt; MACRO ECONOMIC DATA SOURCE - FRED ECONOMIC DATA ON UNEMPLOYMENT RATE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4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https://fred.stlouisfed.org/series/UNRATE#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&gt; MACRO ECONOMIC DATA SOURCE - FRED ECONOMIC DATA ON HOME PRICE INDEX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4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https://fred.stlouisfed.org/series/CSUSHPINSA</a:t>
            </a:r>
            <a:endParaRPr sz="1400"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90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DATA SOURCE - REFERENCE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64825" y="344800"/>
            <a:ext cx="86715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b="1" sz="33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4067" t="0"/>
          <a:stretch/>
        </p:blipFill>
        <p:spPr>
          <a:xfrm>
            <a:off x="2640850" y="776150"/>
            <a:ext cx="3709876" cy="31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024675" y="3919675"/>
            <a:ext cx="7474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According to the data collected from 2018 - 2020 period ,it has been found that a very little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fragment of the loan buyers had a very bad performance rating and fallen into the default list.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52400" y="123825"/>
            <a:ext cx="9144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Exploratory Data Analysis - Distribution of Defaults</a:t>
            </a:r>
            <a:endParaRPr b="1" sz="33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2640" l="0" r="0" t="6292"/>
          <a:stretch/>
        </p:blipFill>
        <p:spPr>
          <a:xfrm>
            <a:off x="358150" y="846662"/>
            <a:ext cx="4193025" cy="24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0" t="7407"/>
          <a:stretch/>
        </p:blipFill>
        <p:spPr>
          <a:xfrm>
            <a:off x="4723423" y="830975"/>
            <a:ext cx="4043376" cy="24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85775" y="3314700"/>
            <a:ext cx="408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Loan Term always plays a timely factor in analysis and focuses on depicting the performance ratio depending upon the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flexibility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 the Loan term.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701963" y="3314700"/>
            <a:ext cx="4086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 Score plays an important role in drafting the buyers potential in payback process ,while according to the analysis buyers having higher credit score shows better performance.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85775" y="4423625"/>
            <a:ext cx="790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the help of the ratio between good and bad performed loans ,it is easy to depict the analysis for each factor such as Loan-age , Credit Score , DTI ratio etc;) 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28600" y="12382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Exploratory Data Analysis - Origination Factors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314675" y="759600"/>
            <a:ext cx="4167000" cy="36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658075" y="759600"/>
            <a:ext cx="4167000" cy="36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2359" l="0" r="0" t="7922"/>
          <a:stretch/>
        </p:blipFill>
        <p:spPr>
          <a:xfrm>
            <a:off x="2555950" y="1111825"/>
            <a:ext cx="4032100" cy="22800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2664750" y="3524250"/>
            <a:ext cx="381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Debt to income ratio gives out a clear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picture on individual’s capability on managing monthly payments and clearing debts.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152400" y="15240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Exploratory Data Analysis - Origination Factors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288425" y="849975"/>
            <a:ext cx="4522500" cy="365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3436" l="0" r="0" t="9561"/>
          <a:stretch/>
        </p:blipFill>
        <p:spPr>
          <a:xfrm>
            <a:off x="4764140" y="1162700"/>
            <a:ext cx="4071460" cy="22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0" l="0" r="0" t="8991"/>
          <a:stretch/>
        </p:blipFill>
        <p:spPr>
          <a:xfrm>
            <a:off x="402000" y="1162700"/>
            <a:ext cx="3881351" cy="22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638175" y="3724275"/>
            <a:ext cx="351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Unemployment Rate has a large effect on the default rate.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5010150" y="3724275"/>
            <a:ext cx="351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HPI index directly proportionate towards default rate. 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52400" y="15240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Exploratory Data Analysis - Macro Economic Variables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72425" y="1057025"/>
            <a:ext cx="4119300" cy="362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4615825" y="1057025"/>
            <a:ext cx="4119300" cy="362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311"/>
              <a:buFont typeface="Arial"/>
              <a:buNone/>
            </a:pPr>
            <a:r>
              <a:rPr b="1" lang="en" sz="2653">
                <a:latin typeface="Roboto"/>
                <a:ea typeface="Roboto"/>
                <a:cs typeface="Roboto"/>
                <a:sym typeface="Roboto"/>
              </a:rPr>
              <a:t>Final Variable Selection</a:t>
            </a:r>
            <a:endParaRPr sz="3133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9"/>
          <p:cNvGrpSpPr/>
          <p:nvPr/>
        </p:nvGrpSpPr>
        <p:grpSpPr>
          <a:xfrm>
            <a:off x="5632325" y="1017725"/>
            <a:ext cx="3305700" cy="3655100"/>
            <a:chOff x="5632325" y="1017725"/>
            <a:chExt cx="3305700" cy="3655100"/>
          </a:xfrm>
        </p:grpSpPr>
        <p:sp>
          <p:nvSpPr>
            <p:cNvPr id="112" name="Google Shape;112;p19"/>
            <p:cNvSpPr/>
            <p:nvPr/>
          </p:nvSpPr>
          <p:spPr>
            <a:xfrm>
              <a:off x="5632325" y="1017725"/>
              <a:ext cx="3305700" cy="8412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Weight Of Evidence /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Information Values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9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omparison were made in between the variables and to find their strength values for predictive analysis.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9"/>
          <p:cNvGrpSpPr/>
          <p:nvPr/>
        </p:nvGrpSpPr>
        <p:grpSpPr>
          <a:xfrm>
            <a:off x="0" y="1017728"/>
            <a:ext cx="3546900" cy="3655452"/>
            <a:chOff x="0" y="1017738"/>
            <a:chExt cx="3546900" cy="3655087"/>
          </a:xfrm>
        </p:grpSpPr>
        <p:sp>
          <p:nvSpPr>
            <p:cNvPr id="115" name="Google Shape;115;p19"/>
            <p:cNvSpPr/>
            <p:nvPr/>
          </p:nvSpPr>
          <p:spPr>
            <a:xfrm>
              <a:off x="0" y="1017738"/>
              <a:ext cx="3546900" cy="8412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   Merging of files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9"/>
            <p:cNvSpPr txBox="1"/>
            <p:nvPr/>
          </p:nvSpPr>
          <p:spPr>
            <a:xfrm>
              <a:off x="274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Origination and Monthly Performance files from the year 2018 to 2020 were merged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19"/>
          <p:cNvGrpSpPr/>
          <p:nvPr/>
        </p:nvGrpSpPr>
        <p:grpSpPr>
          <a:xfrm>
            <a:off x="2944200" y="1017725"/>
            <a:ext cx="3305700" cy="3655100"/>
            <a:chOff x="2944200" y="1017725"/>
            <a:chExt cx="3305700" cy="3655100"/>
          </a:xfrm>
        </p:grpSpPr>
        <p:sp>
          <p:nvSpPr>
            <p:cNvPr id="118" name="Google Shape;118;p19"/>
            <p:cNvSpPr/>
            <p:nvPr/>
          </p:nvSpPr>
          <p:spPr>
            <a:xfrm>
              <a:off x="2944200" y="1017725"/>
              <a:ext cx="3305700" cy="8412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Exploratory Data Analysis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3174150" y="2057125"/>
              <a:ext cx="23604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Univariate and Multivariate analysis were made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to find the pattern it follows over the years.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0" name="Google Shape;120;p19"/>
          <p:cNvSpPr/>
          <p:nvPr/>
        </p:nvSpPr>
        <p:spPr>
          <a:xfrm>
            <a:off x="2421525" y="1017725"/>
            <a:ext cx="931500" cy="8703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5317125" y="1017725"/>
            <a:ext cx="931500" cy="8703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207050" y="2037775"/>
            <a:ext cx="2353800" cy="162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3178850" y="2037775"/>
            <a:ext cx="2353800" cy="162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6150650" y="2037775"/>
            <a:ext cx="2353800" cy="162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311"/>
              <a:buFont typeface="Arial"/>
              <a:buNone/>
            </a:pPr>
            <a:r>
              <a:rPr b="1" lang="en" sz="2653">
                <a:latin typeface="Roboto"/>
                <a:ea typeface="Roboto"/>
                <a:cs typeface="Roboto"/>
                <a:sym typeface="Roboto"/>
              </a:rPr>
              <a:t>Final Variable Selection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42900" y="1193125"/>
            <a:ext cx="2347500" cy="3510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2638101" y="1193125"/>
            <a:ext cx="6194100" cy="3510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342900" y="1544125"/>
            <a:ext cx="2295300" cy="25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637900" y="1544125"/>
            <a:ext cx="6194100" cy="25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444900" y="1168525"/>
            <a:ext cx="17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Variable 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2832175" y="1168525"/>
            <a:ext cx="34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342900" y="1544125"/>
            <a:ext cx="22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 Score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2638200" y="1544125"/>
            <a:ext cx="61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xplains credit worthiness of the loan buyer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342900" y="1958150"/>
            <a:ext cx="22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Orig_LTV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2637900" y="1919225"/>
            <a:ext cx="61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roperty value that a bank can lend to the property buyer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342600" y="2317025"/>
            <a:ext cx="22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Curr_interest_rate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2637900" y="2295975"/>
            <a:ext cx="61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epicts the clear insight about the monthly performance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342900" y="2747775"/>
            <a:ext cx="22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UNRATE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2638200" y="2694525"/>
            <a:ext cx="61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Unemployment rate is a macro-economical factor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342600" y="3133100"/>
            <a:ext cx="22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CSUSHPINSA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2637900" y="3133100"/>
            <a:ext cx="61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hange in the value of the U.S. residential housing market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342600" y="3525775"/>
            <a:ext cx="22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Orig_loan_term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2638200" y="3548875"/>
            <a:ext cx="61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umber of payments of the mortgage based on first payment date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b="1" lang="en" sz="2320">
                <a:latin typeface="Roboto"/>
                <a:ea typeface="Roboto"/>
                <a:cs typeface="Roboto"/>
                <a:sym typeface="Roboto"/>
              </a:rPr>
              <a:t>PD Model Building Flowchart</a:t>
            </a:r>
            <a:endParaRPr/>
          </a:p>
        </p:txBody>
      </p:sp>
      <p:grpSp>
        <p:nvGrpSpPr>
          <p:cNvPr id="153" name="Google Shape;153;p21"/>
          <p:cNvGrpSpPr/>
          <p:nvPr/>
        </p:nvGrpSpPr>
        <p:grpSpPr>
          <a:xfrm>
            <a:off x="5179150" y="2218339"/>
            <a:ext cx="3286704" cy="747300"/>
            <a:chOff x="5064450" y="2086419"/>
            <a:chExt cx="3286704" cy="747300"/>
          </a:xfrm>
        </p:grpSpPr>
        <p:cxnSp>
          <p:nvCxnSpPr>
            <p:cNvPr id="154" name="Google Shape;154;p21"/>
            <p:cNvCxnSpPr/>
            <p:nvPr/>
          </p:nvCxnSpPr>
          <p:spPr>
            <a:xfrm>
              <a:off x="5064450" y="2460069"/>
              <a:ext cx="11190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" name="Google Shape;155;p21"/>
            <p:cNvSpPr/>
            <p:nvPr/>
          </p:nvSpPr>
          <p:spPr>
            <a:xfrm>
              <a:off x="6014671" y="2353882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 txBox="1"/>
            <p:nvPr/>
          </p:nvSpPr>
          <p:spPr>
            <a:xfrm>
              <a:off x="5991690" y="2295028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7" name="Google Shape;157;p21"/>
            <p:cNvSpPr txBox="1"/>
            <p:nvPr/>
          </p:nvSpPr>
          <p:spPr>
            <a:xfrm>
              <a:off x="6223854" y="208641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Logistic Regression Model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21"/>
          <p:cNvGrpSpPr/>
          <p:nvPr/>
        </p:nvGrpSpPr>
        <p:grpSpPr>
          <a:xfrm>
            <a:off x="4682200" y="3765001"/>
            <a:ext cx="2777004" cy="747300"/>
            <a:chOff x="5574150" y="3083456"/>
            <a:chExt cx="2777004" cy="747300"/>
          </a:xfrm>
        </p:grpSpPr>
        <p:cxnSp>
          <p:nvCxnSpPr>
            <p:cNvPr id="159" name="Google Shape;159;p21"/>
            <p:cNvCxnSpPr/>
            <p:nvPr/>
          </p:nvCxnSpPr>
          <p:spPr>
            <a:xfrm>
              <a:off x="5574150" y="3449448"/>
              <a:ext cx="6093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21"/>
            <p:cNvSpPr/>
            <p:nvPr/>
          </p:nvSpPr>
          <p:spPr>
            <a:xfrm>
              <a:off x="6014671" y="3349032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 txBox="1"/>
            <p:nvPr/>
          </p:nvSpPr>
          <p:spPr>
            <a:xfrm>
              <a:off x="5991690" y="329111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2" name="Google Shape;162;p21"/>
            <p:cNvSpPr txBox="1"/>
            <p:nvPr/>
          </p:nvSpPr>
          <p:spPr>
            <a:xfrm>
              <a:off x="6223854" y="3083456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Validation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21"/>
          <p:cNvGrpSpPr/>
          <p:nvPr/>
        </p:nvGrpSpPr>
        <p:grpSpPr>
          <a:xfrm>
            <a:off x="1" y="1507943"/>
            <a:ext cx="3468724" cy="747300"/>
            <a:chOff x="744101" y="1672393"/>
            <a:chExt cx="3468724" cy="747300"/>
          </a:xfrm>
        </p:grpSpPr>
        <p:cxnSp>
          <p:nvCxnSpPr>
            <p:cNvPr id="164" name="Google Shape;164;p21"/>
            <p:cNvCxnSpPr/>
            <p:nvPr/>
          </p:nvCxnSpPr>
          <p:spPr>
            <a:xfrm rot="10800000">
              <a:off x="2921325" y="2046050"/>
              <a:ext cx="12915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" name="Google Shape;165;p21"/>
            <p:cNvSpPr/>
            <p:nvPr/>
          </p:nvSpPr>
          <p:spPr>
            <a:xfrm>
              <a:off x="2874851" y="1943786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 txBox="1"/>
            <p:nvPr/>
          </p:nvSpPr>
          <p:spPr>
            <a:xfrm>
              <a:off x="2849841" y="1884747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7" name="Google Shape;167;p21"/>
            <p:cNvSpPr txBox="1"/>
            <p:nvPr/>
          </p:nvSpPr>
          <p:spPr>
            <a:xfrm>
              <a:off x="744101" y="1672393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Test and Train Dataset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21"/>
          <p:cNvGrpSpPr/>
          <p:nvPr/>
        </p:nvGrpSpPr>
        <p:grpSpPr>
          <a:xfrm>
            <a:off x="1082951" y="2965644"/>
            <a:ext cx="3021694" cy="747300"/>
            <a:chOff x="744101" y="2507609"/>
            <a:chExt cx="3021694" cy="747300"/>
          </a:xfrm>
        </p:grpSpPr>
        <p:cxnSp>
          <p:nvCxnSpPr>
            <p:cNvPr id="169" name="Google Shape;169;p21"/>
            <p:cNvCxnSpPr/>
            <p:nvPr/>
          </p:nvCxnSpPr>
          <p:spPr>
            <a:xfrm rot="10800000">
              <a:off x="2915895" y="2881250"/>
              <a:ext cx="8499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" name="Google Shape;170;p21"/>
            <p:cNvSpPr/>
            <p:nvPr/>
          </p:nvSpPr>
          <p:spPr>
            <a:xfrm>
              <a:off x="2874851" y="2780836"/>
              <a:ext cx="198600" cy="198300"/>
            </a:xfrm>
            <a:prstGeom prst="ellipse">
              <a:avLst/>
            </a:prstGeom>
            <a:solidFill>
              <a:srgbClr val="7F2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>
              <a:off x="2849841" y="272479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744101" y="250760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Accuracy Measurement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3" name="Google Shape;173;p21"/>
          <p:cNvSpPr/>
          <p:nvPr/>
        </p:nvSpPr>
        <p:spPr>
          <a:xfrm>
            <a:off x="2677025" y="872300"/>
            <a:ext cx="3639550" cy="3716200"/>
          </a:xfrm>
          <a:prstGeom prst="flowChartMerge">
            <a:avLst/>
          </a:prstGeom>
          <a:solidFill>
            <a:srgbClr val="9225A5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7393052" y="1043900"/>
            <a:ext cx="31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2919000" y="1472300"/>
            <a:ext cx="3171000" cy="9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2995200" y="2158100"/>
            <a:ext cx="3171000" cy="9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3071400" y="2920100"/>
            <a:ext cx="3171000" cy="9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3071400" y="3605900"/>
            <a:ext cx="3171000" cy="9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6716001" y="1055350"/>
            <a:ext cx="3111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80" name="Google Shape;180;p21"/>
          <p:cNvGrpSpPr/>
          <p:nvPr/>
        </p:nvGrpSpPr>
        <p:grpSpPr>
          <a:xfrm>
            <a:off x="6169750" y="846739"/>
            <a:ext cx="3286704" cy="747300"/>
            <a:chOff x="5064450" y="2086419"/>
            <a:chExt cx="3286704" cy="747300"/>
          </a:xfrm>
        </p:grpSpPr>
        <p:cxnSp>
          <p:nvCxnSpPr>
            <p:cNvPr id="181" name="Google Shape;181;p21"/>
            <p:cNvCxnSpPr/>
            <p:nvPr/>
          </p:nvCxnSpPr>
          <p:spPr>
            <a:xfrm>
              <a:off x="5064450" y="2460069"/>
              <a:ext cx="11190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2" name="Google Shape;182;p21"/>
            <p:cNvSpPr/>
            <p:nvPr/>
          </p:nvSpPr>
          <p:spPr>
            <a:xfrm>
              <a:off x="6014671" y="2353882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 txBox="1"/>
            <p:nvPr/>
          </p:nvSpPr>
          <p:spPr>
            <a:xfrm>
              <a:off x="5991690" y="2295028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4" name="Google Shape;184;p21"/>
            <p:cNvSpPr txBox="1"/>
            <p:nvPr/>
          </p:nvSpPr>
          <p:spPr>
            <a:xfrm>
              <a:off x="6223854" y="208641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Final Variable Selection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