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err="1">
                <a:solidFill>
                  <a:schemeClr val="accent1">
                    <a:lumMod val="75000"/>
                  </a:schemeClr>
                </a:solidFill>
                <a:latin typeface="Times New Roman" panose="02020603050405020304" pitchFamily="18" charset="0"/>
                <a:cs typeface="Times New Roman" panose="02020603050405020304" pitchFamily="18" charset="0"/>
              </a:rPr>
              <a:t>S.Sanjeev</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b="1" i="0" dirty="0">
                <a:solidFill>
                  <a:srgbClr val="0D0D0D"/>
                </a:solidFill>
                <a:effectLst/>
                <a:latin typeface="Söhne"/>
              </a:rPr>
              <a:t>Use Two-Factor Authentication (2FA) Wherever Possible:</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Enable two-factor authentication on accounts whenever feasible.</a:t>
            </a:r>
          </a:p>
          <a:p>
            <a:pPr marL="742950" lvl="1" indent="-285750" algn="l">
              <a:buFont typeface="+mj-lt"/>
              <a:buAutoNum type="arabicPeriod"/>
            </a:pPr>
            <a:r>
              <a:rPr lang="en-US" b="0" i="0" dirty="0">
                <a:solidFill>
                  <a:srgbClr val="0D0D0D"/>
                </a:solidFill>
                <a:effectLst/>
                <a:latin typeface="Söhne"/>
              </a:rPr>
              <a:t>Even if keyloggers capture login credentials, 2FA provides an additional layer of security by requiring a secondary verification method.</a:t>
            </a:r>
          </a:p>
          <a:p>
            <a:pPr algn="l">
              <a:buFont typeface="+mj-lt"/>
              <a:buAutoNum type="arabicPeriod"/>
            </a:pPr>
            <a:r>
              <a:rPr lang="en-US" b="1" i="0" dirty="0">
                <a:solidFill>
                  <a:srgbClr val="0D0D0D"/>
                </a:solidFill>
                <a:effectLst/>
                <a:latin typeface="Söhne"/>
              </a:rPr>
              <a:t>Educate Users About Keylogger Risks: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Train individuals within organizations about the dangers of keyloggers and how to recognize potential signs of infection.</a:t>
            </a:r>
          </a:p>
          <a:p>
            <a:pPr marL="742950" lvl="1" indent="-285750" algn="l">
              <a:buFont typeface="+mj-lt"/>
              <a:buAutoNum type="arabicPeriod"/>
            </a:pPr>
            <a:r>
              <a:rPr lang="en-US" b="0" i="0" dirty="0">
                <a:solidFill>
                  <a:srgbClr val="0D0D0D"/>
                </a:solidFill>
                <a:effectLst/>
                <a:latin typeface="Söhne"/>
              </a:rPr>
              <a:t>Encourage employees to report any suspicious activity or unexpected system behaviors promptly.</a:t>
            </a:r>
          </a:p>
          <a:p>
            <a:pPr algn="l">
              <a:buFont typeface="+mj-lt"/>
              <a:buAutoNum type="arabicPeriod"/>
            </a:pPr>
            <a:r>
              <a:rPr lang="en-US" b="1" i="0" dirty="0">
                <a:solidFill>
                  <a:srgbClr val="0D0D0D"/>
                </a:solidFill>
                <a:effectLst/>
                <a:latin typeface="Söhne"/>
              </a:rPr>
              <a:t>Deploy Behavior-Based Detection Tools: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Employ advanced security solutions that utilize behavior-based detection techniques to identify and thwart keyloggers.</a:t>
            </a:r>
          </a:p>
          <a:p>
            <a:pPr marL="742950" lvl="1" indent="-285750" algn="l">
              <a:buFont typeface="+mj-lt"/>
              <a:buAutoNum type="arabicPeriod"/>
            </a:pPr>
            <a:r>
              <a:rPr lang="en-US" b="0" i="0" dirty="0">
                <a:solidFill>
                  <a:srgbClr val="0D0D0D"/>
                </a:solidFill>
                <a:effectLst/>
                <a:latin typeface="Söhne"/>
              </a:rPr>
              <a:t>These tools can detect abnormal patterns of keystroke behavior and flag potential threats in real-time.</a:t>
            </a:r>
          </a:p>
          <a:p>
            <a:pPr algn="l">
              <a:buFont typeface="+mj-lt"/>
              <a:buAutoNum type="arabicPeriod"/>
            </a:pPr>
            <a:r>
              <a:rPr lang="en-US" b="1" i="0" dirty="0">
                <a:solidFill>
                  <a:srgbClr val="0D0D0D"/>
                </a:solidFill>
                <a:effectLst/>
                <a:latin typeface="Söhne"/>
              </a:rPr>
              <a:t>Regularly Monitor System Activity:</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Conduct regular audits and monitoring of system activity to detect any unauthorized access or suspicious behavior.</a:t>
            </a:r>
          </a:p>
          <a:p>
            <a:pPr marL="742950" lvl="1" indent="-285750" algn="l">
              <a:buFont typeface="+mj-lt"/>
              <a:buAutoNum type="arabicPeriod"/>
            </a:pPr>
            <a:r>
              <a:rPr lang="en-US" b="0" i="0" dirty="0">
                <a:solidFill>
                  <a:srgbClr val="0D0D0D"/>
                </a:solidFill>
                <a:effectLst/>
                <a:latin typeface="Söhne"/>
              </a:rPr>
              <a:t>Investigate any anomalies promptly to identify and mitigate potential keylogger threats.</a:t>
            </a:r>
          </a:p>
          <a:p>
            <a:pPr algn="l">
              <a:buFont typeface="+mj-lt"/>
              <a:buAutoNum type="arabicPeriod"/>
            </a:pPr>
            <a:r>
              <a:rPr lang="en-US" b="1" i="0" dirty="0">
                <a:solidFill>
                  <a:srgbClr val="0D0D0D"/>
                </a:solidFill>
                <a:effectLst/>
                <a:latin typeface="Söhne"/>
              </a:rPr>
              <a:t>Encrypt Sensitive Data:</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Utilize encryption methods to protect sensitive data both in transit and at rest.</a:t>
            </a:r>
          </a:p>
          <a:p>
            <a:pPr marL="742950" lvl="1" indent="-285750" algn="l">
              <a:buFont typeface="+mj-lt"/>
              <a:buAutoNum type="arabicPeriod"/>
            </a:pPr>
            <a:r>
              <a:rPr lang="en-US" b="0" i="0" dirty="0">
                <a:solidFill>
                  <a:srgbClr val="0D0D0D"/>
                </a:solidFill>
                <a:effectLst/>
                <a:latin typeface="Söhne"/>
              </a:rPr>
              <a:t>Encrypting data can help safeguard it from being intercepted or accessed by keyloggers even if they manage to capture keystrokes.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b="1" i="0" dirty="0">
                <a:solidFill>
                  <a:srgbClr val="0D0D0D"/>
                </a:solidFill>
                <a:effectLst/>
                <a:latin typeface="Söhne"/>
              </a:rPr>
              <a:t>Endpoint Security Solutions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Deploy endpoint security solutions that offer advanced threat detection capabilities, including behavior-based analysis and sandboxing, to identify and mitigate keylogger threats.</a:t>
            </a:r>
          </a:p>
          <a:p>
            <a:pPr algn="l">
              <a:buFont typeface="+mj-lt"/>
              <a:buAutoNum type="arabicPeriod"/>
            </a:pPr>
            <a:r>
              <a:rPr lang="en-US" b="1" i="0" dirty="0">
                <a:solidFill>
                  <a:srgbClr val="0D0D0D"/>
                </a:solidFill>
                <a:effectLst/>
                <a:latin typeface="Söhne"/>
              </a:rPr>
              <a:t>Regular System Scans</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Conduct regular scans of systems and networks using reputable security tools to detect and remove any keyloggers or other malicious software.</a:t>
            </a:r>
          </a:p>
          <a:p>
            <a:pPr algn="l">
              <a:buFont typeface="+mj-lt"/>
              <a:buAutoNum type="arabicPeriod"/>
            </a:pPr>
            <a:r>
              <a:rPr lang="en-US" b="1" i="0" dirty="0">
                <a:solidFill>
                  <a:srgbClr val="0D0D0D"/>
                </a:solidFill>
                <a:effectLst/>
                <a:latin typeface="Söhne"/>
              </a:rPr>
              <a:t>User Access Control</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Implement user access controls and least privilege principles to limit the ability of keyloggers to capture sensitive information.</a:t>
            </a:r>
          </a:p>
          <a:p>
            <a:pPr marL="742950" lvl="1" indent="-285750" algn="l">
              <a:buFont typeface="+mj-lt"/>
              <a:buAutoNum type="arabicPeriod"/>
            </a:pPr>
            <a:r>
              <a:rPr lang="en-US" b="0" i="0" dirty="0">
                <a:solidFill>
                  <a:srgbClr val="0D0D0D"/>
                </a:solidFill>
                <a:effectLst/>
                <a:latin typeface="Söhne"/>
              </a:rPr>
              <a:t>Restrict administrative privileges to only those who require them for their job functions.</a:t>
            </a:r>
          </a:p>
          <a:p>
            <a:pPr algn="l">
              <a:buFont typeface="+mj-lt"/>
              <a:buAutoNum type="arabicPeriod"/>
            </a:pPr>
            <a:r>
              <a:rPr lang="en-US" b="1" i="0" dirty="0">
                <a:solidFill>
                  <a:srgbClr val="0D0D0D"/>
                </a:solidFill>
                <a:effectLst/>
                <a:latin typeface="Söhne"/>
              </a:rPr>
              <a:t>Encryption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Utilize encryption technologies to protect sensitive data both at rest and in transit. This can help mitigate the risk of intercepted keystrokes being used to access confidential information.</a:t>
            </a:r>
          </a:p>
          <a:p>
            <a:pPr algn="l">
              <a:buFont typeface="+mj-lt"/>
              <a:buAutoNum type="arabicPeriod"/>
            </a:pPr>
            <a:r>
              <a:rPr lang="en-US" b="1" i="0" dirty="0">
                <a:solidFill>
                  <a:srgbClr val="0D0D0D"/>
                </a:solidFill>
                <a:effectLst/>
                <a:latin typeface="Söhne"/>
              </a:rPr>
              <a:t>Incident Response Plan</a:t>
            </a:r>
            <a:r>
              <a:rPr lang="en-US" b="0" i="0" dirty="0">
                <a:solidFill>
                  <a:srgbClr val="0D0D0D"/>
                </a:solidFill>
                <a:effectLst/>
                <a:latin typeface="Söhne"/>
              </a:rPr>
              <a:t>:</a:t>
            </a:r>
          </a:p>
          <a:p>
            <a:pPr marL="742950" lvl="1" indent="-285750" algn="l">
              <a:buFont typeface="+mj-lt"/>
              <a:buAutoNum type="arabicPeriod"/>
            </a:pPr>
            <a:r>
              <a:rPr lang="en-US" b="0" i="0" dirty="0">
                <a:solidFill>
                  <a:srgbClr val="0D0D0D"/>
                </a:solidFill>
                <a:effectLst/>
                <a:latin typeface="Söhne"/>
              </a:rPr>
              <a:t>Develop and regularly update an incident response plan to guide actions in the event of a keylogger or other cybersecurity incident.</a:t>
            </a:r>
          </a:p>
          <a:p>
            <a:pPr marL="742950" lvl="1" indent="-285750" algn="l">
              <a:buFont typeface="+mj-lt"/>
              <a:buAutoNum type="arabicPeriod"/>
            </a:pPr>
            <a:r>
              <a:rPr lang="en-US" b="0" i="0" dirty="0">
                <a:solidFill>
                  <a:srgbClr val="0D0D0D"/>
                </a:solidFill>
                <a:effectLst/>
                <a:latin typeface="Söhne"/>
              </a:rPr>
              <a:t>Ensure that the plan includes steps for identifying, containing, eradicating, and recovering from keylogger infections.</a:t>
            </a: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187398"/>
          </a:xfrm>
        </p:spPr>
        <p:txBody>
          <a:bodyPr anchor="t">
            <a:noAutofit/>
          </a:bodyPr>
          <a:lstStyle/>
          <a:p>
            <a:pPr algn="l">
              <a:buFont typeface="+mj-lt"/>
              <a:buAutoNum type="arabicPeriod"/>
            </a:pPr>
            <a:r>
              <a:rPr lang="en-US" sz="1600" b="1" i="0" dirty="0">
                <a:solidFill>
                  <a:srgbClr val="0D0D0D"/>
                </a:solidFill>
                <a:effectLst/>
                <a:latin typeface="Söhne"/>
              </a:rPr>
              <a:t>Installation</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Keyloggers can be installed through various means, including:</a:t>
            </a:r>
          </a:p>
          <a:p>
            <a:pPr marL="1143000" lvl="2" indent="-228600" algn="l">
              <a:buFont typeface="+mj-lt"/>
              <a:buAutoNum type="arabicPeriod"/>
            </a:pPr>
            <a:r>
              <a:rPr lang="en-US" sz="1600" b="0" i="0" dirty="0">
                <a:solidFill>
                  <a:srgbClr val="0D0D0D"/>
                </a:solidFill>
                <a:effectLst/>
                <a:latin typeface="Söhne"/>
              </a:rPr>
              <a:t>Malicious email attachments or links.</a:t>
            </a:r>
          </a:p>
          <a:p>
            <a:pPr marL="1143000" lvl="2" indent="-228600" algn="l">
              <a:buFont typeface="+mj-lt"/>
              <a:buAutoNum type="arabicPeriod"/>
            </a:pPr>
            <a:r>
              <a:rPr lang="en-US" sz="1600" b="0" i="0" dirty="0">
                <a:solidFill>
                  <a:srgbClr val="0D0D0D"/>
                </a:solidFill>
                <a:effectLst/>
                <a:latin typeface="Söhne"/>
              </a:rPr>
              <a:t>Infected software downloads from untrusted sources.</a:t>
            </a:r>
          </a:p>
          <a:p>
            <a:pPr algn="l">
              <a:buFont typeface="+mj-lt"/>
              <a:buAutoNum type="arabicPeriod"/>
            </a:pPr>
            <a:r>
              <a:rPr lang="en-US" sz="1600" b="1" i="0" dirty="0">
                <a:solidFill>
                  <a:srgbClr val="0D0D0D"/>
                </a:solidFill>
                <a:effectLst/>
                <a:latin typeface="Söhne"/>
              </a:rPr>
              <a:t>Remote Control</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Many advanced keyloggers allow attackers to remotely control the compromised system, enabling them to:</a:t>
            </a:r>
          </a:p>
          <a:p>
            <a:pPr marL="1143000" lvl="2" indent="-228600" algn="l">
              <a:buFont typeface="+mj-lt"/>
              <a:buAutoNum type="arabicPeriod"/>
            </a:pPr>
            <a:r>
              <a:rPr lang="en-US" sz="1600" b="0" i="0" dirty="0">
                <a:solidFill>
                  <a:srgbClr val="0D0D0D"/>
                </a:solidFill>
                <a:effectLst/>
                <a:latin typeface="Söhne"/>
              </a:rPr>
              <a:t>Adjust keylogger settings.</a:t>
            </a:r>
          </a:p>
          <a:p>
            <a:pPr marL="1143000" lvl="2" indent="-228600" algn="l">
              <a:buFont typeface="+mj-lt"/>
              <a:buAutoNum type="arabicPeriod"/>
            </a:pPr>
            <a:r>
              <a:rPr lang="en-US" sz="1600" b="0" i="0" dirty="0">
                <a:solidFill>
                  <a:srgbClr val="0D0D0D"/>
                </a:solidFill>
                <a:effectLst/>
                <a:latin typeface="Söhne"/>
              </a:rPr>
              <a:t>Download and execute additional malware.</a:t>
            </a:r>
          </a:p>
          <a:p>
            <a:pPr marL="1143000" lvl="2" indent="-228600" algn="l">
              <a:buFont typeface="+mj-lt"/>
              <a:buAutoNum type="arabicPeriod"/>
            </a:pPr>
            <a:r>
              <a:rPr lang="en-US" sz="1600" b="0" i="0" dirty="0">
                <a:solidFill>
                  <a:srgbClr val="0D0D0D"/>
                </a:solidFill>
                <a:effectLst/>
                <a:latin typeface="Söhne"/>
              </a:rPr>
              <a:t>Retrieve captured data or issue commands.</a:t>
            </a:r>
          </a:p>
          <a:p>
            <a:pPr algn="l">
              <a:buFont typeface="+mj-lt"/>
              <a:buAutoNum type="arabicPeriod"/>
            </a:pPr>
            <a:r>
              <a:rPr lang="en-US" sz="1600" b="1" i="0" dirty="0">
                <a:solidFill>
                  <a:srgbClr val="0D0D0D"/>
                </a:solidFill>
                <a:effectLst/>
                <a:latin typeface="Söhne"/>
              </a:rPr>
              <a:t>Countermeasures</a:t>
            </a:r>
            <a:r>
              <a:rPr lang="en-US" sz="1600" b="0" i="0" dirty="0">
                <a:solidFill>
                  <a:srgbClr val="0D0D0D"/>
                </a:solidFill>
                <a:effectLst/>
                <a:latin typeface="Söhne"/>
              </a:rPr>
              <a:t>:</a:t>
            </a:r>
          </a:p>
          <a:p>
            <a:pPr marL="742950" lvl="1" indent="-285750" algn="l">
              <a:buFont typeface="+mj-lt"/>
              <a:buAutoNum type="arabicPeriod"/>
            </a:pPr>
            <a:r>
              <a:rPr lang="en-US" sz="1600" b="0" i="0" dirty="0">
                <a:solidFill>
                  <a:srgbClr val="0D0D0D"/>
                </a:solidFill>
                <a:effectLst/>
                <a:latin typeface="Söhne"/>
              </a:rPr>
              <a:t>To mitigate the threat of keyloggers, individuals and organizations can take several proactive steps, including:</a:t>
            </a:r>
          </a:p>
          <a:p>
            <a:pPr marL="1143000" lvl="2" indent="-228600" algn="l">
              <a:buFont typeface="+mj-lt"/>
              <a:buAutoNum type="arabicPeriod"/>
            </a:pPr>
            <a:r>
              <a:rPr lang="en-US" sz="1600" b="0" i="0" dirty="0">
                <a:solidFill>
                  <a:srgbClr val="0D0D0D"/>
                </a:solidFill>
                <a:effectLst/>
                <a:latin typeface="Söhne"/>
              </a:rPr>
              <a:t>Keeping software and operating systems up-to-date with security patches.</a:t>
            </a:r>
          </a:p>
          <a:p>
            <a:pPr marL="1143000" lvl="2" indent="-228600" algn="l">
              <a:buFont typeface="+mj-lt"/>
              <a:buAutoNum type="arabicPeriod"/>
            </a:pPr>
            <a:r>
              <a:rPr lang="en-US" sz="1600" b="0" i="0" dirty="0">
                <a:solidFill>
                  <a:srgbClr val="0D0D0D"/>
                </a:solidFill>
                <a:effectLst/>
                <a:latin typeface="Söhne"/>
              </a:rPr>
              <a:t>Using reputable antivirus and anti-malware software.</a:t>
            </a:r>
          </a:p>
          <a:p>
            <a:pPr marL="1143000" lvl="2" indent="-228600" algn="l">
              <a:buFont typeface="+mj-lt"/>
              <a:buAutoNum type="arabicPeriod"/>
            </a:pPr>
            <a:r>
              <a:rPr lang="en-US" sz="1600" b="0" i="0" dirty="0">
                <a:solidFill>
                  <a:srgbClr val="0D0D0D"/>
                </a:solidFill>
                <a:effectLst/>
                <a:latin typeface="Söhne"/>
              </a:rPr>
              <a:t>Exercising caution when clicking on links or downloading attachments from unknown sources.</a:t>
            </a:r>
          </a:p>
          <a:p>
            <a:pPr marL="1143000" lvl="2" indent="-228600" algn="l">
              <a:buFont typeface="+mj-lt"/>
              <a:buAutoNum type="arabicPeriod"/>
            </a:pPr>
            <a:endParaRPr lang="en-US" sz="1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dirty="0">
                <a:latin typeface="Soh"/>
                <a:cs typeface="Times New Roman" panose="02020603050405020304" pitchFamily="18" charset="0"/>
              </a:rPr>
              <a:t>I</a:t>
            </a:r>
            <a:r>
              <a:rPr lang="en-US" sz="2800" b="0" i="0" dirty="0">
                <a:solidFill>
                  <a:srgbClr val="0D0D0D"/>
                </a:solidFill>
                <a:effectLst/>
                <a:latin typeface="Soh"/>
                <a:cs typeface="Times New Roman" panose="02020603050405020304" pitchFamily="18" charset="0"/>
              </a:rPr>
              <a:t>n today's digital age, keyloggers are a major cybersecurity concern. These stealthy software tools silently record keystrokes on users' computers, capturing sensitive information like passwords and credit card details without their knowledge. This poses serious risks such as identity theft and financial loss. Despite being hard to detect, individuals and organizations can mitigate this threat by using robust antivirus software, practicing good security habits, and employing advanced security measures like endpoint detection and response solutions</a:t>
            </a:r>
            <a:endParaRPr lang="en-IN" sz="2800" dirty="0">
              <a:latin typeface="Soh"/>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600" b="0" i="0" dirty="0">
                <a:solidFill>
                  <a:srgbClr val="0D0D0D"/>
                </a:solidFill>
                <a:effectLst/>
                <a:latin typeface="Söhne"/>
              </a:rPr>
              <a:t>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a:bodyPr>
          <a:lstStyle/>
          <a:p>
            <a:pPr algn="l">
              <a:buFont typeface="Arial" panose="020B0604020202020204" pitchFamily="34" charset="0"/>
              <a:buChar char="•"/>
            </a:pPr>
            <a:r>
              <a:rPr lang="en-US" sz="2000" b="1" i="0" dirty="0">
                <a:solidFill>
                  <a:srgbClr val="0D0D0D"/>
                </a:solidFill>
                <a:effectLst/>
                <a:latin typeface="Söhne"/>
              </a:rPr>
              <a:t>User Education and Awareness</a:t>
            </a:r>
            <a:r>
              <a:rPr lang="en-US" sz="2000" b="0" i="0" dirty="0">
                <a:solidFill>
                  <a:srgbClr val="0D0D0D"/>
                </a:solidFill>
                <a:effectLst/>
                <a:latin typeface="Söhne"/>
              </a:rPr>
              <a:t>: Continued emphasis on user education and awareness campaigns regarding the risks of keyloggers and other cyber threats can empower individuals to adopt proactive cybersecurity practices and mitigate the impact of potential attacks.</a:t>
            </a:r>
          </a:p>
          <a:p>
            <a:pPr algn="l">
              <a:buFont typeface="Arial" panose="020B0604020202020204" pitchFamily="34" charset="0"/>
              <a:buChar char="•"/>
            </a:pPr>
            <a:r>
              <a:rPr lang="en-US" sz="2000" b="1" i="0" dirty="0">
                <a:solidFill>
                  <a:srgbClr val="0D0D0D"/>
                </a:solidFill>
                <a:effectLst/>
                <a:latin typeface="Söhne"/>
              </a:rPr>
              <a:t>Regulatory Frameworks</a:t>
            </a:r>
            <a:r>
              <a:rPr lang="en-US" sz="2000" b="0" i="0" dirty="0">
                <a:solidFill>
                  <a:srgbClr val="0D0D0D"/>
                </a:solidFill>
                <a:effectLst/>
                <a:latin typeface="Söhne"/>
              </a:rPr>
              <a:t>: Development of regulatory frameworks and industry standards aimed at addressing cybersecurity concerns, including keylogger threats, may drive organizations to implement more robust security measures and adhere to best practices for protecting sensitive information.</a:t>
            </a:r>
          </a:p>
          <a:p>
            <a:pPr algn="l">
              <a:buFont typeface="Arial" panose="020B0604020202020204" pitchFamily="34" charset="0"/>
              <a:buChar char="•"/>
            </a:pPr>
            <a:r>
              <a:rPr lang="en-US" sz="2000" b="1" i="0" dirty="0">
                <a:solidFill>
                  <a:srgbClr val="0D0D0D"/>
                </a:solidFill>
                <a:effectLst/>
                <a:latin typeface="Söhne"/>
              </a:rPr>
              <a:t>Collaborative Efforts</a:t>
            </a:r>
            <a:r>
              <a:rPr lang="en-US" sz="2000" b="0" i="0" dirty="0">
                <a:solidFill>
                  <a:srgbClr val="0D0D0D"/>
                </a:solidFill>
                <a:effectLst/>
                <a:latin typeface="Söhne"/>
              </a:rPr>
              <a:t>: Increased collaboration between cybersecurity researchers, industry stakeholders, and government agencies can foster innovation and information sharing to stay ahead of evolving keylogger threats and strengthen overall cybersecurity defenses.</a:t>
            </a:r>
          </a:p>
          <a:p>
            <a:pPr algn="l">
              <a:buFont typeface="Arial" panose="020B0604020202020204" pitchFamily="34" charset="0"/>
              <a:buChar char="•"/>
            </a:pPr>
            <a:r>
              <a:rPr lang="en-US" sz="2000" b="1" i="0" dirty="0">
                <a:solidFill>
                  <a:srgbClr val="0D0D0D"/>
                </a:solidFill>
                <a:effectLst/>
                <a:latin typeface="Söhne"/>
              </a:rPr>
              <a:t>Integration with IoT Security</a:t>
            </a:r>
            <a:r>
              <a:rPr lang="en-US" sz="2000" b="0" i="0" dirty="0">
                <a:solidFill>
                  <a:srgbClr val="0D0D0D"/>
                </a:solidFill>
                <a:effectLst/>
                <a:latin typeface="Söhne"/>
              </a:rPr>
              <a:t>: As the Internet of Things (IoT) ecosystem continues to expand, integrating keylogger detection and prevention mechanisms into IoT security solutions will be essential for safeguarding interconnected devices and networks against potential threats.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939</Words>
  <Application>Microsoft Office PowerPoint</Application>
  <PresentationFormat>Widescreen</PresentationFormat>
  <Paragraphs>71</Paragraphs>
  <Slides>10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Calibri Light</vt:lpstr>
      <vt:lpstr>Franklin Gothic Book</vt:lpstr>
      <vt:lpstr>Franklin Gothic Demi</vt:lpstr>
      <vt:lpstr>Soh</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Jancy</cp:lastModifiedBy>
  <cp:revision>29</cp:revision>
  <dcterms:created xsi:type="dcterms:W3CDTF">2021-05-26T16:50:10Z</dcterms:created>
  <dcterms:modified xsi:type="dcterms:W3CDTF">2024-04-04T09:49:31Z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