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29"/>
    <p:restoredTop sz="94660"/>
  </p:normalViewPr>
  <p:slideViewPr>
    <p:cSldViewPr snapToGrid="0">
      <p:cViewPr varScale="1">
        <p:scale>
          <a:sx n="123" d="100"/>
          <a:sy n="123"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27C46444-773D-4740-9B36-2948F3925E30}" type="datetimeFigureOut">
              <a:rPr lang="en-US" smtClean="0"/>
              <a:t>6/12/24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24089023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C46444-773D-4740-9B36-2948F3925E30}"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28949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7C46444-773D-4740-9B36-2948F3925E30}" type="datetimeFigureOut">
              <a:rPr lang="en-US" smtClean="0"/>
              <a:t>6/12/24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62729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7C46444-773D-4740-9B36-2948F3925E30}" type="datetimeFigureOut">
              <a:rPr lang="en-US" smtClean="0"/>
              <a:t>6/12/24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108119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7C46444-773D-4740-9B36-2948F3925E30}" type="datetimeFigureOut">
              <a:rPr lang="en-US" smtClean="0"/>
              <a:t>6/12/24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1475229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7C46444-773D-4740-9B36-2948F3925E30}" type="datetimeFigureOut">
              <a:rPr lang="en-US" smtClean="0"/>
              <a:t>6/12/24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139353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7C46444-773D-4740-9B36-2948F3925E30}" type="datetimeFigureOut">
              <a:rPr lang="en-US" smtClean="0"/>
              <a:t>6/12/24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C290FF-5A3A-5740-9A1F-39056BA813A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78613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C46444-773D-4740-9B36-2948F3925E30}" type="datetimeFigureOut">
              <a:rPr lang="en-US" smtClean="0"/>
              <a:t>6/12/24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123997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46444-773D-4740-9B36-2948F3925E30}" type="datetimeFigureOut">
              <a:rPr lang="en-US" smtClean="0"/>
              <a:t>6/12/24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107690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7C46444-773D-4740-9B36-2948F3925E30}" type="datetimeFigureOut">
              <a:rPr lang="en-US" smtClean="0"/>
              <a:t>6/12/24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3261097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C46444-773D-4740-9B36-2948F3925E30}" type="datetimeFigureOut">
              <a:rPr lang="en-US" smtClean="0"/>
              <a:t>6/12/24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EC290FF-5A3A-5740-9A1F-39056BA813A5}" type="slidenum">
              <a:rPr lang="en-US" smtClean="0"/>
              <a:t>‹#›</a:t>
            </a:fld>
            <a:endParaRPr lang="en-US"/>
          </a:p>
        </p:txBody>
      </p:sp>
    </p:spTree>
    <p:extLst>
      <p:ext uri="{BB962C8B-B14F-4D97-AF65-F5344CB8AC3E}">
        <p14:creationId xmlns:p14="http://schemas.microsoft.com/office/powerpoint/2010/main" val="387706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7C46444-773D-4740-9B36-2948F3925E30}" type="datetimeFigureOut">
              <a:rPr lang="en-US" smtClean="0"/>
              <a:t>6/12/24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EC290FF-5A3A-5740-9A1F-39056BA813A5}" type="slidenum">
              <a:rPr lang="en-US" smtClean="0"/>
              <a:t>‹#›</a:t>
            </a:fld>
            <a:endParaRPr lang="en-US"/>
          </a:p>
        </p:txBody>
      </p:sp>
    </p:spTree>
    <p:extLst>
      <p:ext uri="{BB962C8B-B14F-4D97-AF65-F5344CB8AC3E}">
        <p14:creationId xmlns:p14="http://schemas.microsoft.com/office/powerpoint/2010/main" val="3829329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alpha val="35647"/>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5C6B-74D6-B7F5-5F2D-17156764C6A0}"/>
              </a:ext>
            </a:extLst>
          </p:cNvPr>
          <p:cNvSpPr>
            <a:spLocks noGrp="1"/>
          </p:cNvSpPr>
          <p:nvPr>
            <p:ph type="ctrTitle"/>
          </p:nvPr>
        </p:nvSpPr>
        <p:spPr>
          <a:xfrm>
            <a:off x="872836" y="207817"/>
            <a:ext cx="10591800" cy="3054927"/>
          </a:xfrm>
        </p:spPr>
        <p:txBody>
          <a:bodyPr>
            <a:normAutofit fontScale="90000"/>
          </a:bodyPr>
          <a:lstStyle/>
          <a:p>
            <a:br>
              <a:rPr lang="en-IN" b="1" dirty="0">
                <a:solidFill>
                  <a:srgbClr val="000000"/>
                </a:solidFill>
                <a:effectLst/>
                <a:latin typeface="Times New Roman" panose="02020603050405020304" pitchFamily="18" charset="0"/>
              </a:rPr>
            </a:br>
            <a:r>
              <a:rPr lang="en-IN" b="1" dirty="0">
                <a:solidFill>
                  <a:srgbClr val="000000"/>
                </a:solidFill>
                <a:effectLst/>
                <a:latin typeface="Times New Roman" panose="02020603050405020304" pitchFamily="18" charset="0"/>
              </a:rPr>
              <a:t>“A Comprehensive analysis of Sustainability Reporting in</a:t>
            </a:r>
            <a:br>
              <a:rPr lang="en-IN" dirty="0">
                <a:solidFill>
                  <a:srgbClr val="000000"/>
                </a:solidFill>
                <a:effectLst/>
                <a:latin typeface="Times New Roman" panose="02020603050405020304" pitchFamily="18" charset="0"/>
              </a:rPr>
            </a:br>
            <a:r>
              <a:rPr lang="en-IN" b="1" dirty="0">
                <a:solidFill>
                  <a:srgbClr val="000000"/>
                </a:solidFill>
                <a:effectLst/>
                <a:latin typeface="Times New Roman" panose="02020603050405020304" pitchFamily="18" charset="0"/>
              </a:rPr>
              <a:t>Automative Value Chains of Porsche AG and</a:t>
            </a:r>
            <a:br>
              <a:rPr lang="en-IN" dirty="0">
                <a:solidFill>
                  <a:srgbClr val="000000"/>
                </a:solidFill>
                <a:effectLst/>
                <a:latin typeface="Times New Roman" panose="02020603050405020304" pitchFamily="18" charset="0"/>
              </a:rPr>
            </a:br>
            <a:r>
              <a:rPr lang="en-IN" b="1" dirty="0">
                <a:solidFill>
                  <a:srgbClr val="000000"/>
                </a:solidFill>
                <a:effectLst/>
                <a:latin typeface="Times New Roman" panose="02020603050405020304" pitchFamily="18" charset="0"/>
              </a:rPr>
              <a:t>Volkswagen Group”</a:t>
            </a:r>
            <a:br>
              <a:rPr lang="en-IN" dirty="0">
                <a:solidFill>
                  <a:srgbClr val="000000"/>
                </a:solidFill>
                <a:effectLst/>
                <a:latin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30E5556-3C66-6B79-C126-2FFAA9132FF4}"/>
              </a:ext>
            </a:extLst>
          </p:cNvPr>
          <p:cNvSpPr>
            <a:spLocks noGrp="1"/>
          </p:cNvSpPr>
          <p:nvPr>
            <p:ph type="subTitle" idx="1"/>
          </p:nvPr>
        </p:nvSpPr>
        <p:spPr>
          <a:xfrm>
            <a:off x="8701139" y="5557889"/>
            <a:ext cx="4443361" cy="1300111"/>
          </a:xfrm>
        </p:spPr>
        <p:txBody>
          <a:bodyPr>
            <a:noAutofit/>
          </a:bodyPr>
          <a:lstStyle/>
          <a:p>
            <a:r>
              <a:rPr lang="en-IN" sz="1600" dirty="0">
                <a:solidFill>
                  <a:srgbClr val="000000"/>
                </a:solidFill>
                <a:effectLst/>
                <a:latin typeface="Times New Roman" panose="02020603050405020304" pitchFamily="18" charset="0"/>
              </a:rPr>
              <a:t>Sanjeev </a:t>
            </a:r>
            <a:r>
              <a:rPr lang="en-IN" sz="1600" dirty="0" err="1">
                <a:solidFill>
                  <a:srgbClr val="000000"/>
                </a:solidFill>
                <a:effectLst/>
                <a:latin typeface="Times New Roman" panose="02020603050405020304" pitchFamily="18" charset="0"/>
              </a:rPr>
              <a:t>Nagadadinni</a:t>
            </a:r>
            <a:endParaRPr lang="en-IN" sz="1600" dirty="0">
              <a:solidFill>
                <a:srgbClr val="000000"/>
              </a:solidFill>
              <a:effectLst/>
              <a:latin typeface="Times New Roman" panose="02020603050405020304" pitchFamily="18" charset="0"/>
            </a:endParaRPr>
          </a:p>
          <a:p>
            <a:r>
              <a:rPr lang="en-IN" sz="1600" dirty="0">
                <a:solidFill>
                  <a:srgbClr val="000000"/>
                </a:solidFill>
                <a:effectLst/>
                <a:latin typeface="Times New Roman" panose="02020603050405020304" pitchFamily="18" charset="0"/>
              </a:rPr>
              <a:t>Student ID No : 400391884</a:t>
            </a:r>
          </a:p>
          <a:p>
            <a:r>
              <a:rPr lang="en-IN" sz="1600" dirty="0">
                <a:solidFill>
                  <a:srgbClr val="000000"/>
                </a:solidFill>
                <a:effectLst/>
                <a:latin typeface="Times New Roman" panose="02020603050405020304" pitchFamily="18" charset="0"/>
              </a:rPr>
              <a:t>Lecturer: Mr. Amit Ray</a:t>
            </a:r>
          </a:p>
          <a:p>
            <a:endParaRPr lang="en-US" sz="1600" dirty="0"/>
          </a:p>
        </p:txBody>
      </p:sp>
      <p:sp>
        <p:nvSpPr>
          <p:cNvPr id="4" name="Subtitle 2">
            <a:extLst>
              <a:ext uri="{FF2B5EF4-FFF2-40B4-BE49-F238E27FC236}">
                <a16:creationId xmlns:a16="http://schemas.microsoft.com/office/drawing/2014/main" id="{EA0F1E7F-B969-C26B-7899-F039FA4E3FEB}"/>
              </a:ext>
            </a:extLst>
          </p:cNvPr>
          <p:cNvSpPr txBox="1">
            <a:spLocks/>
          </p:cNvSpPr>
          <p:nvPr/>
        </p:nvSpPr>
        <p:spPr>
          <a:xfrm>
            <a:off x="872836" y="3595257"/>
            <a:ext cx="4443361" cy="1300111"/>
          </a:xfrm>
          <a:prstGeom prst="rect">
            <a:avLst/>
          </a:prstGeom>
          <a:noFill/>
        </p:spPr>
        <p:txBody>
          <a:bodyPr vert="horz" lIns="91440" tIns="45720" rIns="91440" bIns="45720" rtlCol="0">
            <a:normAutofit fontScale="250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lnSpc>
                <a:spcPct val="120000"/>
              </a:lnSpc>
            </a:pPr>
            <a:r>
              <a:rPr lang="en-IN" sz="6200" b="1" dirty="0">
                <a:solidFill>
                  <a:srgbClr val="000000"/>
                </a:solidFill>
                <a:latin typeface="Times New Roman" panose="02020603050405020304" pitchFamily="18" charset="0"/>
              </a:rPr>
              <a:t>Material topic:</a:t>
            </a:r>
          </a:p>
          <a:p>
            <a:pPr algn="l">
              <a:lnSpc>
                <a:spcPct val="120000"/>
              </a:lnSpc>
            </a:pPr>
            <a:r>
              <a:rPr lang="en-IN" sz="6200" dirty="0">
                <a:solidFill>
                  <a:srgbClr val="000000"/>
                </a:solidFill>
                <a:latin typeface="Times New Roman" panose="02020603050405020304" pitchFamily="18" charset="0"/>
              </a:rPr>
              <a:t>Global Reporting Initiative 305: Emissions 2016, Direct, Scope 1 Green House Gas emissions.</a:t>
            </a:r>
          </a:p>
          <a:p>
            <a:pPr algn="l">
              <a:lnSpc>
                <a:spcPct val="120000"/>
              </a:lnSpc>
            </a:pPr>
            <a:r>
              <a:rPr lang="en-IN" sz="6200" b="1" dirty="0">
                <a:solidFill>
                  <a:srgbClr val="000000"/>
                </a:solidFill>
                <a:latin typeface="Times New Roman" panose="02020603050405020304" pitchFamily="18" charset="0"/>
              </a:rPr>
              <a:t>Companies for analysis,</a:t>
            </a:r>
          </a:p>
          <a:p>
            <a:pPr algn="l">
              <a:lnSpc>
                <a:spcPct val="120000"/>
              </a:lnSpc>
            </a:pPr>
            <a:r>
              <a:rPr lang="en-IN" sz="6200" dirty="0">
                <a:solidFill>
                  <a:srgbClr val="000000"/>
                </a:solidFill>
                <a:latin typeface="Times New Roman" panose="02020603050405020304" pitchFamily="18" charset="0"/>
              </a:rPr>
              <a:t>1. Porshe AG.</a:t>
            </a:r>
          </a:p>
          <a:p>
            <a:pPr algn="l">
              <a:lnSpc>
                <a:spcPct val="120000"/>
              </a:lnSpc>
            </a:pPr>
            <a:r>
              <a:rPr lang="en-IN" sz="6200" dirty="0">
                <a:solidFill>
                  <a:srgbClr val="000000"/>
                </a:solidFill>
                <a:latin typeface="Times New Roman" panose="02020603050405020304" pitchFamily="18" charset="0"/>
              </a:rPr>
              <a:t>2. Volkswagen Group.</a:t>
            </a:r>
          </a:p>
          <a:p>
            <a:endParaRPr lang="en-US" dirty="0"/>
          </a:p>
        </p:txBody>
      </p:sp>
    </p:spTree>
    <p:extLst>
      <p:ext uri="{BB962C8B-B14F-4D97-AF65-F5344CB8AC3E}">
        <p14:creationId xmlns:p14="http://schemas.microsoft.com/office/powerpoint/2010/main" val="132380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alpha val="33000"/>
          </a:srgbClr>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A0F1E7F-B969-C26B-7899-F039FA4E3FEB}"/>
              </a:ext>
            </a:extLst>
          </p:cNvPr>
          <p:cNvSpPr txBox="1">
            <a:spLocks/>
          </p:cNvSpPr>
          <p:nvPr/>
        </p:nvSpPr>
        <p:spPr>
          <a:xfrm>
            <a:off x="145472" y="93520"/>
            <a:ext cx="11128664" cy="1300111"/>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sz="1500" b="1" dirty="0">
                <a:solidFill>
                  <a:srgbClr val="000000"/>
                </a:solidFill>
                <a:latin typeface="Times New Roman" panose="02020603050405020304" pitchFamily="18" charset="0"/>
              </a:rPr>
              <a:t>Background to the topic: </a:t>
            </a:r>
          </a:p>
          <a:p>
            <a:pPr algn="l"/>
            <a:r>
              <a:rPr lang="en-IN" sz="1500" dirty="0">
                <a:solidFill>
                  <a:srgbClr val="000000"/>
                </a:solidFill>
                <a:effectLst/>
                <a:latin typeface="Times New Roman" panose="02020603050405020304" pitchFamily="18" charset="0"/>
              </a:rPr>
              <a:t>Direct emissions of greenhouse gases (Green House Gases) are covered by the Global Reporting Initiative (Global Reporting Initiative) 305-1 standard. These are emissions occurring from owned firms or regulated by firms. It comprises emissions from combustion in owned or controlled boilers, furnaces, and cars, as well as emissions from chemical manufacturing in owned or controlled process equipment. Gases involved in this scope are Carbon dioxide (CO2), Methane (CH4), Nitric Oxide (N2O), Hydrofluorocarbon, polyfluorinated chemicals, </a:t>
            </a:r>
            <a:r>
              <a:rPr lang="en-IN" sz="1500" dirty="0" err="1">
                <a:solidFill>
                  <a:srgbClr val="000000"/>
                </a:solidFill>
                <a:effectLst/>
                <a:latin typeface="Times New Roman" panose="02020603050405020304" pitchFamily="18" charset="0"/>
              </a:rPr>
              <a:t>Sulfur</a:t>
            </a:r>
            <a:r>
              <a:rPr lang="en-IN" sz="1500" dirty="0">
                <a:solidFill>
                  <a:srgbClr val="000000"/>
                </a:solidFill>
                <a:effectLst/>
                <a:latin typeface="Times New Roman" panose="02020603050405020304" pitchFamily="18" charset="0"/>
              </a:rPr>
              <a:t> hexafluoride (SF6), Nitrogen trifluoride (NF3), or all (GRI 305_Emissions 2016, pp. 9-10).</a:t>
            </a:r>
          </a:p>
          <a:p>
            <a:pPr algn="l"/>
            <a:r>
              <a:rPr lang="en-IN" sz="1500" b="1" dirty="0">
                <a:solidFill>
                  <a:srgbClr val="000000"/>
                </a:solidFill>
                <a:effectLst/>
                <a:latin typeface="Times New Roman" panose="02020603050405020304" pitchFamily="18" charset="0"/>
              </a:rPr>
              <a:t>How it is Relevance to the investors:</a:t>
            </a:r>
          </a:p>
          <a:p>
            <a:pPr algn="l"/>
            <a:r>
              <a:rPr lang="en-IN" sz="1500" dirty="0">
                <a:solidFill>
                  <a:srgbClr val="000000"/>
                </a:solidFill>
                <a:effectLst/>
                <a:latin typeface="Times New Roman" panose="02020603050405020304" pitchFamily="18" charset="0"/>
              </a:rPr>
              <a:t>Climate change mitigations.</a:t>
            </a:r>
          </a:p>
          <a:p>
            <a:pPr algn="l"/>
            <a:r>
              <a:rPr lang="en-IN" sz="1500" dirty="0">
                <a:solidFill>
                  <a:srgbClr val="000000"/>
                </a:solidFill>
                <a:effectLst/>
                <a:latin typeface="Times New Roman" panose="02020603050405020304" pitchFamily="18" charset="0"/>
              </a:rPr>
              <a:t>Regulatory Compliance and Risks</a:t>
            </a:r>
          </a:p>
          <a:p>
            <a:pPr algn="l"/>
            <a:r>
              <a:rPr lang="en-IN" sz="1500" dirty="0">
                <a:solidFill>
                  <a:srgbClr val="000000"/>
                </a:solidFill>
                <a:effectLst/>
                <a:latin typeface="Times New Roman" panose="02020603050405020304" pitchFamily="18" charset="0"/>
              </a:rPr>
              <a:t>Operational Efficiency</a:t>
            </a:r>
          </a:p>
          <a:p>
            <a:pPr algn="l"/>
            <a:r>
              <a:rPr lang="en-IN" sz="1500" b="1" dirty="0">
                <a:solidFill>
                  <a:srgbClr val="000000"/>
                </a:solidFill>
                <a:effectLst/>
                <a:latin typeface="Times New Roman" panose="02020603050405020304" pitchFamily="18" charset="0"/>
              </a:rPr>
              <a:t>Issues Identified: </a:t>
            </a:r>
          </a:p>
          <a:p>
            <a:pPr algn="l"/>
            <a:r>
              <a:rPr lang="en-IN" sz="1500" b="1" i="1" dirty="0">
                <a:solidFill>
                  <a:srgbClr val="000000"/>
                </a:solidFill>
                <a:effectLst/>
                <a:latin typeface="Times New Roman" panose="02020603050405020304" pitchFamily="18" charset="0"/>
              </a:rPr>
              <a:t>Regulatory Compliance and Legal issues: </a:t>
            </a:r>
            <a:r>
              <a:rPr lang="en-IN" sz="1500" dirty="0">
                <a:solidFill>
                  <a:srgbClr val="000000"/>
                </a:solidFill>
                <a:effectLst/>
                <a:latin typeface="Times New Roman" panose="02020603050405020304" pitchFamily="18" charset="0"/>
              </a:rPr>
              <a:t>Diesel gate Scandal Case, Volkswagen Group experienced major legal and financial consequences as a result of the Diesel gate affair, in which it was uncovered that the corporation had put software in diesel vehicles to cheat emissions tests. This affair exposed serious compliance concerns and led to greater attention from authorities worldwide (Volkswagen: The scandal explained, BBC News, </a:t>
            </a:r>
            <a:r>
              <a:rPr lang="en-IN" sz="1500" dirty="0" err="1">
                <a:solidFill>
                  <a:srgbClr val="000000"/>
                </a:solidFill>
                <a:effectLst/>
                <a:latin typeface="Times New Roman" panose="02020603050405020304" pitchFamily="18" charset="0"/>
              </a:rPr>
              <a:t>n.p.</a:t>
            </a:r>
            <a:r>
              <a:rPr lang="en-IN" sz="1500" dirty="0">
                <a:solidFill>
                  <a:srgbClr val="000000"/>
                </a:solidFill>
                <a:effectLst/>
                <a:latin typeface="Times New Roman" panose="02020603050405020304" pitchFamily="18" charset="0"/>
              </a:rPr>
              <a:t>)</a:t>
            </a:r>
          </a:p>
          <a:p>
            <a:pPr algn="l"/>
            <a:r>
              <a:rPr lang="en-IN" sz="1400" b="1" i="1" dirty="0">
                <a:solidFill>
                  <a:srgbClr val="000000"/>
                </a:solidFill>
                <a:effectLst/>
                <a:latin typeface="Times New Roman" panose="02020603050405020304" pitchFamily="18" charset="0"/>
              </a:rPr>
              <a:t>High Emissions from traditional engines: </a:t>
            </a:r>
            <a:r>
              <a:rPr lang="en-IN" sz="1400" dirty="0">
                <a:solidFill>
                  <a:srgbClr val="000000"/>
                </a:solidFill>
                <a:effectLst/>
                <a:latin typeface="Times New Roman" panose="02020603050405020304" pitchFamily="18" charset="0"/>
              </a:rPr>
              <a:t>Porsche and Volkswagen have historically depended on internal combustion engines (ICEs), which contribute significantly to GHG emissions. To regulate this generative fuels technology has been deployed to slowly decrease conventional source of energy.</a:t>
            </a:r>
          </a:p>
          <a:p>
            <a:pPr algn="l"/>
            <a:r>
              <a:rPr lang="en-IN" sz="1500" b="1" i="1" dirty="0">
                <a:solidFill>
                  <a:srgbClr val="000000"/>
                </a:solidFill>
                <a:effectLst/>
                <a:latin typeface="Times New Roman" panose="02020603050405020304" pitchFamily="18" charset="0"/>
              </a:rPr>
              <a:t>Transition to Electric Vehicles: </a:t>
            </a:r>
            <a:r>
              <a:rPr lang="en-IN" sz="1500" dirty="0">
                <a:solidFill>
                  <a:srgbClr val="000000"/>
                </a:solidFill>
                <a:effectLst/>
                <a:latin typeface="Times New Roman" panose="02020603050405020304" pitchFamily="18" charset="0"/>
              </a:rPr>
              <a:t>While both firms are substantially investing in electric vehicles, there are significant production obstacles, including as establishing long-term battery supply chains and lowering the carbon footprint of EV manufacture. There is also the issue of market readiness and the availability of charging infrastructure, which has an impact on EV adoption rates. Because of this delayed adoption rate, traditional, high-emission vehicles will continue to make up a large portion of their sales mix for longer periods of time.</a:t>
            </a:r>
          </a:p>
          <a:p>
            <a:pPr algn="l"/>
            <a:r>
              <a:rPr lang="en-IN" sz="1500" b="1" i="1" dirty="0">
                <a:solidFill>
                  <a:srgbClr val="000000"/>
                </a:solidFill>
                <a:latin typeface="Times New Roman" panose="02020603050405020304" pitchFamily="18" charset="0"/>
              </a:rPr>
              <a:t>Others: </a:t>
            </a:r>
            <a:r>
              <a:rPr lang="en-IN" sz="1500" dirty="0">
                <a:solidFill>
                  <a:srgbClr val="000000"/>
                </a:solidFill>
                <a:latin typeface="Times New Roman" panose="02020603050405020304" pitchFamily="18" charset="0"/>
              </a:rPr>
              <a:t>Balancing Investment, Innovation pace issue etc.</a:t>
            </a:r>
          </a:p>
          <a:p>
            <a:pPr algn="l"/>
            <a:endParaRPr lang="en-IN" sz="14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latin typeface="Times New Roman" panose="02020603050405020304" pitchFamily="18" charset="0"/>
            </a:endParaRPr>
          </a:p>
          <a:p>
            <a:endParaRPr lang="en-US" sz="1500" dirty="0"/>
          </a:p>
        </p:txBody>
      </p:sp>
    </p:spTree>
    <p:extLst>
      <p:ext uri="{BB962C8B-B14F-4D97-AF65-F5344CB8AC3E}">
        <p14:creationId xmlns:p14="http://schemas.microsoft.com/office/powerpoint/2010/main" val="321591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alpha val="34192"/>
          </a:srgbClr>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A0F1E7F-B969-C26B-7899-F039FA4E3FEB}"/>
              </a:ext>
            </a:extLst>
          </p:cNvPr>
          <p:cNvSpPr txBox="1">
            <a:spLocks/>
          </p:cNvSpPr>
          <p:nvPr/>
        </p:nvSpPr>
        <p:spPr>
          <a:xfrm>
            <a:off x="145472" y="93520"/>
            <a:ext cx="11128664" cy="1300111"/>
          </a:xfrm>
          <a:prstGeom prst="rect">
            <a:avLst/>
          </a:prstGeom>
          <a:noFill/>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IN" sz="1500" b="1" dirty="0">
                <a:solidFill>
                  <a:srgbClr val="000000"/>
                </a:solidFill>
                <a:effectLst/>
                <a:latin typeface="Times New Roman" panose="02020603050405020304" pitchFamily="18" charset="0"/>
              </a:rPr>
              <a:t>Structure:</a:t>
            </a:r>
            <a:endParaRPr lang="en-IN" sz="1500" dirty="0">
              <a:solidFill>
                <a:srgbClr val="000000"/>
              </a:solidFill>
              <a:effectLst/>
              <a:latin typeface="Times New Roman" panose="02020603050405020304" pitchFamily="18" charset="0"/>
            </a:endParaRPr>
          </a:p>
          <a:p>
            <a:pPr algn="l"/>
            <a:r>
              <a:rPr lang="en-IN" sz="1500" dirty="0">
                <a:solidFill>
                  <a:srgbClr val="000000"/>
                </a:solidFill>
                <a:effectLst/>
                <a:latin typeface="Times New Roman" panose="02020603050405020304" pitchFamily="18" charset="0"/>
              </a:rPr>
              <a:t>1.</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Introduction - Sustainability management</a:t>
            </a:r>
          </a:p>
          <a:p>
            <a:pPr algn="l"/>
            <a:r>
              <a:rPr lang="en-IN" sz="1500" dirty="0">
                <a:solidFill>
                  <a:srgbClr val="000000"/>
                </a:solidFill>
                <a:effectLst/>
                <a:latin typeface="Times New Roman" panose="02020603050405020304" pitchFamily="18" charset="0"/>
              </a:rPr>
              <a:t>    </a:t>
            </a:r>
            <a:r>
              <a:rPr lang="en-IN" sz="1500" dirty="0" err="1">
                <a:solidFill>
                  <a:srgbClr val="000000"/>
                </a:solidFill>
                <a:effectLst/>
                <a:latin typeface="Times New Roman" panose="02020603050405020304" pitchFamily="18" charset="0"/>
              </a:rPr>
              <a:t>i</a:t>
            </a:r>
            <a:r>
              <a:rPr lang="en-IN" sz="1500" dirty="0">
                <a:solidFill>
                  <a:srgbClr val="000000"/>
                </a:solidFill>
                <a:effectLst/>
                <a:latin typeface="Times New Roman" panose="02020603050405020304" pitchFamily="18" charset="0"/>
              </a:rPr>
              <a:t>)</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GRI reporting guidelines.</a:t>
            </a:r>
          </a:p>
          <a:p>
            <a:pPr algn="l"/>
            <a:r>
              <a:rPr lang="en-IN" sz="1500" dirty="0">
                <a:solidFill>
                  <a:srgbClr val="000000"/>
                </a:solidFill>
                <a:effectLst/>
                <a:latin typeface="Times New Roman" panose="02020603050405020304" pitchFamily="18" charset="0"/>
              </a:rPr>
              <a:t>    ii)</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Double Materiality.</a:t>
            </a:r>
          </a:p>
          <a:p>
            <a:pPr algn="l"/>
            <a:r>
              <a:rPr lang="en-IN" sz="1500" dirty="0">
                <a:solidFill>
                  <a:srgbClr val="000000"/>
                </a:solidFill>
                <a:effectLst/>
                <a:latin typeface="Times New Roman" panose="02020603050405020304" pitchFamily="18" charset="0"/>
              </a:rPr>
              <a:t>2.</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Literature Review.</a:t>
            </a:r>
          </a:p>
          <a:p>
            <a:pPr algn="l"/>
            <a:r>
              <a:rPr lang="en-IN" sz="1500" dirty="0">
                <a:solidFill>
                  <a:srgbClr val="000000"/>
                </a:solidFill>
                <a:effectLst/>
                <a:latin typeface="Times New Roman" panose="02020603050405020304" pitchFamily="18" charset="0"/>
              </a:rPr>
              <a:t>    </a:t>
            </a:r>
            <a:r>
              <a:rPr lang="en-IN" sz="1500" dirty="0" err="1">
                <a:solidFill>
                  <a:srgbClr val="000000"/>
                </a:solidFill>
                <a:effectLst/>
                <a:latin typeface="Times New Roman" panose="02020603050405020304" pitchFamily="18" charset="0"/>
              </a:rPr>
              <a:t>i</a:t>
            </a:r>
            <a:r>
              <a:rPr lang="en-IN" sz="1500" dirty="0">
                <a:solidFill>
                  <a:srgbClr val="000000"/>
                </a:solidFill>
                <a:effectLst/>
                <a:latin typeface="Times New Roman" panose="02020603050405020304" pitchFamily="18" charset="0"/>
              </a:rPr>
              <a:t>)</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305-1 Direct (Scope 1) GHG emissions.</a:t>
            </a:r>
          </a:p>
          <a:p>
            <a:pPr algn="l"/>
            <a:r>
              <a:rPr lang="en-IN" sz="1500" dirty="0">
                <a:solidFill>
                  <a:srgbClr val="000000"/>
                </a:solidFill>
                <a:effectLst/>
                <a:latin typeface="Times New Roman" panose="02020603050405020304" pitchFamily="18" charset="0"/>
              </a:rPr>
              <a:t>3.</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Analysis on Porsche AG’s sustainability reporting towards ESG.</a:t>
            </a:r>
          </a:p>
          <a:p>
            <a:pPr algn="l"/>
            <a:r>
              <a:rPr lang="en-IN" sz="1500" dirty="0">
                <a:solidFill>
                  <a:srgbClr val="000000"/>
                </a:solidFill>
                <a:effectLst/>
                <a:latin typeface="Times New Roman" panose="02020603050405020304" pitchFamily="18" charset="0"/>
              </a:rPr>
              <a:t>4.</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Analysis on Volkswagen Group’s sustainability reporting towards ESG.</a:t>
            </a:r>
          </a:p>
          <a:p>
            <a:pPr algn="l"/>
            <a:r>
              <a:rPr lang="en-IN" sz="1500" dirty="0">
                <a:solidFill>
                  <a:srgbClr val="000000"/>
                </a:solidFill>
                <a:effectLst/>
                <a:latin typeface="Times New Roman" panose="02020603050405020304" pitchFamily="18" charset="0"/>
              </a:rPr>
              <a:t>5.</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Comparative Analysis Towards CSR and Sustainability management.</a:t>
            </a:r>
          </a:p>
          <a:p>
            <a:pPr algn="l"/>
            <a:r>
              <a:rPr lang="en-IN" sz="1500" dirty="0">
                <a:solidFill>
                  <a:srgbClr val="000000"/>
                </a:solidFill>
                <a:effectLst/>
                <a:latin typeface="Times New Roman" panose="02020603050405020304" pitchFamily="18" charset="0"/>
              </a:rPr>
              <a:t>6.</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Recommendation to a Investor.</a:t>
            </a:r>
          </a:p>
          <a:p>
            <a:pPr algn="l"/>
            <a:r>
              <a:rPr lang="en-IN" sz="1500" dirty="0">
                <a:solidFill>
                  <a:srgbClr val="000000"/>
                </a:solidFill>
                <a:effectLst/>
                <a:latin typeface="Times New Roman" panose="02020603050405020304" pitchFamily="18" charset="0"/>
              </a:rPr>
              <a:t>7.</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Discussion and Reflection.</a:t>
            </a:r>
          </a:p>
          <a:p>
            <a:pPr algn="l"/>
            <a:r>
              <a:rPr lang="en-IN" sz="1500" dirty="0">
                <a:solidFill>
                  <a:srgbClr val="000000"/>
                </a:solidFill>
                <a:effectLst/>
                <a:latin typeface="Times New Roman" panose="02020603050405020304" pitchFamily="18" charset="0"/>
              </a:rPr>
              <a:t>8.</a:t>
            </a:r>
            <a:r>
              <a:rPr lang="en-IN" sz="1500" dirty="0">
                <a:solidFill>
                  <a:srgbClr val="000000"/>
                </a:solidFill>
                <a:effectLst/>
                <a:latin typeface="Arial" panose="020B0604020202020204" pitchFamily="34" charset="0"/>
              </a:rPr>
              <a:t> </a:t>
            </a:r>
            <a:r>
              <a:rPr lang="en-IN" sz="1500" dirty="0">
                <a:solidFill>
                  <a:srgbClr val="000000"/>
                </a:solidFill>
                <a:effectLst/>
                <a:latin typeface="Times New Roman" panose="02020603050405020304" pitchFamily="18" charset="0"/>
              </a:rPr>
              <a:t>Reference list.</a:t>
            </a:r>
          </a:p>
          <a:p>
            <a:pPr algn="l"/>
            <a:endParaRPr lang="en-IN" sz="1500" dirty="0">
              <a:solidFill>
                <a:srgbClr val="000000"/>
              </a:solidFill>
              <a:effectLst/>
              <a:latin typeface="Times New Roman" panose="02020603050405020304" pitchFamily="18" charset="0"/>
            </a:endParaRPr>
          </a:p>
          <a:p>
            <a:pPr algn="l"/>
            <a:endParaRPr lang="en-IN" sz="14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effectLst/>
              <a:latin typeface="Times New Roman" panose="02020603050405020304" pitchFamily="18" charset="0"/>
            </a:endParaRPr>
          </a:p>
          <a:p>
            <a:pPr algn="l">
              <a:lnSpc>
                <a:spcPct val="120000"/>
              </a:lnSpc>
            </a:pPr>
            <a:endParaRPr lang="en-IN" sz="1500" dirty="0">
              <a:solidFill>
                <a:srgbClr val="000000"/>
              </a:solidFill>
              <a:latin typeface="Times New Roman" panose="02020603050405020304" pitchFamily="18" charset="0"/>
            </a:endParaRPr>
          </a:p>
          <a:p>
            <a:pPr algn="l"/>
            <a:endParaRPr lang="en-US" sz="1500" dirty="0"/>
          </a:p>
        </p:txBody>
      </p:sp>
    </p:spTree>
    <p:extLst>
      <p:ext uri="{BB962C8B-B14F-4D97-AF65-F5344CB8AC3E}">
        <p14:creationId xmlns:p14="http://schemas.microsoft.com/office/powerpoint/2010/main" val="2998888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225</TotalTime>
  <Words>516</Words>
  <Application>Microsoft Macintosh PowerPoint</Application>
  <PresentationFormat>Widescreen</PresentationFormat>
  <Paragraphs>43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Gill Sans MT</vt:lpstr>
      <vt:lpstr>Times New Roman</vt:lpstr>
      <vt:lpstr>Parcel</vt:lpstr>
      <vt:lpstr> “A Comprehensive analysis of Sustainability Reporting in Automative Value Chains of Porsche AG and Volkswagen Group”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Sanjeev Nagadadinni</dc:creator>
  <cp:lastModifiedBy>Sanjeev Nagadadinni</cp:lastModifiedBy>
  <cp:revision>2</cp:revision>
  <dcterms:created xsi:type="dcterms:W3CDTF">2024-06-12T09:01:52Z</dcterms:created>
  <dcterms:modified xsi:type="dcterms:W3CDTF">2024-06-12T12:48:16Z</dcterms:modified>
</cp:coreProperties>
</file>