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Sora SemiBold"/>
      <p:regular r:id="rId20"/>
      <p:bold r:id="rId21"/>
    </p:embeddedFont>
    <p:embeddedFont>
      <p:font typeface="IBM Plex Sans Medium"/>
      <p:regular r:id="rId22"/>
      <p:bold r:id="rId23"/>
      <p:italic r:id="rId24"/>
      <p:boldItalic r:id="rId25"/>
    </p:embeddedFont>
    <p:embeddedFont>
      <p:font typeface="Sora Light"/>
      <p:regular r:id="rId26"/>
      <p:bold r:id="rId27"/>
    </p:embeddedFont>
    <p:embeddedFont>
      <p:font typeface="Sora ExtraLight"/>
      <p:regular r:id="rId28"/>
      <p:bold r:id="rId29"/>
    </p:embeddedFont>
    <p:embeddedFont>
      <p:font typeface="Sora"/>
      <p:regular r:id="rId30"/>
      <p:bold r:id="rId31"/>
    </p:embeddedFont>
    <p:embeddedFont>
      <p:font typeface="Sora Medium"/>
      <p:regular r:id="rId32"/>
      <p:bold r:id="rId33"/>
    </p:embeddedFont>
    <p:embeddedFont>
      <p:font typeface="IBM Plex Sa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a-bold.fntdata"/><Relationship Id="rId30" Type="http://schemas.openxmlformats.org/officeDocument/2006/relationships/font" Target="fonts/Sora-regular.fntdata"/><Relationship Id="rId33" Type="http://schemas.openxmlformats.org/officeDocument/2006/relationships/font" Target="fonts/SoraMedium-bold.fntdata"/><Relationship Id="rId32" Type="http://schemas.openxmlformats.org/officeDocument/2006/relationships/font" Target="fonts/SoraMedium-regular.fntdata"/><Relationship Id="rId35" Type="http://schemas.openxmlformats.org/officeDocument/2006/relationships/font" Target="fonts/IBMPlexSansSemiBold-bold.fntdata"/><Relationship Id="rId34" Type="http://schemas.openxmlformats.org/officeDocument/2006/relationships/font" Target="fonts/IBMPlexSansSemiBold-regular.fntdata"/><Relationship Id="rId37" Type="http://schemas.openxmlformats.org/officeDocument/2006/relationships/font" Target="fonts/IBMPlexSansSemiBold-boldItalic.fntdata"/><Relationship Id="rId36" Type="http://schemas.openxmlformats.org/officeDocument/2006/relationships/font" Target="fonts/IBMPlexSansSemiBold-italic.fntdata"/><Relationship Id="rId20" Type="http://schemas.openxmlformats.org/officeDocument/2006/relationships/font" Target="fonts/SoraSemiBold-regular.fntdata"/><Relationship Id="rId22" Type="http://schemas.openxmlformats.org/officeDocument/2006/relationships/font" Target="fonts/IBMPlexSansMedium-regular.fntdata"/><Relationship Id="rId21" Type="http://schemas.openxmlformats.org/officeDocument/2006/relationships/font" Target="fonts/SoraSemiBold-bold.fntdata"/><Relationship Id="rId24" Type="http://schemas.openxmlformats.org/officeDocument/2006/relationships/font" Target="fonts/IBMPlexSansMedium-italic.fntdata"/><Relationship Id="rId23" Type="http://schemas.openxmlformats.org/officeDocument/2006/relationships/font" Target="fonts/IBMPlexSansMedium-bold.fntdata"/><Relationship Id="rId26" Type="http://schemas.openxmlformats.org/officeDocument/2006/relationships/font" Target="fonts/SoraLight-regular.fntdata"/><Relationship Id="rId25" Type="http://schemas.openxmlformats.org/officeDocument/2006/relationships/font" Target="fonts/IBMPlexSansMedium-boldItalic.fntdata"/><Relationship Id="rId28" Type="http://schemas.openxmlformats.org/officeDocument/2006/relationships/font" Target="fonts/SoraExtraLight-regular.fntdata"/><Relationship Id="rId27" Type="http://schemas.openxmlformats.org/officeDocument/2006/relationships/font" Target="fonts/SoraLight-bold.fntdata"/><Relationship Id="rId29" Type="http://schemas.openxmlformats.org/officeDocument/2006/relationships/font" Target="fonts/SoraExtra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745dd57c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745dd57c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745dd57c5b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3745dd57c5b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745dd57c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745dd57c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745dd57c5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745dd57c5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37461d17f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37461d17f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7461d17f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7461d17f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7461d17f0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37461d17f0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7461d17f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7461d17f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745dd57c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3745dd57c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745dd57c5b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745dd57c5b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4" name="Google Shape;244;p11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45" name="Google Shape;245;p11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1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1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1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1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72" name="Google Shape;272;p12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" name="Google Shape;316;p15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7" name="Google Shape;317;p1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7" name="Google Shape;327;p16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0" name="Google Shape;330;p16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1" name="Google Shape;331;p16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2" name="Google Shape;332;p16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3" name="Google Shape;333;p16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4" name="Google Shape;334;p16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5" name="Google Shape;335;p16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6" name="Google Shape;336;p16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7" name="Google Shape;337;p16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8" name="Google Shape;338;p16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9" name="Google Shape;339;p1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8" name="Google Shape;348;p17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9" name="Google Shape;349;p1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5" name="Google Shape;385;p18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18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3" name="Google Shape;403;p19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4" name="Google Shape;404;p19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6" name="Google Shape;406;p19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7" name="Google Shape;407;p19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0" name="Google Shape;410;p19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1" name="Google Shape;411;p19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2" name="Google Shape;412;p19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" name="Google Shape;413;p19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4" name="Google Shape;414;p19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20" name="Google Shape;420;p2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1" name="Google Shape;421;p20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2" name="Google Shape;422;p2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3" name="Google Shape;423;p2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8" name="Google Shape;428;p20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9" name="Google Shape;429;p2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73" name="Google Shape;73;p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2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4" name="Google Shape;484;p22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5" name="Google Shape;485;p22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3" name="Google Shape;493;p2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3" name="Google Shape;553;p23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54" name="Google Shape;554;p23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5" name="Google Shape;555;p23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0" name="Google Shape;560;p23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1" name="Google Shape;561;p23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2" name="Google Shape;562;p23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3" name="Google Shape;563;p23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4" name="Google Shape;564;p23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4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1" name="Google Shape;571;p24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2" name="Google Shape;572;p24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24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74" name="Google Shape;574;p2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75" name="Google Shape;575;p24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6" name="Google Shape;576;p24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7" name="Google Shape;577;p24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8" name="Google Shape;578;p24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9" name="Google Shape;579;p24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0" name="Google Shape;580;p24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1" name="Google Shape;581;p24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2" name="Google Shape;582;p24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3" name="Google Shape;583;p24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89" name="Google Shape;589;p25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90" name="Google Shape;590;p2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1" name="Google Shape;591;p25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2" name="Google Shape;592;p25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2" name="Google Shape;612;p26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4" name="Google Shape;614;p26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5" name="Google Shape;615;p26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6" name="Google Shape;616;p26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7" name="Google Shape;617;p26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8" name="Google Shape;618;p26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9" name="Google Shape;619;p26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0" name="Google Shape;620;p26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1" name="Google Shape;621;p26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2" name="Google Shape;622;p26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4" name="Google Shape;644;p27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5" name="Google Shape;645;p27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3" name="Google Shape;663;p27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8" name="Google Shape;668;p27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9" name="Google Shape;669;p27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27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1" name="Google Shape;671;p27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2" name="Google Shape;672;p27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6" name="Google Shape;676;p28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2" name="Google Shape;702;p28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28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04" name="Google Shape;704;p28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8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8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8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2" name="Google Shape;712;p29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3" name="Google Shape;713;p29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4" name="Google Shape;714;p29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5" name="Google Shape;715;p2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1" name="Google Shape;741;p29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2" name="Google Shape;742;p29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3" name="Google Shape;743;p29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4" name="Google Shape;744;p2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29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29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29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8" name="Google Shape;748;p29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9" name="Google Shape;749;p2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0" name="Google Shape;780;p30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2" name="Google Shape;782;p30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3" name="Google Shape;783;p30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4" name="Google Shape;784;p30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5" name="Google Shape;785;p30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6" name="Google Shape;786;p3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9" name="Google Shape;7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7" name="Google Shape;7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8" name="Google Shape;7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8" name="Google Shape;80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64" name="Google Shape;164;p5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5" name="Google Shape;165;p5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4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6" name="Google Shape;816;p4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8" name="Google Shape;818;p4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9" name="Google Shape;819;p4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0" name="Google Shape;820;p4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4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4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8" name="Google Shape;828;p4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9" name="Google Shape;829;p4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0" name="Google Shape;830;p4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3" name="Google Shape;833;p4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4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4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4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4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1" name="Google Shape;841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2" name="Google Shape;842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3" name="Google Shape;843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4" name="Google Shape;844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7" name="Google Shape;847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1" name="Google Shape;851;p4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4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7" name="Google Shape;8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4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9" name="Google Shape;859;p4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4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5" name="Google Shape;865;p4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7" name="Google Shape;8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4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4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0" name="Google Shape;870;p4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1" name="Google Shape;881;p5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72" name="Google Shape;172;p6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6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6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9" name="Google Shape;189;p7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1" name="Google Shape;191;p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" name="Google Shape;213;p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4" name="Google Shape;214;p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19" name="Google Shape;219;p9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1" name="Google Shape;241;p1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anjeev22A/Big-Data-Analytics-Presentation/tree/main/Map_Reduce_Naive_Ba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1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NAIVE BAYES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9" name="Google Shape;889;p51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Presented By:Sanjeev A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Reg No:2022503057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0"/>
          <p:cNvSpPr txBox="1"/>
          <p:nvPr>
            <p:ph type="title"/>
          </p:nvPr>
        </p:nvSpPr>
        <p:spPr>
          <a:xfrm>
            <a:off x="2662050" y="1569925"/>
            <a:ext cx="38199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2"/>
          <p:cNvSpPr txBox="1"/>
          <p:nvPr>
            <p:ph idx="3" type="title"/>
          </p:nvPr>
        </p:nvSpPr>
        <p:spPr>
          <a:xfrm>
            <a:off x="115025" y="471075"/>
            <a:ext cx="3941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895" name="Google Shape;895;p52"/>
          <p:cNvSpPr txBox="1"/>
          <p:nvPr>
            <p:ph idx="17" type="title"/>
          </p:nvPr>
        </p:nvSpPr>
        <p:spPr>
          <a:xfrm>
            <a:off x="228600" y="4748070"/>
            <a:ext cx="1939200" cy="18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  <p:sp>
        <p:nvSpPr>
          <p:cNvPr id="896" name="Google Shape;896;p52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5</a:t>
            </a:r>
            <a:r>
              <a:rPr b="0" lang="en"/>
              <a:t>.</a:t>
            </a:r>
            <a:endParaRPr b="0"/>
          </a:p>
        </p:txBody>
      </p:sp>
      <p:sp>
        <p:nvSpPr>
          <p:cNvPr id="897" name="Google Shape;897;p52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and Laplace Smoothing</a:t>
            </a:r>
            <a:endParaRPr/>
          </a:p>
        </p:txBody>
      </p:sp>
      <p:sp>
        <p:nvSpPr>
          <p:cNvPr id="898" name="Google Shape;898;p52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4</a:t>
            </a:r>
            <a:r>
              <a:rPr b="0" lang="en"/>
              <a:t>.</a:t>
            </a:r>
            <a:endParaRPr b="0"/>
          </a:p>
        </p:txBody>
      </p:sp>
      <p:sp>
        <p:nvSpPr>
          <p:cNvPr id="899" name="Google Shape;899;p52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endParaRPr/>
          </a:p>
        </p:txBody>
      </p:sp>
      <p:sp>
        <p:nvSpPr>
          <p:cNvPr id="900" name="Google Shape;900;p52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3.</a:t>
            </a:r>
            <a:endParaRPr b="0"/>
          </a:p>
        </p:txBody>
      </p:sp>
      <p:sp>
        <p:nvSpPr>
          <p:cNvPr id="901" name="Google Shape;901;p52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Assumption</a:t>
            </a:r>
            <a:endParaRPr/>
          </a:p>
        </p:txBody>
      </p:sp>
      <p:sp>
        <p:nvSpPr>
          <p:cNvPr id="902" name="Google Shape;902;p52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2</a:t>
            </a:r>
            <a:r>
              <a:rPr b="0" lang="en"/>
              <a:t>.</a:t>
            </a:r>
            <a:endParaRPr b="0"/>
          </a:p>
        </p:txBody>
      </p:sp>
      <p:sp>
        <p:nvSpPr>
          <p:cNvPr id="903" name="Google Shape;903;p52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</a:t>
            </a:r>
            <a:endParaRPr/>
          </a:p>
        </p:txBody>
      </p:sp>
      <p:sp>
        <p:nvSpPr>
          <p:cNvPr id="904" name="Google Shape;904;p52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1</a:t>
            </a:r>
            <a:r>
              <a:rPr b="0" lang="en"/>
              <a:t>.</a:t>
            </a:r>
            <a:endParaRPr b="0"/>
          </a:p>
        </p:txBody>
      </p:sp>
      <p:sp>
        <p:nvSpPr>
          <p:cNvPr id="905" name="Google Shape;905;p52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using Map reduce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53"/>
          <p:cNvSpPr txBox="1"/>
          <p:nvPr>
            <p:ph type="title"/>
          </p:nvPr>
        </p:nvSpPr>
        <p:spPr>
          <a:xfrm>
            <a:off x="1951975" y="228600"/>
            <a:ext cx="65070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 THEOREM</a:t>
            </a:r>
            <a:r>
              <a:rPr lang="en"/>
              <a:t>.</a:t>
            </a:r>
            <a:endParaRPr/>
          </a:p>
        </p:txBody>
      </p:sp>
      <p:sp>
        <p:nvSpPr>
          <p:cNvPr id="912" name="Google Shape;912;p53"/>
          <p:cNvSpPr txBox="1"/>
          <p:nvPr/>
        </p:nvSpPr>
        <p:spPr>
          <a:xfrm>
            <a:off x="270700" y="1188125"/>
            <a:ext cx="50835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Bayes’ theorem gives the probability of a hypothesis C given evidence X as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Where :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13" name="Google Shape;9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88" y="1801500"/>
            <a:ext cx="24860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50" y="2898363"/>
            <a:ext cx="55054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54"/>
          <p:cNvSpPr txBox="1"/>
          <p:nvPr>
            <p:ph type="title"/>
          </p:nvPr>
        </p:nvSpPr>
        <p:spPr>
          <a:xfrm>
            <a:off x="1365450" y="228600"/>
            <a:ext cx="65070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ASSUMPTION</a:t>
            </a:r>
            <a:r>
              <a:rPr lang="en"/>
              <a:t>.</a:t>
            </a:r>
            <a:endParaRPr/>
          </a:p>
        </p:txBody>
      </p:sp>
      <p:sp>
        <p:nvSpPr>
          <p:cNvPr id="921" name="Google Shape;921;p54"/>
          <p:cNvSpPr txBox="1"/>
          <p:nvPr/>
        </p:nvSpPr>
        <p:spPr>
          <a:xfrm>
            <a:off x="270700" y="1188125"/>
            <a:ext cx="50835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The Naive Bayes assumption is where the determining features are conditionally independent.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Let’s say the output of class C depends on two features X and Y then P(X|C) and P(Y|C) are independent events.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This assumption is taken to reduce the mathematical complexity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This is given as :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Where x</a:t>
            </a:r>
            <a:r>
              <a:rPr baseline="-25000"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i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is the i</a:t>
            </a:r>
            <a:r>
              <a:rPr baseline="30000"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th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features (word or a token)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This is also called </a:t>
            </a:r>
            <a:r>
              <a:rPr b="1" i="1"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“CLASS CONDITIONAL INDEPENDENCE”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22" name="Google Shape;92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938" y="2680575"/>
            <a:ext cx="22955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5"/>
          <p:cNvSpPr txBox="1"/>
          <p:nvPr>
            <p:ph type="title"/>
          </p:nvPr>
        </p:nvSpPr>
        <p:spPr>
          <a:xfrm>
            <a:off x="1365450" y="228600"/>
            <a:ext cx="65070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CLASSIFIER</a:t>
            </a:r>
            <a:r>
              <a:rPr lang="en"/>
              <a:t>.</a:t>
            </a:r>
            <a:endParaRPr/>
          </a:p>
        </p:txBody>
      </p:sp>
      <p:sp>
        <p:nvSpPr>
          <p:cNvPr id="929" name="Google Shape;929;p55"/>
          <p:cNvSpPr txBox="1"/>
          <p:nvPr/>
        </p:nvSpPr>
        <p:spPr>
          <a:xfrm>
            <a:off x="270700" y="1188125"/>
            <a:ext cx="50835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Bayes theorem can be used to determine the class with highest probability given a set of features using class conditional 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independence.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Let C be the class X be the sequence of input tokens, then according to bayes theorem we can estimate the probability of input sequence X belongs to class C as: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Now we have to find the class with the highest probability which can be obtained by taking </a:t>
            </a:r>
            <a:r>
              <a:rPr b="1" i="1"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“argmax”</a:t>
            </a:r>
            <a:r>
              <a:rPr i="1"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of the above equation. We also notice that P(X) is constant and hence the final equation becomes: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30" name="Google Shape;93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550" y="2422700"/>
            <a:ext cx="29146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538" y="3885550"/>
            <a:ext cx="29432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6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6"/>
          <p:cNvSpPr txBox="1"/>
          <p:nvPr>
            <p:ph type="title"/>
          </p:nvPr>
        </p:nvSpPr>
        <p:spPr>
          <a:xfrm>
            <a:off x="951625" y="228600"/>
            <a:ext cx="74556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AND LAPLACE </a:t>
            </a:r>
            <a:r>
              <a:rPr lang="en"/>
              <a:t>SMOOTHING</a:t>
            </a:r>
            <a:endParaRPr/>
          </a:p>
        </p:txBody>
      </p:sp>
      <p:sp>
        <p:nvSpPr>
          <p:cNvPr id="938" name="Google Shape;938;p56"/>
          <p:cNvSpPr txBox="1"/>
          <p:nvPr/>
        </p:nvSpPr>
        <p:spPr>
          <a:xfrm>
            <a:off x="270700" y="1188125"/>
            <a:ext cx="52503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Multiplication of probabilities often leads to underflow as it is usually very small value. So to avoid it Logs are used and addition of results take place as follows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Another Edge case is where an unseen word occurs. In such a case the value of P(x</a:t>
            </a:r>
            <a:r>
              <a:rPr baseline="-25000"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i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|C) for the unseen word becomes zero resulting in the entire probability becoming zero even though other words in the input sequence are of high probability.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To overcome this </a:t>
            </a:r>
            <a:r>
              <a:rPr b="1" i="1"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“Laplace Smoothing”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is used as follows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       Where V is the vocabulary set and |V| is the size of vocabulary.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39" name="Google Shape;9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50" y="1895400"/>
            <a:ext cx="3318200" cy="57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025" y="3657450"/>
            <a:ext cx="30670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57"/>
          <p:cNvSpPr txBox="1"/>
          <p:nvPr>
            <p:ph type="title"/>
          </p:nvPr>
        </p:nvSpPr>
        <p:spPr>
          <a:xfrm>
            <a:off x="951625" y="228600"/>
            <a:ext cx="74556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LOGS AND LAPLACE SMOOTHING</a:t>
            </a:r>
            <a:endParaRPr/>
          </a:p>
        </p:txBody>
      </p:sp>
      <p:sp>
        <p:nvSpPr>
          <p:cNvPr id="947" name="Google Shape;947;p57"/>
          <p:cNvSpPr txBox="1"/>
          <p:nvPr/>
        </p:nvSpPr>
        <p:spPr>
          <a:xfrm>
            <a:off x="270700" y="1188125"/>
            <a:ext cx="52503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Multiplication of probabilities often leads to underflow as it is usually very small value. So to avoid it Logs are used and addition of results take place as follows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Another Edge case is where an unseen word occurs. In such a case the value of P(x</a:t>
            </a:r>
            <a:r>
              <a:rPr baseline="-25000"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i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|C) for the unseen word becomes zero resulting in the entire probability becoming zero even though other words in the input sequence are of high probability.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To overcome this </a:t>
            </a:r>
            <a:r>
              <a:rPr b="1" i="1"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“Laplace Smoothing”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is used as follows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       Where V is the vocabulary set and |V| is the size of vocabulary.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48" name="Google Shape;9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750" y="1895400"/>
            <a:ext cx="3318200" cy="570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025" y="3657450"/>
            <a:ext cx="30670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4" name="Google Shape;954;p58"/>
          <p:cNvCxnSpPr/>
          <p:nvPr/>
        </p:nvCxnSpPr>
        <p:spPr>
          <a:xfrm>
            <a:off x="682863" y="2676625"/>
            <a:ext cx="7683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58"/>
          <p:cNvSpPr/>
          <p:nvPr/>
        </p:nvSpPr>
        <p:spPr>
          <a:xfrm>
            <a:off x="2350300" y="2496026"/>
            <a:ext cx="361200" cy="361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28613" rotWithShape="0" algn="bl" dir="2700000" dist="28575">
              <a:schemeClr val="accent3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6" name="Google Shape;956;p58"/>
          <p:cNvSpPr/>
          <p:nvPr/>
        </p:nvSpPr>
        <p:spPr>
          <a:xfrm>
            <a:off x="4215088" y="2496026"/>
            <a:ext cx="361200" cy="36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7" name="Google Shape;957;p58"/>
          <p:cNvSpPr/>
          <p:nvPr/>
        </p:nvSpPr>
        <p:spPr>
          <a:xfrm>
            <a:off x="621400" y="2496026"/>
            <a:ext cx="361200" cy="361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28613" rotWithShape="0" algn="bl" dir="2700000" dist="28575">
              <a:schemeClr val="accent4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8" name="Google Shape;958;p58"/>
          <p:cNvSpPr/>
          <p:nvPr/>
        </p:nvSpPr>
        <p:spPr>
          <a:xfrm>
            <a:off x="6089013" y="2496033"/>
            <a:ext cx="361200" cy="361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rotWithShape="0" algn="bl" dir="7800000" dist="7620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9" name="Google Shape;959;p58"/>
          <p:cNvSpPr/>
          <p:nvPr/>
        </p:nvSpPr>
        <p:spPr>
          <a:xfrm>
            <a:off x="7730567" y="2263523"/>
            <a:ext cx="825900" cy="82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60" name="Google Shape;960;p5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961" name="Google Shape;961;p58"/>
          <p:cNvSpPr txBox="1"/>
          <p:nvPr>
            <p:ph idx="5" type="title"/>
          </p:nvPr>
        </p:nvSpPr>
        <p:spPr>
          <a:xfrm>
            <a:off x="148300" y="1745700"/>
            <a:ext cx="1270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1-Input Splits</a:t>
            </a:r>
            <a:endParaRPr/>
          </a:p>
        </p:txBody>
      </p:sp>
      <p:sp>
        <p:nvSpPr>
          <p:cNvPr id="962" name="Google Shape;962;p58"/>
          <p:cNvSpPr txBox="1"/>
          <p:nvPr>
            <p:ph idx="3" type="title"/>
          </p:nvPr>
        </p:nvSpPr>
        <p:spPr>
          <a:xfrm>
            <a:off x="2117950" y="1745700"/>
            <a:ext cx="825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2- Mapper</a:t>
            </a:r>
            <a:endParaRPr/>
          </a:p>
        </p:txBody>
      </p:sp>
      <p:sp>
        <p:nvSpPr>
          <p:cNvPr id="963" name="Google Shape;963;p58"/>
          <p:cNvSpPr txBox="1"/>
          <p:nvPr>
            <p:ph idx="4" type="title"/>
          </p:nvPr>
        </p:nvSpPr>
        <p:spPr>
          <a:xfrm>
            <a:off x="3987300" y="1745700"/>
            <a:ext cx="8259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3- shuffler</a:t>
            </a:r>
            <a:endParaRPr/>
          </a:p>
        </p:txBody>
      </p:sp>
      <p:sp>
        <p:nvSpPr>
          <p:cNvPr id="964" name="Google Shape;964;p58"/>
          <p:cNvSpPr txBox="1"/>
          <p:nvPr>
            <p:ph idx="6" type="title"/>
          </p:nvPr>
        </p:nvSpPr>
        <p:spPr>
          <a:xfrm>
            <a:off x="5858950" y="1745600"/>
            <a:ext cx="8259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4- Reducer</a:t>
            </a:r>
            <a:endParaRPr/>
          </a:p>
        </p:txBody>
      </p:sp>
      <p:sp>
        <p:nvSpPr>
          <p:cNvPr id="965" name="Google Shape;965;p58"/>
          <p:cNvSpPr txBox="1"/>
          <p:nvPr>
            <p:ph idx="7" type="title"/>
          </p:nvPr>
        </p:nvSpPr>
        <p:spPr>
          <a:xfrm>
            <a:off x="7640050" y="1332200"/>
            <a:ext cx="1143000" cy="8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predication</a:t>
            </a:r>
            <a:endParaRPr/>
          </a:p>
        </p:txBody>
      </p:sp>
      <p:sp>
        <p:nvSpPr>
          <p:cNvPr id="966" name="Google Shape;966;p58"/>
          <p:cNvSpPr txBox="1"/>
          <p:nvPr>
            <p:ph idx="1" type="body"/>
          </p:nvPr>
        </p:nvSpPr>
        <p:spPr>
          <a:xfrm>
            <a:off x="148300" y="2960850"/>
            <a:ext cx="13746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large document into chunks of </a:t>
            </a:r>
            <a:r>
              <a:rPr lang="en"/>
              <a:t>manageable sizes and feed as input to mapper</a:t>
            </a:r>
            <a:endParaRPr/>
          </a:p>
        </p:txBody>
      </p:sp>
      <p:sp>
        <p:nvSpPr>
          <p:cNvPr id="967" name="Google Shape;967;p58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  <p:sp>
        <p:nvSpPr>
          <p:cNvPr id="968" name="Google Shape;968;p58"/>
          <p:cNvSpPr txBox="1"/>
          <p:nvPr>
            <p:ph type="title"/>
          </p:nvPr>
        </p:nvSpPr>
        <p:spPr>
          <a:xfrm>
            <a:off x="131700" y="129875"/>
            <a:ext cx="88806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Vs NON SPAM USING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REDUCE</a:t>
            </a:r>
            <a:endParaRPr/>
          </a:p>
        </p:txBody>
      </p:sp>
      <p:sp>
        <p:nvSpPr>
          <p:cNvPr id="969" name="Google Shape;969;p58"/>
          <p:cNvSpPr txBox="1"/>
          <p:nvPr>
            <p:ph idx="8" type="body"/>
          </p:nvPr>
        </p:nvSpPr>
        <p:spPr>
          <a:xfrm>
            <a:off x="3601450" y="2960850"/>
            <a:ext cx="15795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 values by identical keys and then maps them to respective reducer task using hash of this key </a:t>
            </a:r>
            <a:endParaRPr/>
          </a:p>
        </p:txBody>
      </p:sp>
      <p:sp>
        <p:nvSpPr>
          <p:cNvPr id="970" name="Google Shape;970;p58"/>
          <p:cNvSpPr txBox="1"/>
          <p:nvPr>
            <p:ph idx="9" type="body"/>
          </p:nvPr>
        </p:nvSpPr>
        <p:spPr>
          <a:xfrm>
            <a:off x="5565675" y="2960850"/>
            <a:ext cx="14877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Aggregates the output from mapper and finds the </a:t>
            </a:r>
            <a:r>
              <a:rPr lang="en"/>
              <a:t>occurrence</a:t>
            </a:r>
            <a:r>
              <a:rPr lang="en"/>
              <a:t> of each word per class and the number of words per class</a:t>
            </a:r>
            <a:endParaRPr/>
          </a:p>
        </p:txBody>
      </p:sp>
      <p:sp>
        <p:nvSpPr>
          <p:cNvPr id="971" name="Google Shape;971;p58"/>
          <p:cNvSpPr txBox="1"/>
          <p:nvPr>
            <p:ph idx="14" type="body"/>
          </p:nvPr>
        </p:nvSpPr>
        <p:spPr>
          <a:xfrm>
            <a:off x="1842125" y="2960850"/>
            <a:ext cx="14877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Mapper gets a subset of (doc_id,c_l,text) and emits the CLASS_LABEL key as well as word count per class key</a:t>
            </a:r>
            <a:r>
              <a:rPr lang="en"/>
              <a:t>.</a:t>
            </a:r>
            <a:endParaRPr/>
          </a:p>
        </p:txBody>
      </p:sp>
      <p:sp>
        <p:nvSpPr>
          <p:cNvPr id="972" name="Google Shape;972;p58"/>
          <p:cNvSpPr txBox="1"/>
          <p:nvPr>
            <p:ph idx="13" type="body"/>
          </p:nvPr>
        </p:nvSpPr>
        <p:spPr>
          <a:xfrm>
            <a:off x="7346300" y="3194850"/>
            <a:ext cx="16494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prior probabilities for each class and the posterior probability of each word per class using laplace smoothing.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predict </a:t>
            </a:r>
            <a:r>
              <a:rPr lang="en"/>
              <a:t>the class with the highest probability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9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978" name="Google Shape;978;p59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59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9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